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9" r:id="rId2"/>
    <p:sldId id="4368" r:id="rId3"/>
    <p:sldId id="4384" r:id="rId4"/>
    <p:sldId id="4369" r:id="rId5"/>
    <p:sldId id="4366" r:id="rId6"/>
    <p:sldId id="4365" r:id="rId7"/>
    <p:sldId id="277" r:id="rId8"/>
    <p:sldId id="4370" r:id="rId9"/>
    <p:sldId id="262" r:id="rId10"/>
    <p:sldId id="4394" r:id="rId11"/>
    <p:sldId id="4371" r:id="rId12"/>
    <p:sldId id="4359" r:id="rId13"/>
    <p:sldId id="4363" r:id="rId14"/>
    <p:sldId id="4396" r:id="rId15"/>
    <p:sldId id="4372" r:id="rId16"/>
    <p:sldId id="4389" r:id="rId17"/>
    <p:sldId id="4357" r:id="rId18"/>
    <p:sldId id="260"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8F00B732-E956-48F9-BB4D-B16C8D82FD8A}">
          <p14:sldIdLst>
            <p14:sldId id="279"/>
            <p14:sldId id="4368"/>
            <p14:sldId id="4384"/>
            <p14:sldId id="4369"/>
            <p14:sldId id="4366"/>
            <p14:sldId id="4365"/>
            <p14:sldId id="277"/>
            <p14:sldId id="4370"/>
            <p14:sldId id="262"/>
            <p14:sldId id="4394"/>
            <p14:sldId id="4371"/>
            <p14:sldId id="4359"/>
            <p14:sldId id="4363"/>
            <p14:sldId id="4396"/>
            <p14:sldId id="4372"/>
            <p14:sldId id="4389"/>
            <p14:sldId id="4357"/>
            <p14:sldId id="260"/>
            <p14:sldId id="25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72"/>
    <a:srgbClr val="EEA821"/>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DBA55-AAC3-48D8-872A-0716E77A8383}" v="5" dt="2025-03-18T11:18:06.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11" autoAdjust="0"/>
    <p:restoredTop sz="94729"/>
  </p:normalViewPr>
  <p:slideViewPr>
    <p:cSldViewPr snapToGrid="0" snapToObjects="1">
      <p:cViewPr varScale="1">
        <p:scale>
          <a:sx n="100" d="100"/>
          <a:sy n="100" d="100"/>
        </p:scale>
        <p:origin x="390" y="72"/>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3/20/2025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274259C-18E4-AF16-21BC-056C4CBD8F38}"/>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46059A89-A824-D5B7-427F-57573EB0F8C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1199D489-12AB-230D-B9F7-07AE7785ACF5}"/>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3CECFBB-B19B-18D4-0638-1ADF5D4B8DDB}"/>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12840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79330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5F9D-329B-AE0A-76C7-7B0C83575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309E1-B0D3-9CB3-4A53-88395AECF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7B2E4-F2D3-3F7C-50F9-FEF64B3349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88BB19-C591-1895-BA27-6833397DD278}"/>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18166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37645-8017-D100-1843-19F3F060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E0127-F18F-3F51-2D23-3387C96E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9EF6E-8611-2415-F5FA-5EADE4A4C2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417795-77F6-E15A-2964-B9A5EC325391}"/>
              </a:ext>
            </a:extLst>
          </p:cNvPr>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378373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13</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66CA0DB-6B2A-E3E0-AD31-987546E7B655}"/>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1DFDA700-7172-C060-7900-A831C655CB1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14</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517F3F10-FC6B-433F-F19C-16AD20A5539A}"/>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D869653D-2663-B9F2-5DAA-2FDFB516348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4364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18663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1818021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92771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21746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pic>
        <p:nvPicPr>
          <p:cNvPr id="2" name="Picture 1">
            <a:extLst>
              <a:ext uri="{FF2B5EF4-FFF2-40B4-BE49-F238E27FC236}">
                <a16:creationId xmlns:a16="http://schemas.microsoft.com/office/drawing/2014/main" id="{E93EF977-FEC1-D889-09D5-3559140856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0126" y="5975750"/>
            <a:ext cx="1573572" cy="350390"/>
          </a:xfrm>
          <a:prstGeom prst="rect">
            <a:avLst/>
          </a:prstGeom>
        </p:spPr>
      </p:pic>
      <p:pic>
        <p:nvPicPr>
          <p:cNvPr id="3" name="Picture 2" descr="A grey and black sign with a person in a circle&#10;&#10;AI-generated content may be incorrect.">
            <a:extLst>
              <a:ext uri="{FF2B5EF4-FFF2-40B4-BE49-F238E27FC236}">
                <a16:creationId xmlns:a16="http://schemas.microsoft.com/office/drawing/2014/main" id="{2F02158D-A08A-F941-7B6E-0498365AD0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4" name="TextBox 3">
            <a:extLst>
              <a:ext uri="{FF2B5EF4-FFF2-40B4-BE49-F238E27FC236}">
                <a16:creationId xmlns:a16="http://schemas.microsoft.com/office/drawing/2014/main" id="{CE464C2D-1618-27AF-E2A6-37B47B9E96FB}"/>
              </a:ext>
            </a:extLst>
          </p:cNvPr>
          <p:cNvSpPr txBox="1"/>
          <p:nvPr userDrawn="1"/>
        </p:nvSpPr>
        <p:spPr>
          <a:xfrm>
            <a:off x="8058928" y="5452566"/>
            <a:ext cx="3261539"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5" name="TextBox 4">
            <a:extLst>
              <a:ext uri="{FF2B5EF4-FFF2-40B4-BE49-F238E27FC236}">
                <a16:creationId xmlns:a16="http://schemas.microsoft.com/office/drawing/2014/main" id="{3B5A7D1F-DC37-C6C0-8714-7CBFCC200FDA}"/>
              </a:ext>
            </a:extLst>
          </p:cNvPr>
          <p:cNvSpPr txBox="1"/>
          <p:nvPr userDrawn="1"/>
        </p:nvSpPr>
        <p:spPr>
          <a:xfrm>
            <a:off x="8018980" y="593092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58435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8" r:id="rId18"/>
    <p:sldLayoutId id="2147483677" r:id="rId19"/>
    <p:sldLayoutId id="2147483668" r:id="rId20"/>
    <p:sldLayoutId id="2147483679" r:id="rId21"/>
    <p:sldLayoutId id="2147483680" r:id="rId22"/>
    <p:sldLayoutId id="214748368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eilirobots.com/"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9.xml"/><Relationship Id="rId1" Type="http://schemas.openxmlformats.org/officeDocument/2006/relationships/video" Target="https://www.youtube.com/embed/ctkqWOY8_so?feature=oembed" TargetMode="External"/><Relationship Id="rId5" Type="http://schemas.openxmlformats.org/officeDocument/2006/relationships/hyperlink" Target="https://www.youtube.com/watch?v=ctkqWOY8_so"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hyperlink" Target="https://smartskillsproject.eu/smart-skills-good-practice-guide/" TargetMode="External"/><Relationship Id="rId3" Type="http://schemas.openxmlformats.org/officeDocument/2006/relationships/hyperlink" Target="https://builtin.com/robotics/farming-agricultural-robots" TargetMode="External"/><Relationship Id="rId7" Type="http://schemas.openxmlformats.org/officeDocument/2006/relationships/image" Target="../media/image13.png"/><Relationship Id="rId2" Type="http://schemas.openxmlformats.org/officeDocument/2006/relationships/hyperlink" Target="https://www.iot-now.com/2024/10/30/147619-how-iot-is-transforming-yields-and-optimising-resources-in-agriculture/" TargetMode="Externa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hyperlink" Target="https://www.growag.com/highlights/article/how-exactly-is-ai-used-in-agriculture-1" TargetMode="External"/><Relationship Id="rId4" Type="http://schemas.openxmlformats.org/officeDocument/2006/relationships/hyperlink" Target="https://www.croptracker.com/blog/drone-technology-in-agriculture.html" TargetMode="Externa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meilirobots.com/" TargetMode="External"/><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jdynamics.com/pl/blog/industry-insights-65/farm-management-software-277" TargetMode="External"/><Relationship Id="rId1" Type="http://schemas.openxmlformats.org/officeDocument/2006/relationships/slideLayout" Target="../slideLayouts/slideLayout3.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obrazu 9" descr="Obraz zawierający osoba, Telefon komórkowy, na wolnym powietrzu, ubrania&#10;&#10;Zawartość wygenerowana przez sztuczną inteligencję może być niepoprawna.">
            <a:extLst>
              <a:ext uri="{FF2B5EF4-FFF2-40B4-BE49-F238E27FC236}">
                <a16:creationId xmlns:a16="http://schemas.microsoft.com/office/drawing/2014/main" id="{A0EFAE5B-EF03-1CDD-A246-1CA886F6B66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20"/>
          </p:nvPr>
        </p:nvSpPr>
        <p:spPr>
          <a:xfrm>
            <a:off x="613459" y="3036073"/>
            <a:ext cx="3631282" cy="2011819"/>
          </a:xfrm>
        </p:spPr>
        <p:txBody>
          <a:bodyPr>
            <a:normAutofit fontScale="92500" lnSpcReduction="10000"/>
          </a:bodyPr>
          <a:lstStyle/>
          <a:p>
            <a:r>
              <a:rPr lang="pl-PL" sz="4000" dirty="0">
                <a:solidFill>
                  <a:schemeClr val="bg1"/>
                </a:solidFill>
              </a:rPr>
              <a:t>M5: </a:t>
            </a:r>
            <a:r>
              <a:rPr lang="en-US" sz="4000" dirty="0">
                <a:solidFill>
                  <a:schemeClr val="bg1"/>
                </a:solidFill>
              </a:rPr>
              <a:t>Integrating Smart Systems for Whole-Farm Management</a:t>
            </a:r>
          </a:p>
        </p:txBody>
      </p:sp>
      <p:sp>
        <p:nvSpPr>
          <p:cNvPr id="11" name="Rectangle 10">
            <a:extLst>
              <a:ext uri="{FF2B5EF4-FFF2-40B4-BE49-F238E27FC236}">
                <a16:creationId xmlns:a16="http://schemas.microsoft.com/office/drawing/2014/main" id="{4A3970E9-6C36-2FF2-35EB-1E90998A92ED}"/>
              </a:ext>
            </a:extLst>
          </p:cNvPr>
          <p:cNvSpPr/>
          <p:nvPr/>
        </p:nvSpPr>
        <p:spPr>
          <a:xfrm>
            <a:off x="0" y="5706534"/>
            <a:ext cx="4666268"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92800"/>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
        <p:nvSpPr>
          <p:cNvPr id="2" name="Text Placeholder 58">
            <a:extLst>
              <a:ext uri="{FF2B5EF4-FFF2-40B4-BE49-F238E27FC236}">
                <a16:creationId xmlns:a16="http://schemas.microsoft.com/office/drawing/2014/main" id="{73E9A499-420C-65A4-9D7F-A52B6CF7161C}"/>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www.</a:t>
            </a:r>
            <a:r>
              <a:rPr lang="en-US" sz="4000" b="1" dirty="0">
                <a:solidFill>
                  <a:schemeClr val="bg1"/>
                </a:solidFill>
                <a:latin typeface="Calibri" panose="020F0502020204030204" pitchFamily="34" charset="0"/>
                <a:cs typeface="Calibri" panose="020F0502020204030204" pitchFamily="34" charset="0"/>
              </a:rPr>
              <a:t>smartskills</a:t>
            </a:r>
            <a:r>
              <a:rPr lang="pl-PL" sz="4000" b="1" dirty="0" err="1">
                <a:solidFill>
                  <a:schemeClr val="bg1"/>
                </a:solidFill>
                <a:latin typeface="Calibri" panose="020F0502020204030204" pitchFamily="34" charset="0"/>
                <a:cs typeface="Calibri" panose="020F0502020204030204" pitchFamily="34" charset="0"/>
              </a:rPr>
              <a:t>project</a:t>
            </a:r>
            <a:r>
              <a:rPr lang="en-US" sz="4000" dirty="0">
                <a:solidFill>
                  <a:schemeClr val="bg1"/>
                </a:solidFill>
              </a:rPr>
              <a:t>.eu</a:t>
            </a:r>
          </a:p>
        </p:txBody>
      </p:sp>
      <p:sp>
        <p:nvSpPr>
          <p:cNvPr id="7" name="Text Placeholder 2">
            <a:extLst>
              <a:ext uri="{FF2B5EF4-FFF2-40B4-BE49-F238E27FC236}">
                <a16:creationId xmlns:a16="http://schemas.microsoft.com/office/drawing/2014/main" id="{EFDA8864-6EA6-1CDC-4DF9-99A11A05D2F2}"/>
              </a:ext>
            </a:extLst>
          </p:cNvPr>
          <p:cNvSpPr txBox="1">
            <a:spLocks/>
          </p:cNvSpPr>
          <p:nvPr/>
        </p:nvSpPr>
        <p:spPr>
          <a:xfrm>
            <a:off x="613459" y="2029751"/>
            <a:ext cx="3246272" cy="760902"/>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6: Bringing Innovation to Farms</a:t>
            </a:r>
          </a:p>
        </p:txBody>
      </p:sp>
      <p:pic>
        <p:nvPicPr>
          <p:cNvPr id="3" name="Picture 2" descr="A grey and black sign with a person in a circle&#10;&#10;AI-generated content may be incorrect.">
            <a:extLst>
              <a:ext uri="{FF2B5EF4-FFF2-40B4-BE49-F238E27FC236}">
                <a16:creationId xmlns:a16="http://schemas.microsoft.com/office/drawing/2014/main" id="{86648273-F541-2494-5F6F-5B4548916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5520" y="5954863"/>
            <a:ext cx="832637" cy="283662"/>
          </a:xfrm>
          <a:prstGeom prst="rect">
            <a:avLst/>
          </a:prstGeom>
        </p:spPr>
      </p:pic>
    </p:spTree>
    <p:extLst>
      <p:ext uri="{BB962C8B-B14F-4D97-AF65-F5344CB8AC3E}">
        <p14:creationId xmlns:p14="http://schemas.microsoft.com/office/powerpoint/2010/main" val="82156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E6C574-98A4-3D80-6D9E-FFE34BCE5AB3}"/>
              </a:ext>
            </a:extLst>
          </p:cNvPr>
          <p:cNvSpPr>
            <a:spLocks noGrp="1"/>
          </p:cNvSpPr>
          <p:nvPr>
            <p:ph type="body" sz="quarter" idx="13"/>
          </p:nvPr>
        </p:nvSpPr>
        <p:spPr>
          <a:xfrm>
            <a:off x="1655979" y="815819"/>
            <a:ext cx="4513081" cy="697353"/>
          </a:xfrm>
        </p:spPr>
        <p:txBody>
          <a:bodyPr/>
          <a:lstStyle/>
          <a:p>
            <a:r>
              <a:rPr lang="pl-PL" b="1" dirty="0"/>
              <a:t>Case </a:t>
            </a:r>
            <a:r>
              <a:rPr lang="pl-PL" b="1" dirty="0" err="1"/>
              <a:t>Study</a:t>
            </a:r>
            <a:r>
              <a:rPr lang="pl-PL" b="1" dirty="0"/>
              <a:t>…</a:t>
            </a:r>
            <a:endParaRPr lang="en-IE" b="1" dirty="0"/>
          </a:p>
        </p:txBody>
      </p:sp>
      <p:sp>
        <p:nvSpPr>
          <p:cNvPr id="4" name="Text Placeholder 3">
            <a:extLst>
              <a:ext uri="{FF2B5EF4-FFF2-40B4-BE49-F238E27FC236}">
                <a16:creationId xmlns:a16="http://schemas.microsoft.com/office/drawing/2014/main" id="{77A940B5-45B9-A593-DC8E-8BAF1E4A0F5C}"/>
              </a:ext>
            </a:extLst>
          </p:cNvPr>
          <p:cNvSpPr>
            <a:spLocks noGrp="1"/>
          </p:cNvSpPr>
          <p:nvPr>
            <p:ph type="body" sz="quarter" idx="14"/>
          </p:nvPr>
        </p:nvSpPr>
        <p:spPr>
          <a:xfrm>
            <a:off x="6472720" y="815819"/>
            <a:ext cx="5568592" cy="5023050"/>
          </a:xfrm>
        </p:spPr>
        <p:txBody>
          <a:bodyPr/>
          <a:lstStyle/>
          <a:p>
            <a:r>
              <a:rPr lang="pl-PL" b="1" dirty="0">
                <a:solidFill>
                  <a:srgbClr val="007772"/>
                </a:solidFill>
              </a:rPr>
              <a:t>…</a:t>
            </a:r>
            <a:r>
              <a:rPr lang="en-US" b="1" dirty="0">
                <a:solidFill>
                  <a:srgbClr val="007772"/>
                </a:solidFill>
              </a:rPr>
              <a:t>Be inspired </a:t>
            </a:r>
            <a:r>
              <a:rPr lang="en-US" dirty="0"/>
              <a:t>by Meili Robots’ cutting-edge fleet management system, designed to unify diverse mobile robot fleets across industries. By seamlessly integrating robots of different types and brands, Meili FMS ensures smooth coordination, prevents operational bottlenecks, and maximizes productivity in automated environments.</a:t>
            </a:r>
            <a:endParaRPr lang="pl-PL" dirty="0"/>
          </a:p>
          <a:p>
            <a:r>
              <a:rPr lang="pl-PL" b="1" dirty="0">
                <a:solidFill>
                  <a:srgbClr val="007772"/>
                </a:solidFill>
              </a:rPr>
              <a:t>…</a:t>
            </a:r>
            <a:r>
              <a:rPr lang="en-US" b="1" dirty="0">
                <a:solidFill>
                  <a:srgbClr val="007772"/>
                </a:solidFill>
              </a:rPr>
              <a:t>Visit</a:t>
            </a:r>
            <a:r>
              <a:rPr lang="en-US" dirty="0"/>
              <a:t> </a:t>
            </a:r>
            <a:r>
              <a:rPr lang="en-US" dirty="0">
                <a:hlinkClick r:id="rId2"/>
              </a:rPr>
              <a:t>Meili </a:t>
            </a:r>
            <a:r>
              <a:rPr lang="pl-PL" dirty="0" err="1">
                <a:hlinkClick r:id="rId2"/>
              </a:rPr>
              <a:t>Robots</a:t>
            </a:r>
            <a:r>
              <a:rPr lang="en-US" dirty="0">
                <a:hlinkClick r:id="rId2"/>
              </a:rPr>
              <a:t> </a:t>
            </a:r>
            <a:r>
              <a:rPr lang="en-US" dirty="0"/>
              <a:t>to explore how its advanced mission scheduling, dynamic traffic control, and intelligent route planning can enhance safety, reduce downtime, and optimize workflows across your entire robotic fleet.</a:t>
            </a:r>
            <a:endParaRPr lang="en-IE" dirty="0"/>
          </a:p>
        </p:txBody>
      </p:sp>
      <p:pic>
        <p:nvPicPr>
          <p:cNvPr id="10" name="Symbol zastępczy obrazu 9" descr="Obraz zawierający tekst, zrzut ekranu, oprogramowanie, Ikona komputerowa&#10;&#10;Zawartość wygenerowana przez sztuczną inteligencję może być niepoprawna.">
            <a:extLst>
              <a:ext uri="{FF2B5EF4-FFF2-40B4-BE49-F238E27FC236}">
                <a16:creationId xmlns:a16="http://schemas.microsoft.com/office/drawing/2014/main" id="{14E7D45C-3BCF-DDFF-85B8-403DFB151CB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1114362" y="2802349"/>
            <a:ext cx="4981638" cy="3090444"/>
          </a:xfrm>
        </p:spPr>
      </p:pic>
      <p:pic>
        <p:nvPicPr>
          <p:cNvPr id="12" name="Obraz 11" descr="Obraz zawierający czarne, ciemność&#10;&#10;Zawartość wygenerowana przez sztuczną inteligencję może być niepoprawna.">
            <a:extLst>
              <a:ext uri="{FF2B5EF4-FFF2-40B4-BE49-F238E27FC236}">
                <a16:creationId xmlns:a16="http://schemas.microsoft.com/office/drawing/2014/main" id="{08AC40F8-2817-063B-45EB-49FF6B2F81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12351" y="1497702"/>
            <a:ext cx="4195289" cy="660058"/>
          </a:xfrm>
          <a:prstGeom prst="rect">
            <a:avLst/>
          </a:prstGeom>
        </p:spPr>
      </p:pic>
    </p:spTree>
    <p:extLst>
      <p:ext uri="{BB962C8B-B14F-4D97-AF65-F5344CB8AC3E}">
        <p14:creationId xmlns:p14="http://schemas.microsoft.com/office/powerpoint/2010/main" val="373501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7E0B-5988-F569-86EA-63AE904FF3A1}"/>
            </a:ext>
          </a:extLst>
        </p:cNvPr>
        <p:cNvGrpSpPr/>
        <p:nvPr/>
      </p:nvGrpSpPr>
      <p:grpSpPr>
        <a:xfrm>
          <a:off x="0" y="0"/>
          <a:ext cx="0" cy="0"/>
          <a:chOff x="0" y="0"/>
          <a:chExt cx="0" cy="0"/>
        </a:xfrm>
      </p:grpSpPr>
      <p:pic>
        <p:nvPicPr>
          <p:cNvPr id="4" name="Symbol zastępczy obrazu 3" descr="Obraz zawierający trawa, na wolnym powietrzu, osoba, ubrania&#10;&#10;Zawartość wygenerowana przez sztuczną inteligencję może być niepoprawna.">
            <a:extLst>
              <a:ext uri="{FF2B5EF4-FFF2-40B4-BE49-F238E27FC236}">
                <a16:creationId xmlns:a16="http://schemas.microsoft.com/office/drawing/2014/main" id="{FEE8DA2D-CEB3-F8C6-7C6F-1D4D8B7C69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3E1666DB-365E-6809-07DD-1185D7AB9C4C}"/>
              </a:ext>
            </a:extLst>
          </p:cNvPr>
          <p:cNvSpPr txBox="1"/>
          <p:nvPr/>
        </p:nvSpPr>
        <p:spPr>
          <a:xfrm>
            <a:off x="758034" y="1749659"/>
            <a:ext cx="6412787" cy="1754326"/>
          </a:xfrm>
          <a:prstGeom prst="rect">
            <a:avLst/>
          </a:prstGeom>
          <a:solidFill>
            <a:srgbClr val="EEA821"/>
          </a:solidFill>
        </p:spPr>
        <p:txBody>
          <a:bodyPr wrap="square" rtlCol="0">
            <a:spAutoFit/>
          </a:bodyPr>
          <a:lstStyle/>
          <a:p>
            <a:pPr algn="ctr"/>
            <a:r>
              <a:rPr lang="en-US" sz="3600" b="1" spc="324" noProof="0" dirty="0">
                <a:solidFill>
                  <a:schemeClr val="bg1"/>
                </a:solidFill>
                <a:latin typeface="Calibri" panose="020F0502020204030204" pitchFamily="34" charset="0"/>
                <a:cs typeface="Calibri" panose="020F0502020204030204" pitchFamily="34" charset="0"/>
              </a:rPr>
              <a:t>CHALLENGES AND OPPORTUNITIES IN INTEGRATED AUTOMATION</a:t>
            </a:r>
          </a:p>
        </p:txBody>
      </p:sp>
      <p:sp>
        <p:nvSpPr>
          <p:cNvPr id="6" name="Rectangle 5">
            <a:extLst>
              <a:ext uri="{FF2B5EF4-FFF2-40B4-BE49-F238E27FC236}">
                <a16:creationId xmlns:a16="http://schemas.microsoft.com/office/drawing/2014/main" id="{E6A96A31-E4E7-B6B4-4845-7DB6D8FDB5D4}"/>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7128F0CB-B800-A209-7AA1-6FDE4C5FA850}"/>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7C30BE90-7132-807C-BC88-88B9034C90DC}"/>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4993CA0F-9208-6BEA-9A49-536E5A61B4EA}"/>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FFCEC87D-BA96-2E13-FD59-280C60C65327}"/>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9CCEBEE6-ACB5-AECA-83AB-8BC0494B05E3}"/>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1948446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675529" y="672180"/>
            <a:ext cx="10840941" cy="803654"/>
          </a:xfrm>
          <a:prstGeom prst="rect">
            <a:avLst/>
          </a:prstGeom>
        </p:spPr>
        <p:txBody>
          <a:bodyPr/>
          <a:lstStyle/>
          <a:p>
            <a:pPr>
              <a:lnSpc>
                <a:spcPct val="115000"/>
              </a:lnSpc>
              <a:spcAft>
                <a:spcPts val="800"/>
              </a:spcAft>
            </a:pPr>
            <a:r>
              <a:rPr lang="en-IE" sz="3600" b="1" kern="100" dirty="0">
                <a:effectLst/>
                <a:ea typeface="Aptos" panose="020B0004020202020204" pitchFamily="34" charset="0"/>
                <a:cs typeface="Times New Roman" panose="02020603050405020304" pitchFamily="18" charset="0"/>
              </a:rPr>
              <a:t>Challenges and Opportunities in Integrated Automation</a:t>
            </a:r>
            <a:endParaRPr lang="pl-PL" sz="3600" kern="100" dirty="0">
              <a:effectLs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xfrm>
            <a:off x="679215" y="1475834"/>
            <a:ext cx="10694556" cy="1427929"/>
          </a:xfrm>
          <a:prstGeom prst="rect">
            <a:avLst/>
          </a:prstGeom>
        </p:spPr>
        <p:txBody>
          <a:bodyPr/>
          <a:lstStyle/>
          <a:p>
            <a:pPr>
              <a:lnSpc>
                <a:spcPct val="115000"/>
              </a:lnSpc>
              <a:spcAft>
                <a:spcPts val="800"/>
              </a:spcAft>
            </a:pPr>
            <a:r>
              <a:rPr lang="en-US" kern="100" dirty="0">
                <a:effectLst/>
                <a:ea typeface="Aptos" panose="020B0004020202020204" pitchFamily="34" charset="0"/>
                <a:cs typeface="Times New Roman" panose="02020603050405020304" pitchFamily="18" charset="0"/>
              </a:rPr>
              <a:t>Agricultural automation offers significant benefits, including increased productivity and efficiency, but its widespread adoption also presents social, economic, and environmental challenges. While automation can enhance sustainability and create new opportunities, its impact varies depending on factors such as infrastructure, policies, and equitable access to technology.</a:t>
            </a:r>
            <a:endParaRPr lang="pl-PL" kern="100" dirty="0">
              <a:effectLst/>
              <a:ea typeface="Aptos" panose="020B0004020202020204" pitchFamily="34" charset="0"/>
              <a:cs typeface="Times New Roman" panose="02020603050405020304" pitchFamily="18" charset="0"/>
            </a:endParaRPr>
          </a:p>
        </p:txBody>
      </p:sp>
      <p:sp>
        <p:nvSpPr>
          <p:cNvPr id="2" name="Text Placeholder 2">
            <a:extLst>
              <a:ext uri="{FF2B5EF4-FFF2-40B4-BE49-F238E27FC236}">
                <a16:creationId xmlns:a16="http://schemas.microsoft.com/office/drawing/2014/main" id="{5CE1A744-D392-5814-12FB-C26AD12C3A35}"/>
              </a:ext>
            </a:extLst>
          </p:cNvPr>
          <p:cNvSpPr txBox="1">
            <a:spLocks/>
          </p:cNvSpPr>
          <p:nvPr/>
        </p:nvSpPr>
        <p:spPr>
          <a:xfrm>
            <a:off x="904856" y="4237473"/>
            <a:ext cx="5274563" cy="1427929"/>
          </a:xfrm>
          <a:prstGeom prst="rect">
            <a:avLst/>
          </a:prstGeom>
        </p:spPr>
        <p:txBody>
          <a:bodyPr/>
          <a:lstStyle>
            <a:lvl1pPr marL="228600" indent="-228600" algn="l" defTabSz="914400" rtl="0" eaLnBrk="1" latinLnBrk="0" hangingPunct="1">
              <a:lnSpc>
                <a:spcPts val="2480"/>
              </a:lnSpc>
              <a:spcBef>
                <a:spcPts val="0"/>
              </a:spcBef>
              <a:buFont typeface="Arial"/>
              <a:buNone/>
              <a:defRPr sz="2400" b="0" i="0" kern="1200" spc="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5000"/>
              </a:lnSpc>
              <a:spcAft>
                <a:spcPts val="800"/>
              </a:spcAft>
            </a:pPr>
            <a:r>
              <a:rPr lang="pl-PL" sz="2000" kern="100" dirty="0" err="1">
                <a:ea typeface="Aptos" panose="020B0004020202020204" pitchFamily="34" charset="0"/>
                <a:cs typeface="Times New Roman" panose="02020603050405020304" pitchFamily="18" charset="0"/>
              </a:rPr>
              <a:t>Before</a:t>
            </a:r>
            <a:r>
              <a:rPr lang="pl-PL" sz="2000" kern="100" dirty="0">
                <a:ea typeface="Aptos" panose="020B0004020202020204" pitchFamily="34" charset="0"/>
                <a:cs typeface="Times New Roman" panose="02020603050405020304" pitchFamily="18" charset="0"/>
              </a:rPr>
              <a:t> we </a:t>
            </a:r>
            <a:r>
              <a:rPr lang="pl-PL" sz="2000" kern="100" dirty="0" err="1">
                <a:ea typeface="Aptos" panose="020B0004020202020204" pitchFamily="34" charset="0"/>
                <a:cs typeface="Times New Roman" panose="02020603050405020304" pitchFamily="18" charset="0"/>
              </a:rPr>
              <a:t>get</a:t>
            </a:r>
            <a:r>
              <a:rPr lang="pl-PL" sz="2000" kern="100" dirty="0">
                <a:ea typeface="Aptos" panose="020B0004020202020204" pitchFamily="34" charset="0"/>
                <a:cs typeface="Times New Roman" panose="02020603050405020304" pitchFamily="18" charset="0"/>
              </a:rPr>
              <a:t> to </a:t>
            </a:r>
            <a:r>
              <a:rPr lang="pl-PL" sz="2000" kern="100" dirty="0" err="1">
                <a:ea typeface="Aptos" panose="020B0004020202020204" pitchFamily="34" charset="0"/>
                <a:cs typeface="Times New Roman" panose="02020603050405020304" pitchFamily="18" charset="0"/>
              </a:rPr>
              <a:t>its</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challenges</a:t>
            </a:r>
            <a:r>
              <a:rPr lang="pl-PL" sz="2000" kern="100" dirty="0">
                <a:ea typeface="Aptos" panose="020B0004020202020204" pitchFamily="34" charset="0"/>
                <a:cs typeface="Times New Roman" panose="02020603050405020304" pitchFamily="18" charset="0"/>
              </a:rPr>
              <a:t> – </a:t>
            </a:r>
            <a:r>
              <a:rPr lang="pl-PL" sz="2000" b="1" kern="100" dirty="0">
                <a:solidFill>
                  <a:srgbClr val="EEA821"/>
                </a:solidFill>
                <a:ea typeface="Aptos" panose="020B0004020202020204" pitchFamily="34" charset="0"/>
                <a:cs typeface="Times New Roman" panose="02020603050405020304" pitchFamily="18" charset="0"/>
              </a:rPr>
              <a:t>Watch </a:t>
            </a:r>
            <a:r>
              <a:rPr lang="pl-PL" sz="2000" b="1" kern="100" dirty="0" err="1">
                <a:solidFill>
                  <a:srgbClr val="EEA821"/>
                </a:solidFill>
                <a:ea typeface="Aptos" panose="020B0004020202020204" pitchFamily="34" charset="0"/>
                <a:cs typeface="Times New Roman" panose="02020603050405020304" pitchFamily="18" charset="0"/>
              </a:rPr>
              <a:t>this</a:t>
            </a:r>
            <a:r>
              <a:rPr lang="pl-PL" sz="2000" b="1" kern="100" dirty="0">
                <a:solidFill>
                  <a:srgbClr val="EEA821"/>
                </a:solidFill>
                <a:ea typeface="Aptos" panose="020B0004020202020204" pitchFamily="34" charset="0"/>
                <a:cs typeface="Times New Roman" panose="02020603050405020304" pitchFamily="18" charset="0"/>
              </a:rPr>
              <a:t> video </a:t>
            </a:r>
            <a:r>
              <a:rPr lang="pl-PL" sz="2000" kern="100" dirty="0">
                <a:ea typeface="Aptos" panose="020B0004020202020204" pitchFamily="34" charset="0"/>
                <a:cs typeface="Times New Roman" panose="02020603050405020304" pitchFamily="18" charset="0"/>
              </a:rPr>
              <a:t>to </a:t>
            </a:r>
            <a:r>
              <a:rPr lang="pl-PL" sz="2000" kern="100" dirty="0" err="1">
                <a:ea typeface="Aptos" panose="020B0004020202020204" pitchFamily="34" charset="0"/>
                <a:cs typeface="Times New Roman" panose="02020603050405020304" pitchFamily="18" charset="0"/>
              </a:rPr>
              <a:t>focus</a:t>
            </a:r>
            <a:r>
              <a:rPr lang="pl-PL" sz="2000" kern="100" dirty="0">
                <a:ea typeface="Aptos" panose="020B0004020202020204" pitchFamily="34" charset="0"/>
                <a:cs typeface="Times New Roman" panose="02020603050405020304" pitchFamily="18" charset="0"/>
              </a:rPr>
              <a:t> on the </a:t>
            </a:r>
            <a:r>
              <a:rPr lang="pl-PL" sz="2000" kern="100" dirty="0" err="1">
                <a:ea typeface="Aptos" panose="020B0004020202020204" pitchFamily="34" charset="0"/>
                <a:cs typeface="Times New Roman" panose="02020603050405020304" pitchFamily="18" charset="0"/>
              </a:rPr>
              <a:t>positives</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first</a:t>
            </a:r>
            <a:r>
              <a:rPr lang="pl-PL" sz="2000" kern="100" dirty="0">
                <a:ea typeface="Aptos" panose="020B0004020202020204" pitchFamily="34" charset="0"/>
                <a:cs typeface="Times New Roman" panose="02020603050405020304" pitchFamily="18" charset="0"/>
              </a:rPr>
              <a:t>! 		</a:t>
            </a:r>
          </a:p>
          <a:p>
            <a:pPr algn="r">
              <a:lnSpc>
                <a:spcPct val="115000"/>
              </a:lnSpc>
              <a:spcAft>
                <a:spcPts val="800"/>
              </a:spcAft>
            </a:pPr>
            <a:r>
              <a:rPr lang="pl-PL" sz="2000" b="1" kern="100" dirty="0">
                <a:solidFill>
                  <a:srgbClr val="EEA821"/>
                </a:solidFill>
                <a:ea typeface="Aptos" panose="020B0004020202020204" pitchFamily="34" charset="0"/>
                <a:cs typeface="Times New Roman" panose="02020603050405020304" pitchFamily="18" charset="0"/>
                <a:sym typeface="Wingdings" panose="05000000000000000000" pitchFamily="2" charset="2"/>
              </a:rPr>
              <a:t> </a:t>
            </a:r>
            <a:endParaRPr lang="pl-PL" sz="2000" b="1" kern="100" dirty="0">
              <a:solidFill>
                <a:srgbClr val="EEA821"/>
              </a:solidFill>
              <a:ea typeface="Aptos" panose="020B0004020202020204" pitchFamily="34" charset="0"/>
              <a:cs typeface="Times New Roman" panose="02020603050405020304" pitchFamily="18" charset="0"/>
            </a:endParaRPr>
          </a:p>
        </p:txBody>
      </p:sp>
      <p:grpSp>
        <p:nvGrpSpPr>
          <p:cNvPr id="9" name="Grupa 8">
            <a:extLst>
              <a:ext uri="{FF2B5EF4-FFF2-40B4-BE49-F238E27FC236}">
                <a16:creationId xmlns:a16="http://schemas.microsoft.com/office/drawing/2014/main" id="{F826FEF7-C3E6-F4A0-78EC-DCFF3DD66722}"/>
              </a:ext>
            </a:extLst>
          </p:cNvPr>
          <p:cNvGrpSpPr/>
          <p:nvPr/>
        </p:nvGrpSpPr>
        <p:grpSpPr>
          <a:xfrm>
            <a:off x="5308220" y="3785343"/>
            <a:ext cx="6065551" cy="2880152"/>
            <a:chOff x="5308220" y="3785343"/>
            <a:chExt cx="6065551" cy="2880152"/>
          </a:xfrm>
        </p:grpSpPr>
        <p:pic>
          <p:nvPicPr>
            <p:cNvPr id="6" name="Picture 6">
              <a:extLst>
                <a:ext uri="{FF2B5EF4-FFF2-40B4-BE49-F238E27FC236}">
                  <a16:creationId xmlns:a16="http://schemas.microsoft.com/office/drawing/2014/main" id="{71C7E9FB-A22B-B8B9-DB6F-A5EF6C66C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343"/>
            <a:stretch/>
          </p:blipFill>
          <p:spPr>
            <a:xfrm>
              <a:off x="5308220" y="3785343"/>
              <a:ext cx="6065551" cy="2880152"/>
            </a:xfrm>
            <a:prstGeom prst="rect">
              <a:avLst/>
            </a:prstGeom>
          </p:spPr>
        </p:pic>
        <p:pic>
          <p:nvPicPr>
            <p:cNvPr id="8" name="Multimedia online 7" title="The Rise of Robotic Farming:How AI and Automation Are Revolutionizing Agriculture">
              <a:hlinkClick r:id="" action="ppaction://media"/>
              <a:extLst>
                <a:ext uri="{FF2B5EF4-FFF2-40B4-BE49-F238E27FC236}">
                  <a16:creationId xmlns:a16="http://schemas.microsoft.com/office/drawing/2014/main" id="{BFC6E593-1BAB-E89B-A231-0ABE04E19F32}"/>
                </a:ext>
              </a:extLst>
            </p:cNvPr>
            <p:cNvPicPr>
              <a:picLocks noRot="1" noChangeAspect="1"/>
            </p:cNvPicPr>
            <p:nvPr>
              <a:videoFile r:link="rId1"/>
            </p:nvPr>
          </p:nvPicPr>
          <p:blipFill>
            <a:blip r:embed="rId4"/>
            <a:stretch>
              <a:fillRect/>
            </a:stretch>
          </p:blipFill>
          <p:spPr>
            <a:xfrm>
              <a:off x="7179823" y="3917482"/>
              <a:ext cx="3552346" cy="2007076"/>
            </a:xfrm>
            <a:prstGeom prst="rect">
              <a:avLst/>
            </a:prstGeom>
          </p:spPr>
        </p:pic>
      </p:grpSp>
      <p:sp>
        <p:nvSpPr>
          <p:cNvPr id="11" name="TextBox 10">
            <a:extLst>
              <a:ext uri="{FF2B5EF4-FFF2-40B4-BE49-F238E27FC236}">
                <a16:creationId xmlns:a16="http://schemas.microsoft.com/office/drawing/2014/main" id="{07D1D0D2-0E5B-9D5C-9D97-10CA2C9C308D}"/>
              </a:ext>
            </a:extLst>
          </p:cNvPr>
          <p:cNvSpPr txBox="1"/>
          <p:nvPr/>
        </p:nvSpPr>
        <p:spPr>
          <a:xfrm>
            <a:off x="3131297" y="5769496"/>
            <a:ext cx="3761762" cy="523220"/>
          </a:xfrm>
          <a:prstGeom prst="rect">
            <a:avLst/>
          </a:prstGeom>
          <a:noFill/>
        </p:spPr>
        <p:txBody>
          <a:bodyPr wrap="square">
            <a:spAutoFit/>
          </a:bodyPr>
          <a:lstStyle/>
          <a:p>
            <a:r>
              <a:rPr lang="en-US" sz="1400" dirty="0">
                <a:hlinkClick r:id="rId5"/>
              </a:rPr>
              <a:t>The Rise of Robotic </a:t>
            </a:r>
            <a:r>
              <a:rPr lang="en-US" sz="1400" dirty="0" err="1">
                <a:hlinkClick r:id="rId5"/>
              </a:rPr>
              <a:t>Farming:How</a:t>
            </a:r>
            <a:r>
              <a:rPr lang="en-US" sz="1400" dirty="0">
                <a:hlinkClick r:id="rId5"/>
              </a:rPr>
              <a:t> AI and Automation Are Revolutionizing Agriculture</a:t>
            </a:r>
            <a:endParaRPr lang="en-IE" sz="1400" dirty="0"/>
          </a:p>
        </p:txBody>
      </p:sp>
    </p:spTree>
    <p:extLst>
      <p:ext uri="{BB962C8B-B14F-4D97-AF65-F5344CB8AC3E}">
        <p14:creationId xmlns:p14="http://schemas.microsoft.com/office/powerpoint/2010/main" val="2490818457"/>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reeform 170"/>
          <p:cNvSpPr>
            <a:spLocks noChangeArrowheads="1"/>
          </p:cNvSpPr>
          <p:nvPr/>
        </p:nvSpPr>
        <p:spPr bwMode="auto">
          <a:xfrm>
            <a:off x="706688" y="2782341"/>
            <a:ext cx="2708415" cy="254364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a:p>
        </p:txBody>
      </p:sp>
      <p:sp>
        <p:nvSpPr>
          <p:cNvPr id="229" name="Freeform 171"/>
          <p:cNvSpPr>
            <a:spLocks noChangeArrowheads="1"/>
          </p:cNvSpPr>
          <p:nvPr/>
        </p:nvSpPr>
        <p:spPr bwMode="auto">
          <a:xfrm>
            <a:off x="579702" y="1760430"/>
            <a:ext cx="2905787"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EEA821"/>
          </a:solidFill>
          <a:ln>
            <a:noFill/>
          </a:ln>
          <a:effectLst/>
        </p:spPr>
        <p:txBody>
          <a:bodyPr wrap="none" anchor="ctr"/>
          <a:lstStyle/>
          <a:p>
            <a:endParaRPr lang="en-US" sz="900"/>
          </a:p>
        </p:txBody>
      </p:sp>
      <p:sp>
        <p:nvSpPr>
          <p:cNvPr id="231" name="Freeform 173"/>
          <p:cNvSpPr>
            <a:spLocks noChangeArrowheads="1"/>
          </p:cNvSpPr>
          <p:nvPr/>
        </p:nvSpPr>
        <p:spPr bwMode="auto">
          <a:xfrm>
            <a:off x="579702" y="5312955"/>
            <a:ext cx="2905787" cy="647926"/>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EEA821"/>
          </a:solidFill>
          <a:ln>
            <a:noFill/>
          </a:ln>
          <a:effectLst/>
        </p:spPr>
        <p:txBody>
          <a:bodyPr wrap="none" anchor="ctr"/>
          <a:lstStyle/>
          <a:p>
            <a:endParaRPr lang="en-US" sz="900"/>
          </a:p>
        </p:txBody>
      </p:sp>
      <p:sp>
        <p:nvSpPr>
          <p:cNvPr id="304" name="Freeform 246"/>
          <p:cNvSpPr>
            <a:spLocks noChangeArrowheads="1"/>
          </p:cNvSpPr>
          <p:nvPr/>
        </p:nvSpPr>
        <p:spPr bwMode="auto">
          <a:xfrm>
            <a:off x="4713492" y="2795376"/>
            <a:ext cx="2708413" cy="2543646"/>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a:p>
        </p:txBody>
      </p:sp>
      <p:sp>
        <p:nvSpPr>
          <p:cNvPr id="305" name="Freeform 247"/>
          <p:cNvSpPr>
            <a:spLocks noChangeArrowheads="1"/>
          </p:cNvSpPr>
          <p:nvPr/>
        </p:nvSpPr>
        <p:spPr bwMode="auto">
          <a:xfrm>
            <a:off x="4643106" y="1773464"/>
            <a:ext cx="2905789"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007772">
              <a:alpha val="72000"/>
            </a:srgbClr>
          </a:solidFill>
          <a:ln>
            <a:noFill/>
          </a:ln>
          <a:effectLst/>
        </p:spPr>
        <p:txBody>
          <a:bodyPr wrap="none" anchor="ctr"/>
          <a:lstStyle/>
          <a:p>
            <a:endParaRPr lang="en-US" sz="900"/>
          </a:p>
        </p:txBody>
      </p:sp>
      <p:sp>
        <p:nvSpPr>
          <p:cNvPr id="307" name="Freeform 249"/>
          <p:cNvSpPr>
            <a:spLocks noChangeArrowheads="1"/>
          </p:cNvSpPr>
          <p:nvPr/>
        </p:nvSpPr>
        <p:spPr bwMode="auto">
          <a:xfrm>
            <a:off x="4643106" y="5325989"/>
            <a:ext cx="2905789" cy="647926"/>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007772">
              <a:alpha val="72000"/>
            </a:srgbClr>
          </a:solidFill>
          <a:ln>
            <a:noFill/>
          </a:ln>
          <a:effectLst/>
        </p:spPr>
        <p:txBody>
          <a:bodyPr wrap="none" anchor="ctr"/>
          <a:lstStyle/>
          <a:p>
            <a:endParaRPr lang="en-US" sz="900"/>
          </a:p>
        </p:txBody>
      </p:sp>
      <p:sp>
        <p:nvSpPr>
          <p:cNvPr id="599" name="CuadroTexto 598"/>
          <p:cNvSpPr txBox="1"/>
          <p:nvPr/>
        </p:nvSpPr>
        <p:spPr>
          <a:xfrm>
            <a:off x="608001" y="2185277"/>
            <a:ext cx="2807102"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Social Inequality</a:t>
            </a:r>
          </a:p>
        </p:txBody>
      </p:sp>
      <p:sp>
        <p:nvSpPr>
          <p:cNvPr id="600" name="CuadroTexto 599"/>
          <p:cNvSpPr txBox="1"/>
          <p:nvPr/>
        </p:nvSpPr>
        <p:spPr>
          <a:xfrm>
            <a:off x="4894553" y="1994190"/>
            <a:ext cx="2402893" cy="769441"/>
          </a:xfrm>
          <a:prstGeom prst="rect">
            <a:avLst/>
          </a:prstGeom>
          <a:noFill/>
        </p:spPr>
        <p:txBody>
          <a:bodyPr wrap="square" rtlCol="0">
            <a:spAutoFit/>
          </a:bodyPr>
          <a:lstStyle/>
          <a:p>
            <a:pPr algn="ctr"/>
            <a:r>
              <a:rPr lang="pl-PL" sz="2200" b="1" dirty="0">
                <a:solidFill>
                  <a:schemeClr val="bg1"/>
                </a:solidFill>
                <a:latin typeface="Calibri" panose="020F0502020204030204" pitchFamily="34" charset="0"/>
                <a:ea typeface="Lato" charset="0"/>
                <a:cs typeface="Calibri" panose="020F0502020204030204" pitchFamily="34" charset="0"/>
              </a:rPr>
              <a:t>L</a:t>
            </a:r>
            <a:r>
              <a:rPr lang="en-US" sz="2200" b="1" dirty="0" err="1">
                <a:solidFill>
                  <a:schemeClr val="bg1"/>
                </a:solidFill>
                <a:latin typeface="Calibri" panose="020F0502020204030204" pitchFamily="34" charset="0"/>
                <a:ea typeface="Lato" charset="0"/>
                <a:cs typeface="Calibri" panose="020F0502020204030204" pitchFamily="34" charset="0"/>
              </a:rPr>
              <a:t>abour</a:t>
            </a:r>
            <a:r>
              <a:rPr lang="en-US" sz="2200" b="1" dirty="0">
                <a:solidFill>
                  <a:schemeClr val="bg1"/>
                </a:solidFill>
                <a:latin typeface="Calibri" panose="020F0502020204030204" pitchFamily="34" charset="0"/>
                <a:ea typeface="Lato" charset="0"/>
                <a:cs typeface="Calibri" panose="020F0502020204030204" pitchFamily="34" charset="0"/>
              </a:rPr>
              <a:t> Displacement</a:t>
            </a:r>
          </a:p>
        </p:txBody>
      </p:sp>
      <p:sp>
        <p:nvSpPr>
          <p:cNvPr id="603" name="Rectángulo 602"/>
          <p:cNvSpPr/>
          <p:nvPr/>
        </p:nvSpPr>
        <p:spPr>
          <a:xfrm>
            <a:off x="722351" y="2783328"/>
            <a:ext cx="2708414" cy="2585323"/>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Agricultural automation may widen the gap between large and small farmers, as wealthier producers can afford advanced technology while </a:t>
            </a:r>
            <a:r>
              <a:rPr lang="en-US" dirty="0" err="1">
                <a:solidFill>
                  <a:schemeClr val="bg1"/>
                </a:solidFill>
                <a:latin typeface="Calibri" panose="020F0502020204030204" pitchFamily="34" charset="0"/>
                <a:ea typeface="Lato" charset="0"/>
                <a:cs typeface="Calibri" panose="020F0502020204030204" pitchFamily="34" charset="0"/>
              </a:rPr>
              <a:t>marginalised</a:t>
            </a:r>
            <a:r>
              <a:rPr lang="en-US" dirty="0">
                <a:solidFill>
                  <a:schemeClr val="bg1"/>
                </a:solidFill>
                <a:latin typeface="Calibri" panose="020F0502020204030204" pitchFamily="34" charset="0"/>
                <a:ea typeface="Lato" charset="0"/>
                <a:cs typeface="Calibri" panose="020F0502020204030204" pitchFamily="34" charset="0"/>
              </a:rPr>
              <a:t> groups struggle with access and training.</a:t>
            </a:r>
          </a:p>
        </p:txBody>
      </p:sp>
      <p:sp>
        <p:nvSpPr>
          <p:cNvPr id="604" name="Rectángulo 603"/>
          <p:cNvSpPr/>
          <p:nvPr/>
        </p:nvSpPr>
        <p:spPr>
          <a:xfrm>
            <a:off x="4806082" y="2785462"/>
            <a:ext cx="2483566" cy="2585323"/>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Automation reduces the need for manual farm </a:t>
            </a:r>
            <a:r>
              <a:rPr lang="en-US" dirty="0" err="1">
                <a:solidFill>
                  <a:schemeClr val="bg1"/>
                </a:solidFill>
                <a:latin typeface="Calibri" panose="020F0502020204030204" pitchFamily="34" charset="0"/>
                <a:ea typeface="Lato" charset="0"/>
                <a:cs typeface="Calibri" panose="020F0502020204030204" pitchFamily="34" charset="0"/>
              </a:rPr>
              <a:t>labour</a:t>
            </a:r>
            <a:r>
              <a:rPr lang="en-US" dirty="0">
                <a:solidFill>
                  <a:schemeClr val="bg1"/>
                </a:solidFill>
                <a:latin typeface="Calibri" panose="020F0502020204030204" pitchFamily="34" charset="0"/>
                <a:ea typeface="Lato" charset="0"/>
                <a:cs typeface="Calibri" panose="020F0502020204030204" pitchFamily="34" charset="0"/>
              </a:rPr>
              <a:t>, potentially eliminating jobs in regions where agriculture is the primary source of employment, leading to economic instability.</a:t>
            </a:r>
          </a:p>
        </p:txBody>
      </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a:xfrm>
            <a:off x="-2" y="375841"/>
            <a:ext cx="12191999" cy="812021"/>
          </a:xfrm>
        </p:spPr>
        <p:txBody>
          <a:bodyPr/>
          <a:lstStyle/>
          <a:p>
            <a:pPr>
              <a:lnSpc>
                <a:spcPct val="115000"/>
              </a:lnSpc>
              <a:spcAft>
                <a:spcPts val="800"/>
              </a:spcAft>
            </a:pPr>
            <a:r>
              <a:rPr lang="en-IE" sz="3600" b="1" kern="100" dirty="0">
                <a:effectLst/>
                <a:ea typeface="Aptos" panose="020B0004020202020204" pitchFamily="34" charset="0"/>
                <a:cs typeface="Times New Roman" panose="02020603050405020304" pitchFamily="18" charset="0"/>
              </a:rPr>
              <a:t>Challenges in Integrated Automation</a:t>
            </a:r>
            <a:endParaRPr lang="pl-PL" sz="3600" kern="100" dirty="0">
              <a:effectLst/>
              <a:ea typeface="Aptos" panose="020B0004020202020204" pitchFamily="34" charset="0"/>
              <a:cs typeface="Times New Roman" panose="02020603050405020304" pitchFamily="18" charset="0"/>
            </a:endParaRPr>
          </a:p>
        </p:txBody>
      </p:sp>
      <p:sp>
        <p:nvSpPr>
          <p:cNvPr id="8" name="Freeform 170">
            <a:extLst>
              <a:ext uri="{FF2B5EF4-FFF2-40B4-BE49-F238E27FC236}">
                <a16:creationId xmlns:a16="http://schemas.microsoft.com/office/drawing/2014/main" id="{CA4A2FF5-FBDD-27BC-CA65-69ABFDB4CF5E}"/>
              </a:ext>
            </a:extLst>
          </p:cNvPr>
          <p:cNvSpPr>
            <a:spLocks noChangeArrowheads="1"/>
          </p:cNvSpPr>
          <p:nvPr/>
        </p:nvSpPr>
        <p:spPr bwMode="auto">
          <a:xfrm>
            <a:off x="8833499" y="2795376"/>
            <a:ext cx="2708415" cy="2543646"/>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a:p>
        </p:txBody>
      </p:sp>
      <p:sp>
        <p:nvSpPr>
          <p:cNvPr id="9" name="Freeform 171">
            <a:extLst>
              <a:ext uri="{FF2B5EF4-FFF2-40B4-BE49-F238E27FC236}">
                <a16:creationId xmlns:a16="http://schemas.microsoft.com/office/drawing/2014/main" id="{A70B6326-B17A-834C-5A13-17187521B9D2}"/>
              </a:ext>
            </a:extLst>
          </p:cNvPr>
          <p:cNvSpPr>
            <a:spLocks noChangeArrowheads="1"/>
          </p:cNvSpPr>
          <p:nvPr/>
        </p:nvSpPr>
        <p:spPr bwMode="auto">
          <a:xfrm>
            <a:off x="8706513" y="1773464"/>
            <a:ext cx="2905787"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EEA821"/>
          </a:solidFill>
          <a:ln>
            <a:noFill/>
          </a:ln>
          <a:effectLst/>
        </p:spPr>
        <p:txBody>
          <a:bodyPr wrap="none" anchor="ctr"/>
          <a:lstStyle/>
          <a:p>
            <a:endParaRPr lang="en-US" sz="900"/>
          </a:p>
        </p:txBody>
      </p:sp>
      <p:sp>
        <p:nvSpPr>
          <p:cNvPr id="10" name="Freeform 173">
            <a:extLst>
              <a:ext uri="{FF2B5EF4-FFF2-40B4-BE49-F238E27FC236}">
                <a16:creationId xmlns:a16="http://schemas.microsoft.com/office/drawing/2014/main" id="{B39D053C-485E-588E-30E9-57C893E0F9B4}"/>
              </a:ext>
            </a:extLst>
          </p:cNvPr>
          <p:cNvSpPr>
            <a:spLocks noChangeArrowheads="1"/>
          </p:cNvSpPr>
          <p:nvPr/>
        </p:nvSpPr>
        <p:spPr bwMode="auto">
          <a:xfrm>
            <a:off x="8706513" y="5325989"/>
            <a:ext cx="2905787" cy="647926"/>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EEA821"/>
          </a:solidFill>
          <a:ln>
            <a:noFill/>
          </a:ln>
          <a:effectLst/>
        </p:spPr>
        <p:txBody>
          <a:bodyPr wrap="none" anchor="ctr"/>
          <a:lstStyle/>
          <a:p>
            <a:endParaRPr lang="en-US" sz="900"/>
          </a:p>
        </p:txBody>
      </p:sp>
      <p:sp>
        <p:nvSpPr>
          <p:cNvPr id="11" name="CuadroTexto 598">
            <a:extLst>
              <a:ext uri="{FF2B5EF4-FFF2-40B4-BE49-F238E27FC236}">
                <a16:creationId xmlns:a16="http://schemas.microsoft.com/office/drawing/2014/main" id="{50761BBA-7D23-10B7-2871-5ADB1B3A1317}"/>
              </a:ext>
            </a:extLst>
          </p:cNvPr>
          <p:cNvSpPr txBox="1"/>
          <p:nvPr/>
        </p:nvSpPr>
        <p:spPr>
          <a:xfrm>
            <a:off x="8941302" y="2006296"/>
            <a:ext cx="2436208"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Environmental Risks</a:t>
            </a:r>
          </a:p>
        </p:txBody>
      </p:sp>
      <p:sp>
        <p:nvSpPr>
          <p:cNvPr id="12" name="Rectángulo 602">
            <a:extLst>
              <a:ext uri="{FF2B5EF4-FFF2-40B4-BE49-F238E27FC236}">
                <a16:creationId xmlns:a16="http://schemas.microsoft.com/office/drawing/2014/main" id="{19086951-F064-F3C8-D8BD-05B45E10B4B7}"/>
              </a:ext>
            </a:extLst>
          </p:cNvPr>
          <p:cNvSpPr/>
          <p:nvPr/>
        </p:nvSpPr>
        <p:spPr>
          <a:xfrm>
            <a:off x="9111419" y="2807457"/>
            <a:ext cx="2324884" cy="2585323"/>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Large-scale machinery can contribute to land degradation, biodiversity loss, and soil depletion if not managed properly, raising concerns about long-term sustainability.</a:t>
            </a:r>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967AD-2412-DCB3-7E24-2582E4F88E1D}"/>
            </a:ext>
          </a:extLst>
        </p:cNvPr>
        <p:cNvGrpSpPr/>
        <p:nvPr/>
      </p:nvGrpSpPr>
      <p:grpSpPr>
        <a:xfrm>
          <a:off x="0" y="0"/>
          <a:ext cx="0" cy="0"/>
          <a:chOff x="0" y="0"/>
          <a:chExt cx="0" cy="0"/>
        </a:xfrm>
      </p:grpSpPr>
      <p:sp>
        <p:nvSpPr>
          <p:cNvPr id="304" name="Freeform 246">
            <a:extLst>
              <a:ext uri="{FF2B5EF4-FFF2-40B4-BE49-F238E27FC236}">
                <a16:creationId xmlns:a16="http://schemas.microsoft.com/office/drawing/2014/main" id="{9B40E631-F88C-31D2-102D-1BE88A0BF9D0}"/>
              </a:ext>
            </a:extLst>
          </p:cNvPr>
          <p:cNvSpPr>
            <a:spLocks noChangeArrowheads="1"/>
          </p:cNvSpPr>
          <p:nvPr/>
        </p:nvSpPr>
        <p:spPr bwMode="auto">
          <a:xfrm>
            <a:off x="2102979" y="2795375"/>
            <a:ext cx="2708413" cy="253322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dirty="0"/>
          </a:p>
        </p:txBody>
      </p:sp>
      <p:sp>
        <p:nvSpPr>
          <p:cNvPr id="305" name="Freeform 247">
            <a:extLst>
              <a:ext uri="{FF2B5EF4-FFF2-40B4-BE49-F238E27FC236}">
                <a16:creationId xmlns:a16="http://schemas.microsoft.com/office/drawing/2014/main" id="{A1F66BEC-33F3-B1F7-B654-9850B81146C7}"/>
              </a:ext>
            </a:extLst>
          </p:cNvPr>
          <p:cNvSpPr>
            <a:spLocks noChangeArrowheads="1"/>
          </p:cNvSpPr>
          <p:nvPr/>
        </p:nvSpPr>
        <p:spPr bwMode="auto">
          <a:xfrm>
            <a:off x="2032593" y="1773464"/>
            <a:ext cx="2905789"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007772">
              <a:alpha val="72000"/>
            </a:srgbClr>
          </a:solidFill>
          <a:ln>
            <a:noFill/>
          </a:ln>
          <a:effectLst/>
        </p:spPr>
        <p:txBody>
          <a:bodyPr wrap="none" anchor="ctr"/>
          <a:lstStyle/>
          <a:p>
            <a:endParaRPr lang="en-US" sz="900"/>
          </a:p>
        </p:txBody>
      </p:sp>
      <p:sp>
        <p:nvSpPr>
          <p:cNvPr id="307" name="Freeform 249">
            <a:extLst>
              <a:ext uri="{FF2B5EF4-FFF2-40B4-BE49-F238E27FC236}">
                <a16:creationId xmlns:a16="http://schemas.microsoft.com/office/drawing/2014/main" id="{CB450811-DEE6-A878-3566-AFA7D250DA8A}"/>
              </a:ext>
            </a:extLst>
          </p:cNvPr>
          <p:cNvSpPr>
            <a:spLocks noChangeArrowheads="1"/>
          </p:cNvSpPr>
          <p:nvPr/>
        </p:nvSpPr>
        <p:spPr bwMode="auto">
          <a:xfrm>
            <a:off x="2032591" y="5328601"/>
            <a:ext cx="2905789" cy="657353"/>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007772">
              <a:alpha val="72000"/>
            </a:srgbClr>
          </a:solidFill>
          <a:ln>
            <a:noFill/>
          </a:ln>
          <a:effectLst/>
        </p:spPr>
        <p:txBody>
          <a:bodyPr wrap="none" anchor="ctr"/>
          <a:lstStyle/>
          <a:p>
            <a:endParaRPr lang="en-US" sz="900"/>
          </a:p>
        </p:txBody>
      </p:sp>
      <p:sp>
        <p:nvSpPr>
          <p:cNvPr id="600" name="CuadroTexto 599">
            <a:extLst>
              <a:ext uri="{FF2B5EF4-FFF2-40B4-BE49-F238E27FC236}">
                <a16:creationId xmlns:a16="http://schemas.microsoft.com/office/drawing/2014/main" id="{D2666D6C-9798-4397-491E-1AE372ED322E}"/>
              </a:ext>
            </a:extLst>
          </p:cNvPr>
          <p:cNvSpPr txBox="1"/>
          <p:nvPr/>
        </p:nvSpPr>
        <p:spPr>
          <a:xfrm>
            <a:off x="2284040" y="1994190"/>
            <a:ext cx="2402893"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Infrastructure Needs</a:t>
            </a:r>
          </a:p>
        </p:txBody>
      </p:sp>
      <p:sp>
        <p:nvSpPr>
          <p:cNvPr id="604" name="Rectángulo 603">
            <a:extLst>
              <a:ext uri="{FF2B5EF4-FFF2-40B4-BE49-F238E27FC236}">
                <a16:creationId xmlns:a16="http://schemas.microsoft.com/office/drawing/2014/main" id="{C7BF7ED5-7F16-AA78-A385-FBAAEDE58242}"/>
              </a:ext>
            </a:extLst>
          </p:cNvPr>
          <p:cNvSpPr/>
          <p:nvPr/>
        </p:nvSpPr>
        <p:spPr>
          <a:xfrm>
            <a:off x="2215402" y="2745875"/>
            <a:ext cx="2483566" cy="2585323"/>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Successful automation depends on local infrastructure, such as internet connectivity and electricity, as well as policies that ensure equitable access and environmental protection.</a:t>
            </a:r>
          </a:p>
        </p:txBody>
      </p:sp>
      <p:sp>
        <p:nvSpPr>
          <p:cNvPr id="2" name="Text Placeholder 1">
            <a:extLst>
              <a:ext uri="{FF2B5EF4-FFF2-40B4-BE49-F238E27FC236}">
                <a16:creationId xmlns:a16="http://schemas.microsoft.com/office/drawing/2014/main" id="{6DEFE620-1037-A7D5-A133-0836881E1253}"/>
              </a:ext>
            </a:extLst>
          </p:cNvPr>
          <p:cNvSpPr>
            <a:spLocks noGrp="1"/>
          </p:cNvSpPr>
          <p:nvPr>
            <p:ph type="body" sz="quarter" idx="16"/>
          </p:nvPr>
        </p:nvSpPr>
        <p:spPr>
          <a:xfrm>
            <a:off x="-2" y="375841"/>
            <a:ext cx="12191999" cy="812021"/>
          </a:xfrm>
        </p:spPr>
        <p:txBody>
          <a:bodyPr/>
          <a:lstStyle/>
          <a:p>
            <a:pPr>
              <a:lnSpc>
                <a:spcPct val="115000"/>
              </a:lnSpc>
              <a:spcAft>
                <a:spcPts val="800"/>
              </a:spcAft>
            </a:pPr>
            <a:r>
              <a:rPr lang="en-IE" sz="3600" b="1" kern="100" dirty="0">
                <a:effectLst/>
                <a:latin typeface="Aptos" panose="020B0004020202020204" pitchFamily="34" charset="0"/>
                <a:ea typeface="Aptos" panose="020B0004020202020204" pitchFamily="34" charset="0"/>
                <a:cs typeface="Times New Roman" panose="02020603050405020304" pitchFamily="18" charset="0"/>
              </a:rPr>
              <a:t>Opportunities in Integrated Automation</a:t>
            </a:r>
            <a:endParaRPr lang="pl-PL"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Freeform 170">
            <a:extLst>
              <a:ext uri="{FF2B5EF4-FFF2-40B4-BE49-F238E27FC236}">
                <a16:creationId xmlns:a16="http://schemas.microsoft.com/office/drawing/2014/main" id="{C132C4BF-DB7E-B9A0-DA83-930CAE58573B}"/>
              </a:ext>
            </a:extLst>
          </p:cNvPr>
          <p:cNvSpPr>
            <a:spLocks noChangeArrowheads="1"/>
          </p:cNvSpPr>
          <p:nvPr/>
        </p:nvSpPr>
        <p:spPr bwMode="auto">
          <a:xfrm>
            <a:off x="7129159" y="2795375"/>
            <a:ext cx="2708415" cy="253322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07772"/>
          </a:solidFill>
          <a:ln>
            <a:noFill/>
          </a:ln>
          <a:effectLst/>
        </p:spPr>
        <p:txBody>
          <a:bodyPr wrap="none" anchor="ctr"/>
          <a:lstStyle/>
          <a:p>
            <a:endParaRPr lang="en-US"/>
          </a:p>
        </p:txBody>
      </p:sp>
      <p:sp>
        <p:nvSpPr>
          <p:cNvPr id="9" name="Freeform 171">
            <a:extLst>
              <a:ext uri="{FF2B5EF4-FFF2-40B4-BE49-F238E27FC236}">
                <a16:creationId xmlns:a16="http://schemas.microsoft.com/office/drawing/2014/main" id="{2A38ABD7-A2A0-8F64-3B9A-B9218FD2B839}"/>
              </a:ext>
            </a:extLst>
          </p:cNvPr>
          <p:cNvSpPr>
            <a:spLocks noChangeArrowheads="1"/>
          </p:cNvSpPr>
          <p:nvPr/>
        </p:nvSpPr>
        <p:spPr bwMode="auto">
          <a:xfrm>
            <a:off x="7002173" y="1773464"/>
            <a:ext cx="2905787"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EEA821"/>
          </a:solidFill>
          <a:ln>
            <a:noFill/>
          </a:ln>
          <a:effectLst/>
        </p:spPr>
        <p:txBody>
          <a:bodyPr wrap="none" anchor="ctr"/>
          <a:lstStyle/>
          <a:p>
            <a:endParaRPr lang="en-US" sz="900"/>
          </a:p>
        </p:txBody>
      </p:sp>
      <p:sp>
        <p:nvSpPr>
          <p:cNvPr id="10" name="Freeform 173">
            <a:extLst>
              <a:ext uri="{FF2B5EF4-FFF2-40B4-BE49-F238E27FC236}">
                <a16:creationId xmlns:a16="http://schemas.microsoft.com/office/drawing/2014/main" id="{2D8B3B50-C67E-19E0-6FCD-E9E97BECDC7C}"/>
              </a:ext>
            </a:extLst>
          </p:cNvPr>
          <p:cNvSpPr>
            <a:spLocks noChangeArrowheads="1"/>
          </p:cNvSpPr>
          <p:nvPr/>
        </p:nvSpPr>
        <p:spPr bwMode="auto">
          <a:xfrm>
            <a:off x="7002171" y="5328601"/>
            <a:ext cx="2905787" cy="657353"/>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EEA821"/>
          </a:solidFill>
          <a:ln>
            <a:noFill/>
          </a:ln>
          <a:effectLst/>
        </p:spPr>
        <p:txBody>
          <a:bodyPr wrap="none" anchor="ctr"/>
          <a:lstStyle/>
          <a:p>
            <a:endParaRPr lang="en-US" sz="900"/>
          </a:p>
        </p:txBody>
      </p:sp>
      <p:sp>
        <p:nvSpPr>
          <p:cNvPr id="11" name="CuadroTexto 598">
            <a:extLst>
              <a:ext uri="{FF2B5EF4-FFF2-40B4-BE49-F238E27FC236}">
                <a16:creationId xmlns:a16="http://schemas.microsoft.com/office/drawing/2014/main" id="{57D63830-E1E1-1CB8-ACE1-48C148A23DC3}"/>
              </a:ext>
            </a:extLst>
          </p:cNvPr>
          <p:cNvSpPr txBox="1"/>
          <p:nvPr/>
        </p:nvSpPr>
        <p:spPr>
          <a:xfrm>
            <a:off x="7236962" y="2006296"/>
            <a:ext cx="2436208" cy="769441"/>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Sustainable Growth</a:t>
            </a:r>
          </a:p>
        </p:txBody>
      </p:sp>
      <p:sp>
        <p:nvSpPr>
          <p:cNvPr id="12" name="Rectángulo 602">
            <a:extLst>
              <a:ext uri="{FF2B5EF4-FFF2-40B4-BE49-F238E27FC236}">
                <a16:creationId xmlns:a16="http://schemas.microsoft.com/office/drawing/2014/main" id="{3819A079-5548-B7F2-3F8B-54D34A742FAE}"/>
              </a:ext>
            </a:extLst>
          </p:cNvPr>
          <p:cNvSpPr/>
          <p:nvPr/>
        </p:nvSpPr>
        <p:spPr>
          <a:xfrm>
            <a:off x="7181964" y="2928829"/>
            <a:ext cx="2602804" cy="2031325"/>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With the right strategies, automation can enhance efficiency, create new job opportunities, and support sustainable farming practices through precision technologies.</a:t>
            </a:r>
          </a:p>
        </p:txBody>
      </p:sp>
    </p:spTree>
    <p:extLst>
      <p:ext uri="{BB962C8B-B14F-4D97-AF65-F5344CB8AC3E}">
        <p14:creationId xmlns:p14="http://schemas.microsoft.com/office/powerpoint/2010/main" val="36690627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4" name="Symbol zastępczy obrazu 3">
            <a:extLst>
              <a:ext uri="{FF2B5EF4-FFF2-40B4-BE49-F238E27FC236}">
                <a16:creationId xmlns:a16="http://schemas.microsoft.com/office/drawing/2014/main" id="{184F3E18-AB93-F3CF-4B09-2D47FF0B75C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754028" y="2268415"/>
            <a:ext cx="4795872" cy="646331"/>
          </a:xfrm>
          <a:prstGeom prst="rect">
            <a:avLst/>
          </a:prstGeom>
          <a:solidFill>
            <a:srgbClr val="EEA821"/>
          </a:solidFill>
        </p:spPr>
        <p:txBody>
          <a:bodyPr wrap="square" rtlCol="0">
            <a:spAutoFit/>
          </a:bodyPr>
          <a:lstStyle/>
          <a:p>
            <a:pPr algn="ctr"/>
            <a:r>
              <a:rPr lang="pl-PL" sz="3600" b="1" spc="324" noProof="0" dirty="0">
                <a:solidFill>
                  <a:schemeClr val="bg1"/>
                </a:solidFill>
                <a:latin typeface="Calibri" panose="020F0502020204030204" pitchFamily="34" charset="0"/>
                <a:cs typeface="Calibri" panose="020F0502020204030204" pitchFamily="34" charset="0"/>
              </a:rPr>
              <a:t>LET’S PRACTICE</a:t>
            </a:r>
            <a:endParaRPr lang="en-GB" sz="3600" b="1" spc="324" noProof="0"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a:t>
            </a:r>
            <a:r>
              <a:rPr lang="pl-PL" noProof="0" dirty="0"/>
              <a:t>4</a:t>
            </a:r>
            <a:endParaRPr lang="en-GB" noProof="0" dirty="0"/>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16018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70013" y="544720"/>
            <a:ext cx="8654685" cy="568952"/>
          </a:xfrm>
        </p:spPr>
        <p:txBody>
          <a:bodyPr>
            <a:normAutofit lnSpcReduction="10000"/>
          </a:bodyPr>
          <a:lstStyle/>
          <a:p>
            <a:r>
              <a:rPr lang="pl-PL" b="1" dirty="0"/>
              <a:t>Technology </a:t>
            </a:r>
            <a:r>
              <a:rPr lang="en-IE" b="1" dirty="0"/>
              <a:t>- </a:t>
            </a:r>
            <a:r>
              <a:rPr lang="pl-PL" b="1" dirty="0"/>
              <a:t>Benefits Ranking</a:t>
            </a:r>
            <a:endParaRPr lang="en-GB" b="1" noProof="0" dirty="0"/>
          </a:p>
        </p:txBody>
      </p:sp>
      <p:sp>
        <p:nvSpPr>
          <p:cNvPr id="6" name="Text Placeholder 5"/>
          <p:cNvSpPr>
            <a:spLocks noGrp="1"/>
          </p:cNvSpPr>
          <p:nvPr>
            <p:ph type="body" sz="quarter" idx="14"/>
          </p:nvPr>
        </p:nvSpPr>
        <p:spPr>
          <a:xfrm>
            <a:off x="1583703" y="1265710"/>
            <a:ext cx="9138840" cy="4972156"/>
          </a:xfrm>
        </p:spPr>
        <p:txBody>
          <a:bodyPr/>
          <a:lstStyle/>
          <a:p>
            <a:pPr>
              <a:buNone/>
            </a:pPr>
            <a:r>
              <a:rPr lang="en-US" dirty="0"/>
              <a:t>In this activity, you will reflect on the key benefits that the integration of smart farming technologies can bring to agriculture. </a:t>
            </a:r>
            <a:r>
              <a:rPr lang="pl-PL" dirty="0"/>
              <a:t>R</a:t>
            </a:r>
            <a:r>
              <a:rPr lang="en-US" dirty="0" err="1"/>
              <a:t>ank</a:t>
            </a:r>
            <a:r>
              <a:rPr lang="en-US" dirty="0"/>
              <a:t> them in order of importance, from 1 (most important) to 4 (least important), based on what you believe has the greatest impact on modern farming. </a:t>
            </a:r>
          </a:p>
          <a:p>
            <a:pPr>
              <a:buNone/>
            </a:pPr>
            <a:r>
              <a:rPr lang="en-US" b="1" dirty="0"/>
              <a:t>Benefits to Rank:</a:t>
            </a:r>
            <a:endParaRPr lang="en-US" dirty="0"/>
          </a:p>
          <a:p>
            <a:r>
              <a:rPr lang="pl-PL" b="1" dirty="0">
                <a:solidFill>
                  <a:srgbClr val="EEA821"/>
                </a:solidFill>
              </a:rPr>
              <a:t>___ </a:t>
            </a:r>
            <a:r>
              <a:rPr lang="en-US" sz="2200" b="1" dirty="0"/>
              <a:t>Reduced costs</a:t>
            </a:r>
            <a:r>
              <a:rPr lang="en-US" sz="2200" dirty="0"/>
              <a:t> – Automation and smart technologies can cut down on </a:t>
            </a:r>
            <a:r>
              <a:rPr lang="en-US" sz="2200" dirty="0" err="1"/>
              <a:t>labour</a:t>
            </a:r>
            <a:r>
              <a:rPr lang="en-US" sz="2200" dirty="0"/>
              <a:t> costs and resource usage.</a:t>
            </a:r>
          </a:p>
          <a:p>
            <a:r>
              <a:rPr lang="pl-PL" sz="2200" b="1" dirty="0">
                <a:solidFill>
                  <a:srgbClr val="EEA821"/>
                </a:solidFill>
              </a:rPr>
              <a:t>___ </a:t>
            </a:r>
            <a:r>
              <a:rPr lang="en-US" sz="2200" b="1" dirty="0" err="1"/>
              <a:t>Optimised</a:t>
            </a:r>
            <a:r>
              <a:rPr lang="en-US" sz="2200" b="1" dirty="0"/>
              <a:t> water usage</a:t>
            </a:r>
            <a:r>
              <a:rPr lang="en-US" sz="2200" dirty="0"/>
              <a:t> – Smart irrigation systems adjust water use based on real-time data, preventing waste.</a:t>
            </a:r>
          </a:p>
          <a:p>
            <a:r>
              <a:rPr lang="pl-PL" sz="2200" b="1" dirty="0">
                <a:solidFill>
                  <a:srgbClr val="EEA821"/>
                </a:solidFill>
              </a:rPr>
              <a:t>___ </a:t>
            </a:r>
            <a:r>
              <a:rPr lang="en-US" sz="2200" b="1" dirty="0"/>
              <a:t>Boosted crop yield</a:t>
            </a:r>
            <a:r>
              <a:rPr lang="en-US" sz="2200" dirty="0"/>
              <a:t> – Precision farming allows farmers to improve crop output by monitoring and managing conditions closely.</a:t>
            </a:r>
          </a:p>
          <a:p>
            <a:r>
              <a:rPr lang="pl-PL" sz="2200" b="1" dirty="0">
                <a:solidFill>
                  <a:srgbClr val="EEA821"/>
                </a:solidFill>
              </a:rPr>
              <a:t>___ </a:t>
            </a:r>
            <a:r>
              <a:rPr lang="en-US" sz="2200" b="1" dirty="0"/>
              <a:t>Improved sustainability</a:t>
            </a:r>
            <a:r>
              <a:rPr lang="en-US" sz="2200" dirty="0"/>
              <a:t> – Technology helps reduce the use of harmful chemicals and </a:t>
            </a:r>
            <a:r>
              <a:rPr lang="en-US" sz="2200" dirty="0" err="1"/>
              <a:t>optimise</a:t>
            </a:r>
            <a:r>
              <a:rPr lang="en-US" sz="2200" dirty="0"/>
              <a:t> resource management, promoting long-term farming health.</a:t>
            </a:r>
          </a:p>
        </p:txBody>
      </p:sp>
    </p:spTree>
    <p:extLst>
      <p:ext uri="{BB962C8B-B14F-4D97-AF65-F5344CB8AC3E}">
        <p14:creationId xmlns:p14="http://schemas.microsoft.com/office/powerpoint/2010/main" val="197215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trawa, natura, uprawy, agrokultura&#10;&#10;Zawartość wygenerowana przez sztuczną inteligencję może być niepoprawna.">
            <a:extLst>
              <a:ext uri="{FF2B5EF4-FFF2-40B4-BE49-F238E27FC236}">
                <a16:creationId xmlns:a16="http://schemas.microsoft.com/office/drawing/2014/main" id="{5F3C0D43-B39F-E5CB-4B83-8F2D5F395093}"/>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2872264" y="2254400"/>
            <a:ext cx="6465167" cy="2341900"/>
          </a:xfrm>
          <a:prstGeom prst="rect">
            <a:avLst/>
          </a:prstGeom>
        </p:spPr>
        <p:txBody>
          <a:bodyPr/>
          <a:lstStyle/>
          <a:p>
            <a:r>
              <a:rPr lang="en-US" sz="4000" dirty="0"/>
              <a:t>"FARMING ISN’T A BATTLE AGAINST NATURE, BUT A PARTNERSHIP WITH IT.</a:t>
            </a:r>
            <a:r>
              <a:rPr lang="pl-PL" sz="4000" dirty="0"/>
              <a:t>” </a:t>
            </a:r>
          </a:p>
          <a:p>
            <a:r>
              <a:rPr lang="en-US" sz="3200" i="1" dirty="0"/>
              <a:t>– Jeff Koehler​</a:t>
            </a:r>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EEA821"/>
            </a:solidFill>
            <a:ln w="897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2782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1AD4169-9D0D-1135-83A0-7A73240E544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3305908"/>
            <a:ext cx="11125201" cy="2731477"/>
          </a:xfrm>
        </p:spPr>
      </p:pic>
      <p:sp>
        <p:nvSpPr>
          <p:cNvPr id="11" name="Text Placeholder 10"/>
          <p:cNvSpPr>
            <a:spLocks noGrp="1"/>
          </p:cNvSpPr>
          <p:nvPr>
            <p:ph type="body" sz="quarter" idx="13"/>
          </p:nvPr>
        </p:nvSpPr>
        <p:spPr>
          <a:xfrm>
            <a:off x="1651560" y="534856"/>
            <a:ext cx="9649486" cy="697353"/>
          </a:xfrm>
        </p:spPr>
        <p:txBody>
          <a:bodyPr/>
          <a:lstStyle/>
          <a:p>
            <a:r>
              <a:rPr lang="pl-PL" b="1" dirty="0" err="1">
                <a:solidFill>
                  <a:srgbClr val="007772"/>
                </a:solidFill>
              </a:rPr>
              <a:t>Congratulations</a:t>
            </a:r>
            <a:r>
              <a:rPr lang="pl-PL" b="1" dirty="0">
                <a:solidFill>
                  <a:srgbClr val="007772"/>
                </a:solidFill>
              </a:rPr>
              <a:t>!</a:t>
            </a:r>
            <a:endParaRPr lang="en-US" b="1" dirty="0">
              <a:solidFill>
                <a:srgbClr val="007772"/>
              </a:solidFill>
            </a:endParaRPr>
          </a:p>
        </p:txBody>
      </p:sp>
      <p:sp>
        <p:nvSpPr>
          <p:cNvPr id="12" name="Text Placeholder 11"/>
          <p:cNvSpPr>
            <a:spLocks noGrp="1"/>
          </p:cNvSpPr>
          <p:nvPr>
            <p:ph type="body" sz="quarter" idx="14"/>
          </p:nvPr>
        </p:nvSpPr>
        <p:spPr>
          <a:xfrm>
            <a:off x="1651560" y="1232208"/>
            <a:ext cx="8888880" cy="1919553"/>
          </a:xfrm>
        </p:spPr>
        <p:txBody>
          <a:bodyPr/>
          <a:lstStyle/>
          <a:p>
            <a:r>
              <a:rPr lang="pl-PL" dirty="0"/>
              <a:t>You finished the </a:t>
            </a:r>
            <a:r>
              <a:rPr lang="en-IE" b="1" dirty="0">
                <a:solidFill>
                  <a:srgbClr val="EEA821"/>
                </a:solidFill>
              </a:rPr>
              <a:t>entire</a:t>
            </a:r>
            <a:r>
              <a:rPr lang="pl-PL" b="1" dirty="0">
                <a:solidFill>
                  <a:srgbClr val="EEA821"/>
                </a:solidFill>
              </a:rPr>
              <a:t> Smart Skills Course! </a:t>
            </a:r>
          </a:p>
          <a:p>
            <a:r>
              <a:rPr lang="en-US" b="1" dirty="0">
                <a:solidFill>
                  <a:srgbClr val="007772"/>
                </a:solidFill>
              </a:rPr>
              <a:t>Now, take the next step</a:t>
            </a:r>
            <a:r>
              <a:rPr lang="en-US" dirty="0"/>
              <a:t>—apply what you've learned in real-life situations and keep developing your skills. </a:t>
            </a:r>
            <a:r>
              <a:rPr lang="en-US" b="1" dirty="0">
                <a:solidFill>
                  <a:srgbClr val="EEA821"/>
                </a:solidFill>
              </a:rPr>
              <a:t>Share your achievement </a:t>
            </a:r>
            <a:r>
              <a:rPr lang="en-US" dirty="0"/>
              <a:t>with others, connect with fellow learners, and explore advanced courses to continue growing!</a:t>
            </a:r>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1C261B-0539-BF45-6F89-52892D09CF71}"/>
              </a:ext>
            </a:extLst>
          </p:cNvPr>
          <p:cNvSpPr/>
          <p:nvPr/>
        </p:nvSpPr>
        <p:spPr>
          <a:xfrm>
            <a:off x="0" y="2946400"/>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5154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www.</a:t>
            </a:r>
            <a:r>
              <a:rPr lang="en-US" sz="4000" b="1" dirty="0">
                <a:solidFill>
                  <a:schemeClr val="bg1"/>
                </a:solidFill>
                <a:latin typeface="Calibri" panose="020F0502020204030204" pitchFamily="34" charset="0"/>
                <a:cs typeface="Calibri" panose="020F0502020204030204" pitchFamily="34" charset="0"/>
              </a:rPr>
              <a:t>smartskills</a:t>
            </a:r>
            <a:r>
              <a:rPr lang="pl-PL" sz="4000" b="1" dirty="0" err="1">
                <a:solidFill>
                  <a:schemeClr val="bg1"/>
                </a:solidFill>
                <a:latin typeface="Calibri" panose="020F0502020204030204" pitchFamily="34" charset="0"/>
                <a:cs typeface="Calibri" panose="020F0502020204030204" pitchFamily="34" charset="0"/>
              </a:rPr>
              <a:t>project</a:t>
            </a:r>
            <a:r>
              <a:rPr lang="en-US" sz="4000" dirty="0">
                <a:solidFill>
                  <a:schemeClr val="bg1"/>
                </a:solidFill>
              </a:rPr>
              <a:t>.</a:t>
            </a:r>
            <a:r>
              <a:rPr lang="en-US" sz="4000" dirty="0" err="1">
                <a:solidFill>
                  <a:schemeClr val="bg1"/>
                </a:solidFill>
              </a:rPr>
              <a:t>eu</a:t>
            </a:r>
            <a:endParaRPr lang="en-US" sz="4000" dirty="0">
              <a:solidFill>
                <a:schemeClr val="bg1"/>
              </a:solidFill>
            </a:endParaRP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670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A06E-1BA3-A9D2-8A42-75CB748764F6}"/>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D9A1FF9C-6E20-06E7-77C0-563A6F15075D}"/>
              </a:ext>
            </a:extLst>
          </p:cNvPr>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US" sz="900"/>
          </a:p>
        </p:txBody>
      </p:sp>
      <p:sp>
        <p:nvSpPr>
          <p:cNvPr id="208" name="Freeform 173">
            <a:extLst>
              <a:ext uri="{FF2B5EF4-FFF2-40B4-BE49-F238E27FC236}">
                <a16:creationId xmlns:a16="http://schemas.microsoft.com/office/drawing/2014/main" id="{7BE9A4B2-0C80-4940-8A54-EDF04C877856}"/>
              </a:ext>
            </a:extLst>
          </p:cNvPr>
          <p:cNvSpPr>
            <a:spLocks noChangeArrowheads="1"/>
          </p:cNvSpPr>
          <p:nvPr/>
        </p:nvSpPr>
        <p:spPr bwMode="auto">
          <a:xfrm>
            <a:off x="7299776" y="2903063"/>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a:p>
        </p:txBody>
      </p:sp>
      <p:sp>
        <p:nvSpPr>
          <p:cNvPr id="209" name="Freeform 174">
            <a:extLst>
              <a:ext uri="{FF2B5EF4-FFF2-40B4-BE49-F238E27FC236}">
                <a16:creationId xmlns:a16="http://schemas.microsoft.com/office/drawing/2014/main" id="{7469BB08-3126-333E-02B9-65E3F975E54D}"/>
              </a:ext>
            </a:extLst>
          </p:cNvPr>
          <p:cNvSpPr>
            <a:spLocks noChangeArrowheads="1"/>
          </p:cNvSpPr>
          <p:nvPr/>
        </p:nvSpPr>
        <p:spPr bwMode="auto">
          <a:xfrm>
            <a:off x="7408211" y="2495253"/>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US" sz="900"/>
          </a:p>
        </p:txBody>
      </p:sp>
      <p:sp>
        <p:nvSpPr>
          <p:cNvPr id="211" name="Freeform 176">
            <a:extLst>
              <a:ext uri="{FF2B5EF4-FFF2-40B4-BE49-F238E27FC236}">
                <a16:creationId xmlns:a16="http://schemas.microsoft.com/office/drawing/2014/main" id="{A1E379AE-9B2C-6BC8-2989-725D55FCCF46}"/>
              </a:ext>
            </a:extLst>
          </p:cNvPr>
          <p:cNvSpPr>
            <a:spLocks noChangeArrowheads="1"/>
          </p:cNvSpPr>
          <p:nvPr/>
        </p:nvSpPr>
        <p:spPr bwMode="auto">
          <a:xfrm>
            <a:off x="8662284" y="1005575"/>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a:p>
        </p:txBody>
      </p:sp>
      <p:sp>
        <p:nvSpPr>
          <p:cNvPr id="212" name="Freeform 177">
            <a:extLst>
              <a:ext uri="{FF2B5EF4-FFF2-40B4-BE49-F238E27FC236}">
                <a16:creationId xmlns:a16="http://schemas.microsoft.com/office/drawing/2014/main" id="{E1BE166F-B33D-EE73-3C55-2199C2322953}"/>
              </a:ext>
            </a:extLst>
          </p:cNvPr>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206" name="Freeform 171">
            <a:extLst>
              <a:ext uri="{FF2B5EF4-FFF2-40B4-BE49-F238E27FC236}">
                <a16:creationId xmlns:a16="http://schemas.microsoft.com/office/drawing/2014/main" id="{4DE700EB-3125-4280-EC83-15426836E9B7}"/>
              </a:ext>
            </a:extLst>
          </p:cNvPr>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US" sz="900"/>
          </a:p>
        </p:txBody>
      </p:sp>
      <p:sp>
        <p:nvSpPr>
          <p:cNvPr id="53" name="CuadroTexto 598">
            <a:extLst>
              <a:ext uri="{FF2B5EF4-FFF2-40B4-BE49-F238E27FC236}">
                <a16:creationId xmlns:a16="http://schemas.microsoft.com/office/drawing/2014/main" id="{D18A633C-4C17-4065-78CF-5587F77C9CD6}"/>
              </a:ext>
            </a:extLst>
          </p:cNvPr>
          <p:cNvSpPr txBox="1"/>
          <p:nvPr/>
        </p:nvSpPr>
        <p:spPr>
          <a:xfrm>
            <a:off x="8993482" y="717988"/>
            <a:ext cx="2508144"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Understand</a:t>
            </a:r>
            <a:r>
              <a:rPr lang="pl-PL" sz="2200" b="1" dirty="0">
                <a:solidFill>
                  <a:schemeClr val="bg1"/>
                </a:solidFill>
                <a:latin typeface="Calibri" panose="020F0502020204030204" pitchFamily="34" charset="0"/>
                <a:ea typeface="Lato" charset="0"/>
                <a:cs typeface="Calibri" panose="020F0502020204030204" pitchFamily="34" charset="0"/>
              </a:rPr>
              <a:t>…</a:t>
            </a:r>
            <a:r>
              <a:rPr lang="en-US" sz="2200" b="1" dirty="0">
                <a:solidFill>
                  <a:schemeClr val="bg1"/>
                </a:solidFill>
                <a:latin typeface="Calibri" panose="020F0502020204030204" pitchFamily="34" charset="0"/>
                <a:ea typeface="Lato" charset="0"/>
                <a:cs typeface="Calibri" panose="020F0502020204030204" pitchFamily="34" charset="0"/>
              </a:rPr>
              <a:t> </a:t>
            </a:r>
          </a:p>
        </p:txBody>
      </p:sp>
      <p:sp>
        <p:nvSpPr>
          <p:cNvPr id="54" name="CuadroTexto 599">
            <a:extLst>
              <a:ext uri="{FF2B5EF4-FFF2-40B4-BE49-F238E27FC236}">
                <a16:creationId xmlns:a16="http://schemas.microsoft.com/office/drawing/2014/main" id="{5B1FE7B8-F11B-BE15-F196-DF4AECA143DD}"/>
              </a:ext>
            </a:extLst>
          </p:cNvPr>
          <p:cNvSpPr txBox="1"/>
          <p:nvPr/>
        </p:nvSpPr>
        <p:spPr>
          <a:xfrm>
            <a:off x="7660174" y="2608402"/>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Explore</a:t>
            </a:r>
            <a:r>
              <a:rPr lang="pl-PL" sz="2200" b="1" dirty="0">
                <a:solidFill>
                  <a:schemeClr val="bg1"/>
                </a:solidFill>
                <a:latin typeface="Calibri" panose="020F0502020204030204" pitchFamily="34" charset="0"/>
                <a:ea typeface="Lato" charset="0"/>
                <a:cs typeface="Calibri" panose="020F0502020204030204" pitchFamily="34" charset="0"/>
              </a:rPr>
              <a:t>…</a:t>
            </a:r>
            <a:r>
              <a:rPr lang="en-US" sz="2200" b="1" dirty="0">
                <a:solidFill>
                  <a:schemeClr val="bg1"/>
                </a:solidFill>
                <a:latin typeface="Calibri" panose="020F0502020204030204" pitchFamily="34" charset="0"/>
                <a:ea typeface="Lato" charset="0"/>
                <a:cs typeface="Calibri" panose="020F0502020204030204" pitchFamily="34" charset="0"/>
              </a:rPr>
              <a:t> </a:t>
            </a:r>
          </a:p>
        </p:txBody>
      </p:sp>
      <p:sp>
        <p:nvSpPr>
          <p:cNvPr id="55" name="CuadroTexto 600">
            <a:extLst>
              <a:ext uri="{FF2B5EF4-FFF2-40B4-BE49-F238E27FC236}">
                <a16:creationId xmlns:a16="http://schemas.microsoft.com/office/drawing/2014/main" id="{482A6269-1251-53D1-2329-964DFBD6B7E3}"/>
              </a:ext>
            </a:extLst>
          </p:cNvPr>
          <p:cNvSpPr txBox="1"/>
          <p:nvPr/>
        </p:nvSpPr>
        <p:spPr>
          <a:xfrm>
            <a:off x="9152908" y="4621639"/>
            <a:ext cx="1934333" cy="430887"/>
          </a:xfrm>
          <a:prstGeom prst="rect">
            <a:avLst/>
          </a:prstGeom>
          <a:noFill/>
        </p:spPr>
        <p:txBody>
          <a:bodyPr wrap="square" rtlCol="0">
            <a:spAutoFit/>
          </a:bodyPr>
          <a:lstStyle/>
          <a:p>
            <a:r>
              <a:rPr lang="en-US" sz="2200" b="1" dirty="0" err="1">
                <a:solidFill>
                  <a:schemeClr val="bg1"/>
                </a:solidFill>
                <a:latin typeface="Calibri" panose="020F0502020204030204" pitchFamily="34" charset="0"/>
                <a:ea typeface="Lato" charset="0"/>
                <a:cs typeface="Calibri" panose="020F0502020204030204" pitchFamily="34" charset="0"/>
              </a:rPr>
              <a:t>Analyse</a:t>
            </a:r>
            <a:r>
              <a:rPr lang="pl-PL" sz="2200" b="1" dirty="0">
                <a:solidFill>
                  <a:schemeClr val="bg1"/>
                </a:solidFill>
                <a:latin typeface="Calibri" panose="020F0502020204030204" pitchFamily="34" charset="0"/>
                <a:ea typeface="Lato" charset="0"/>
                <a:cs typeface="Calibri" panose="020F0502020204030204" pitchFamily="34" charset="0"/>
              </a:rPr>
              <a:t>…</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57" name="Rectángulo 602">
            <a:extLst>
              <a:ext uri="{FF2B5EF4-FFF2-40B4-BE49-F238E27FC236}">
                <a16:creationId xmlns:a16="http://schemas.microsoft.com/office/drawing/2014/main" id="{AA375CA7-BFDF-B29D-5D95-010CA8DE4478}"/>
              </a:ext>
            </a:extLst>
          </p:cNvPr>
          <p:cNvSpPr/>
          <p:nvPr/>
        </p:nvSpPr>
        <p:spPr>
          <a:xfrm>
            <a:off x="8993482" y="1284086"/>
            <a:ext cx="2604960" cy="830997"/>
          </a:xfrm>
          <a:prstGeom prst="rect">
            <a:avLst/>
          </a:prstGeom>
        </p:spPr>
        <p:txBody>
          <a:bodyPr wrap="square">
            <a:spAutoFit/>
          </a:bodyPr>
          <a:lstStyle/>
          <a:p>
            <a:r>
              <a:rPr lang="pl-PL" sz="160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how various automated systems can be integrated for holistic farm management.</a:t>
            </a:r>
            <a:r>
              <a:rPr lang="pl-PL" sz="1600" dirty="0">
                <a:solidFill>
                  <a:schemeClr val="bg1"/>
                </a:solidFill>
                <a:latin typeface="Calibri" panose="020F0502020204030204" pitchFamily="34" charset="0"/>
                <a:ea typeface="Lato" charset="0"/>
                <a:cs typeface="Calibri" panose="020F0502020204030204" pitchFamily="34" charset="0"/>
              </a:rPr>
              <a:t> </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2E8B6882-3150-2753-A850-46AEA860396C}"/>
              </a:ext>
            </a:extLst>
          </p:cNvPr>
          <p:cNvSpPr/>
          <p:nvPr/>
        </p:nvSpPr>
        <p:spPr>
          <a:xfrm>
            <a:off x="7582566" y="3183618"/>
            <a:ext cx="2604960" cy="830997"/>
          </a:xfrm>
          <a:prstGeom prst="rect">
            <a:avLst/>
          </a:prstGeom>
        </p:spPr>
        <p:txBody>
          <a:bodyPr wrap="square">
            <a:spAutoFit/>
          </a:bodyPr>
          <a:lstStyle/>
          <a:p>
            <a:r>
              <a:rPr lang="pl-PL" sz="160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cloud-based platforms for remote monitoring and decision-making.</a:t>
            </a:r>
          </a:p>
        </p:txBody>
      </p:sp>
      <p:sp>
        <p:nvSpPr>
          <p:cNvPr id="63" name="Rectángulo 602">
            <a:extLst>
              <a:ext uri="{FF2B5EF4-FFF2-40B4-BE49-F238E27FC236}">
                <a16:creationId xmlns:a16="http://schemas.microsoft.com/office/drawing/2014/main" id="{7659B72D-F525-074F-6BCC-C2F5D1449E85}"/>
              </a:ext>
            </a:extLst>
          </p:cNvPr>
          <p:cNvSpPr/>
          <p:nvPr/>
        </p:nvSpPr>
        <p:spPr>
          <a:xfrm>
            <a:off x="9127435" y="5195205"/>
            <a:ext cx="2604960" cy="830997"/>
          </a:xfrm>
          <a:prstGeom prst="rect">
            <a:avLst/>
          </a:prstGeom>
        </p:spPr>
        <p:txBody>
          <a:bodyPr wrap="square">
            <a:spAutoFit/>
          </a:bodyPr>
          <a:lstStyle/>
          <a:p>
            <a:r>
              <a:rPr lang="pl-PL" sz="160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the challenges and future opportunities of fully automated farm systems.</a:t>
            </a:r>
            <a:r>
              <a:rPr lang="pl-PL" sz="1600">
                <a:solidFill>
                  <a:schemeClr val="bg1"/>
                </a:solidFill>
                <a:latin typeface="Calibri" panose="020F0502020204030204" pitchFamily="34" charset="0"/>
                <a:ea typeface="Lato" charset="0"/>
                <a:cs typeface="Calibri" panose="020F0502020204030204" pitchFamily="34" charset="0"/>
              </a:rPr>
              <a:t> </a:t>
            </a:r>
            <a:endParaRPr lang="en-US" sz="1600" dirty="0">
              <a:solidFill>
                <a:schemeClr val="bg1"/>
              </a:solidFill>
              <a:latin typeface="Calibri" panose="020F0502020204030204" pitchFamily="34" charset="0"/>
              <a:ea typeface="Lato" charset="0"/>
              <a:cs typeface="Calibri" panose="020F0502020204030204" pitchFamily="34" charset="0"/>
            </a:endParaRPr>
          </a:p>
        </p:txBody>
      </p:sp>
      <p:sp>
        <p:nvSpPr>
          <p:cNvPr id="6" name="Text Placeholder 5">
            <a:extLst>
              <a:ext uri="{FF2B5EF4-FFF2-40B4-BE49-F238E27FC236}">
                <a16:creationId xmlns:a16="http://schemas.microsoft.com/office/drawing/2014/main" id="{1C2BA189-D60D-B004-99EA-2106F4B5A386}"/>
              </a:ext>
            </a:extLst>
          </p:cNvPr>
          <p:cNvSpPr>
            <a:spLocks noGrp="1"/>
          </p:cNvSpPr>
          <p:nvPr>
            <p:ph type="body" sz="quarter" idx="18"/>
          </p:nvPr>
        </p:nvSpPr>
        <p:spPr>
          <a:xfrm>
            <a:off x="640411" y="1539092"/>
            <a:ext cx="6465803" cy="4951046"/>
          </a:xfrm>
        </p:spPr>
        <p:txBody>
          <a:bodyPr/>
          <a:lstStyle/>
          <a:p>
            <a:pPr marL="0" indent="0"/>
            <a:r>
              <a:rPr lang="en-US" dirty="0">
                <a:solidFill>
                  <a:schemeClr val="tx1">
                    <a:lumMod val="75000"/>
                    <a:lumOff val="25000"/>
                  </a:schemeClr>
                </a:solidFill>
              </a:rPr>
              <a:t>This module explores the integration of various automated systems to </a:t>
            </a:r>
            <a:r>
              <a:rPr lang="en-US" b="1" dirty="0">
                <a:solidFill>
                  <a:schemeClr val="tx1">
                    <a:lumMod val="75000"/>
                    <a:lumOff val="25000"/>
                  </a:schemeClr>
                </a:solidFill>
              </a:rPr>
              <a:t>create a fully connected and efficient farm management approach</a:t>
            </a:r>
            <a:r>
              <a:rPr lang="en-US" dirty="0">
                <a:solidFill>
                  <a:schemeClr val="tx1">
                    <a:lumMod val="75000"/>
                    <a:lumOff val="25000"/>
                  </a:schemeClr>
                </a:solidFill>
              </a:rPr>
              <a:t>. Learners will discover how greenhouse, livestock, and field automation can be combined using cloud-based platforms and data-driven decision-making. The module will highlight the benefits of remote monitoring, real-time analytics, and system interoperability in </a:t>
            </a:r>
            <a:r>
              <a:rPr lang="en-US" dirty="0" err="1">
                <a:solidFill>
                  <a:schemeClr val="tx1">
                    <a:lumMod val="75000"/>
                    <a:lumOff val="25000"/>
                  </a:schemeClr>
                </a:solidFill>
              </a:rPr>
              <a:t>optimising</a:t>
            </a:r>
            <a:r>
              <a:rPr lang="en-US" dirty="0">
                <a:solidFill>
                  <a:schemeClr val="tx1">
                    <a:lumMod val="75000"/>
                    <a:lumOff val="25000"/>
                  </a:schemeClr>
                </a:solidFill>
              </a:rPr>
              <a:t> farm operations. By the end, learners will understand the opportunities and challenges of implementing a holistic, technology-driven farming system for increased productivity and sustainability.</a:t>
            </a:r>
            <a:r>
              <a:rPr lang="pl-PL" dirty="0">
                <a:solidFill>
                  <a:schemeClr val="tx1">
                    <a:lumMod val="75000"/>
                    <a:lumOff val="25000"/>
                  </a:schemeClr>
                </a:solidFill>
              </a:rPr>
              <a:t> </a:t>
            </a:r>
            <a:endParaRPr lang="en-US"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DAB6C145-422F-8ABB-FC83-3FE8A49D85B3}"/>
              </a:ext>
            </a:extLst>
          </p:cNvPr>
          <p:cNvSpPr>
            <a:spLocks noGrp="1"/>
          </p:cNvSpPr>
          <p:nvPr>
            <p:ph type="body" sz="quarter" idx="16"/>
          </p:nvPr>
        </p:nvSpPr>
        <p:spPr>
          <a:xfrm>
            <a:off x="588572" y="682627"/>
            <a:ext cx="7312300" cy="645895"/>
          </a:xfrm>
        </p:spPr>
        <p:txBody>
          <a:bodyPr/>
          <a:lstStyle/>
          <a:p>
            <a:r>
              <a:rPr lang="pl-PL" b="1" dirty="0" err="1">
                <a:solidFill>
                  <a:srgbClr val="007772"/>
                </a:solidFill>
              </a:rPr>
              <a:t>Objectives</a:t>
            </a:r>
            <a:r>
              <a:rPr lang="pl-PL" b="1" dirty="0">
                <a:solidFill>
                  <a:srgbClr val="007772"/>
                </a:solidFill>
              </a:rPr>
              <a:t> and Learning </a:t>
            </a:r>
            <a:r>
              <a:rPr lang="pl-PL" b="1" dirty="0" err="1">
                <a:solidFill>
                  <a:srgbClr val="007772"/>
                </a:solidFill>
              </a:rPr>
              <a:t>Outcomes</a:t>
            </a:r>
            <a:r>
              <a:rPr lang="pl-PL" b="1" dirty="0">
                <a:solidFill>
                  <a:srgbClr val="007772"/>
                </a:solidFill>
              </a:rPr>
              <a:t> </a:t>
            </a:r>
            <a:endParaRPr lang="en-US" b="1" dirty="0">
              <a:solidFill>
                <a:srgbClr val="007772"/>
              </a:solidFill>
            </a:endParaRPr>
          </a:p>
        </p:txBody>
      </p:sp>
    </p:spTree>
    <p:extLst>
      <p:ext uri="{BB962C8B-B14F-4D97-AF65-F5344CB8AC3E}">
        <p14:creationId xmlns:p14="http://schemas.microsoft.com/office/powerpoint/2010/main" val="19592079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95613" y="2059105"/>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177111" y="2042550"/>
            <a:ext cx="5239084" cy="655698"/>
          </a:xfrm>
          <a:prstGeom prst="rect">
            <a:avLst/>
          </a:prstGeom>
        </p:spPr>
        <p:txBody>
          <a:bodyPr/>
          <a:lstStyle/>
          <a:p>
            <a:r>
              <a:rPr lang="en-US" noProof="0" dirty="0"/>
              <a:t>Combining different automated systems for holistic farm operations</a:t>
            </a:r>
            <a:endParaRPr lang="en-GB" noProof="0" dirty="0"/>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95613" y="2862557"/>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177113" y="2896410"/>
            <a:ext cx="5089240" cy="566444"/>
          </a:xfrm>
          <a:prstGeom prst="rect">
            <a:avLst/>
          </a:prstGeom>
        </p:spPr>
        <p:txBody>
          <a:bodyPr/>
          <a:lstStyle/>
          <a:p>
            <a:r>
              <a:rPr lang="en-US" noProof="0" dirty="0"/>
              <a:t>Cloud-based platforms for remote farm management</a:t>
            </a:r>
            <a:endParaRPr lang="en-GB" noProof="0" dirty="0"/>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95611" y="3616533"/>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177113" y="3631379"/>
            <a:ext cx="5314502" cy="566444"/>
          </a:xfrm>
          <a:prstGeom prst="rect">
            <a:avLst/>
          </a:prstGeom>
        </p:spPr>
        <p:txBody>
          <a:bodyPr/>
          <a:lstStyle/>
          <a:p>
            <a:r>
              <a:rPr lang="en-US" noProof="0" dirty="0"/>
              <a:t>Challenges and opportunities in integrated automation</a:t>
            </a:r>
            <a:endParaRPr lang="en-GB" noProof="0" dirty="0"/>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395613" y="4369524"/>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177111" y="4369524"/>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82925" y="1461430"/>
            <a:ext cx="4685975" cy="4057649"/>
          </a:xfrm>
          <a:prstGeom prst="rect">
            <a:avLst/>
          </a:prstGeom>
        </p:spPr>
        <p:txBody>
          <a:bodyPr/>
          <a:lstStyle/>
          <a:p>
            <a:r>
              <a:rPr lang="en-US" dirty="0"/>
              <a:t>This module is about the integration of automated systems in modern agriculture, </a:t>
            </a:r>
            <a:r>
              <a:rPr lang="en-US" b="1" dirty="0"/>
              <a:t>focusing on combining IoT, drones, and AI for </a:t>
            </a:r>
            <a:r>
              <a:rPr lang="en-US" b="1" dirty="0" err="1"/>
              <a:t>optimised</a:t>
            </a:r>
            <a:r>
              <a:rPr lang="en-US" b="1" dirty="0"/>
              <a:t>, holistic farm operations</a:t>
            </a:r>
            <a:r>
              <a:rPr lang="en-US" dirty="0"/>
              <a:t>. It covers the role of cloud-based platforms in enhancing remote farm management and addresses the challenges and opportunities</a:t>
            </a:r>
            <a:r>
              <a:rPr lang="pl-PL" dirty="0"/>
              <a:t> </a:t>
            </a:r>
            <a:r>
              <a:rPr lang="en-US" dirty="0"/>
              <a:t>for sustainable farming practices.</a:t>
            </a:r>
          </a:p>
        </p:txBody>
      </p:sp>
      <p:grpSp>
        <p:nvGrpSpPr>
          <p:cNvPr id="5" name="Group 4">
            <a:extLst>
              <a:ext uri="{FF2B5EF4-FFF2-40B4-BE49-F238E27FC236}">
                <a16:creationId xmlns:a16="http://schemas.microsoft.com/office/drawing/2014/main" id="{7D2A6678-F0DD-6427-6C79-E589605853AB}"/>
              </a:ext>
            </a:extLst>
          </p:cNvPr>
          <p:cNvGrpSpPr/>
          <p:nvPr/>
        </p:nvGrpSpPr>
        <p:grpSpPr>
          <a:xfrm>
            <a:off x="0"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363027" y="2794998"/>
            <a:ext cx="5687147" cy="1497743"/>
            <a:chOff x="2045533" y="3692562"/>
            <a:chExt cx="8977918" cy="1497743"/>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2" y="4442074"/>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045533" y="51757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38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ymbol zastępczy obrazu 13" descr="Obraz zawierający na wolnym powietrzu, roślina, trawa, zabawka&#10;&#10;Zawartość wygenerowana przez sztuczną inteligencję może być niepoprawna.">
            <a:extLst>
              <a:ext uri="{FF2B5EF4-FFF2-40B4-BE49-F238E27FC236}">
                <a16:creationId xmlns:a16="http://schemas.microsoft.com/office/drawing/2014/main" id="{02D6D3AA-6853-CF3A-7A72-66A5072E13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04695EEA-D075-3642-8CB0-45ED61E791B1}"/>
              </a:ext>
            </a:extLst>
          </p:cNvPr>
          <p:cNvSpPr txBox="1"/>
          <p:nvPr/>
        </p:nvSpPr>
        <p:spPr>
          <a:xfrm>
            <a:off x="619777" y="1749659"/>
            <a:ext cx="6946183" cy="1754326"/>
          </a:xfrm>
          <a:prstGeom prst="rect">
            <a:avLst/>
          </a:prstGeom>
          <a:solidFill>
            <a:srgbClr val="EEA821"/>
          </a:solidFill>
        </p:spPr>
        <p:txBody>
          <a:bodyPr wrap="square" rtlCol="0">
            <a:spAutoFit/>
          </a:bodyPr>
          <a:lstStyle/>
          <a:p>
            <a:pPr algn="ctr"/>
            <a:r>
              <a:rPr lang="en-US" sz="3600" b="1" spc="324" noProof="0" dirty="0">
                <a:solidFill>
                  <a:schemeClr val="bg1"/>
                </a:solidFill>
                <a:latin typeface="Calibri" panose="020F0502020204030204" pitchFamily="34" charset="0"/>
                <a:cs typeface="Calibri" panose="020F0502020204030204" pitchFamily="34" charset="0"/>
              </a:rPr>
              <a:t>COMBINING DIFFERENT AUTOMATED SYSTEMS FOR HOLISTIC FARM OPERATIONS</a:t>
            </a:r>
          </a:p>
        </p:txBody>
      </p:sp>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GB" noProof="0"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27096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5740400" y="1067217"/>
            <a:ext cx="6201902" cy="1710088"/>
          </a:xfrm>
        </p:spPr>
        <p:txBody>
          <a:bodyPr/>
          <a:lstStyle/>
          <a:p>
            <a:pPr>
              <a:lnSpc>
                <a:spcPct val="115000"/>
              </a:lnSpc>
              <a:spcAft>
                <a:spcPts val="800"/>
              </a:spcAft>
            </a:pPr>
            <a:r>
              <a:rPr lang="en-IE" sz="2000" kern="100" dirty="0">
                <a:effectLst/>
                <a:ea typeface="Aptos" panose="020B0004020202020204" pitchFamily="34" charset="0"/>
                <a:cs typeface="Times New Roman" panose="02020603050405020304" pitchFamily="18" charset="0"/>
              </a:rPr>
              <a:t>The integration of diverse automated systems is central to holistic farm operations. In modern smart agriculture, the combination of </a:t>
            </a:r>
            <a:r>
              <a:rPr lang="en-IE" sz="2000" b="1" kern="100" dirty="0">
                <a:effectLst/>
                <a:ea typeface="Aptos" panose="020B0004020202020204" pitchFamily="34" charset="0"/>
                <a:cs typeface="Times New Roman" panose="02020603050405020304" pitchFamily="18" charset="0"/>
                <a:hlinkClick r:id="rId2"/>
              </a:rPr>
              <a:t>IoT</a:t>
            </a:r>
            <a:r>
              <a:rPr lang="en-IE" sz="2000" b="1" kern="100" dirty="0">
                <a:effectLst/>
                <a:ea typeface="Aptos" panose="020B0004020202020204" pitchFamily="34" charset="0"/>
                <a:cs typeface="Times New Roman" panose="02020603050405020304" pitchFamily="18" charset="0"/>
              </a:rPr>
              <a:t> sensors, </a:t>
            </a:r>
            <a:r>
              <a:rPr lang="en-IE" sz="2000" b="1" kern="100" dirty="0">
                <a:effectLst/>
                <a:ea typeface="Aptos" panose="020B0004020202020204" pitchFamily="34" charset="0"/>
                <a:cs typeface="Times New Roman" panose="02020603050405020304" pitchFamily="18" charset="0"/>
                <a:hlinkClick r:id="rId3"/>
              </a:rPr>
              <a:t>robotics</a:t>
            </a:r>
            <a:r>
              <a:rPr lang="en-IE" sz="2000" b="1" kern="100" dirty="0">
                <a:effectLst/>
                <a:ea typeface="Aptos" panose="020B0004020202020204" pitchFamily="34" charset="0"/>
                <a:cs typeface="Times New Roman" panose="02020603050405020304" pitchFamily="18" charset="0"/>
              </a:rPr>
              <a:t>, </a:t>
            </a:r>
            <a:r>
              <a:rPr lang="en-IE" sz="2000" b="1" kern="100" dirty="0">
                <a:effectLst/>
                <a:ea typeface="Aptos" panose="020B0004020202020204" pitchFamily="34" charset="0"/>
                <a:cs typeface="Times New Roman" panose="02020603050405020304" pitchFamily="18" charset="0"/>
                <a:hlinkClick r:id="rId4"/>
              </a:rPr>
              <a:t>drones</a:t>
            </a:r>
            <a:r>
              <a:rPr lang="en-IE" sz="2000" b="1" kern="100" dirty="0">
                <a:effectLst/>
                <a:ea typeface="Aptos" panose="020B0004020202020204" pitchFamily="34" charset="0"/>
                <a:cs typeface="Times New Roman" panose="02020603050405020304" pitchFamily="18" charset="0"/>
              </a:rPr>
              <a:t>, and </a:t>
            </a:r>
            <a:r>
              <a:rPr lang="en-IE" sz="2000" b="1" kern="100" dirty="0">
                <a:effectLst/>
                <a:ea typeface="Aptos" panose="020B0004020202020204" pitchFamily="34" charset="0"/>
                <a:cs typeface="Times New Roman" panose="02020603050405020304" pitchFamily="18" charset="0"/>
                <a:hlinkClick r:id="rId5"/>
              </a:rPr>
              <a:t>AI</a:t>
            </a:r>
            <a:r>
              <a:rPr lang="en-IE" sz="2000" b="1" kern="100" dirty="0">
                <a:effectLst/>
                <a:ea typeface="Aptos" panose="020B0004020202020204" pitchFamily="34" charset="0"/>
                <a:cs typeface="Times New Roman" panose="02020603050405020304" pitchFamily="18" charset="0"/>
              </a:rPr>
              <a:t> </a:t>
            </a:r>
            <a:r>
              <a:rPr lang="en-IE" sz="2000" kern="100" dirty="0">
                <a:effectLst/>
                <a:ea typeface="Aptos" panose="020B0004020202020204" pitchFamily="34" charset="0"/>
                <a:cs typeface="Times New Roman" panose="02020603050405020304" pitchFamily="18" charset="0"/>
              </a:rPr>
              <a:t>creates an interconnected ecosystem that enables farmers to optimise all farming aspects. </a:t>
            </a:r>
            <a:endParaRPr lang="pl-PL" sz="2000" kern="100" dirty="0">
              <a:effectLst/>
              <a:ea typeface="Aptos" panose="020B0004020202020204" pitchFamily="34" charset="0"/>
              <a:cs typeface="Times New Roman" panose="02020603050405020304" pitchFamily="18" charset="0"/>
            </a:endParaRPr>
          </a:p>
        </p:txBody>
      </p:sp>
      <p:pic>
        <p:nvPicPr>
          <p:cNvPr id="6" name="Picture Placeholder 38">
            <a:extLst>
              <a:ext uri="{FF2B5EF4-FFF2-40B4-BE49-F238E27FC236}">
                <a16:creationId xmlns:a16="http://schemas.microsoft.com/office/drawing/2014/main" id="{712A369C-ECBE-B047-6255-3FAA351559C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flipH="1">
            <a:off x="0" y="0"/>
            <a:ext cx="5334001"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a:extLst>
              <a:ext uri="{FF2B5EF4-FFF2-40B4-BE49-F238E27FC236}">
                <a16:creationId xmlns:a16="http://schemas.microsoft.com/office/drawing/2014/main" id="{027508F6-9123-C70B-B4CE-CAE16E28956A}"/>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812079" y="3051582"/>
            <a:ext cx="3360797" cy="3806418"/>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pic>
        <p:nvPicPr>
          <p:cNvPr id="9" name="Obraz 8">
            <a:hlinkClick r:id="rId8"/>
            <a:extLst>
              <a:ext uri="{FF2B5EF4-FFF2-40B4-BE49-F238E27FC236}">
                <a16:creationId xmlns:a16="http://schemas.microsoft.com/office/drawing/2014/main" id="{D4F6E90D-0315-8037-CB1F-57E13EFAD1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35179" y="4167739"/>
            <a:ext cx="2562312" cy="3654345"/>
          </a:xfrm>
          <a:prstGeom prst="rect">
            <a:avLst/>
          </a:prstGeom>
        </p:spPr>
      </p:pic>
      <p:sp>
        <p:nvSpPr>
          <p:cNvPr id="10" name="Text Placeholder 2">
            <a:extLst>
              <a:ext uri="{FF2B5EF4-FFF2-40B4-BE49-F238E27FC236}">
                <a16:creationId xmlns:a16="http://schemas.microsoft.com/office/drawing/2014/main" id="{904344EC-6CBF-9A20-66BC-89171B635DC1}"/>
              </a:ext>
            </a:extLst>
          </p:cNvPr>
          <p:cNvSpPr txBox="1">
            <a:spLocks/>
          </p:cNvSpPr>
          <p:nvPr/>
        </p:nvSpPr>
        <p:spPr>
          <a:xfrm>
            <a:off x="9292270" y="3596828"/>
            <a:ext cx="2461496" cy="2715926"/>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5000"/>
              </a:lnSpc>
              <a:spcAft>
                <a:spcPts val="800"/>
              </a:spcAft>
            </a:pPr>
            <a:r>
              <a:rPr lang="pl-PL" sz="2000" kern="100" dirty="0" err="1">
                <a:ea typeface="Aptos" panose="020B0004020202020204" pitchFamily="34" charset="0"/>
                <a:cs typeface="Times New Roman" panose="02020603050405020304" pitchFamily="18" charset="0"/>
              </a:rPr>
              <a:t>Check</a:t>
            </a:r>
            <a:r>
              <a:rPr lang="pl-PL" sz="2000" kern="100" dirty="0">
                <a:ea typeface="Aptos" panose="020B0004020202020204" pitchFamily="34" charset="0"/>
                <a:cs typeface="Times New Roman" panose="02020603050405020304" pitchFamily="18" charset="0"/>
              </a:rPr>
              <a:t> out </a:t>
            </a:r>
            <a:r>
              <a:rPr lang="pl-PL" sz="2000" kern="100" dirty="0" err="1">
                <a:ea typeface="Aptos" panose="020B0004020202020204" pitchFamily="34" charset="0"/>
                <a:cs typeface="Times New Roman" panose="02020603050405020304" pitchFamily="18" charset="0"/>
              </a:rPr>
              <a:t>our</a:t>
            </a:r>
            <a:r>
              <a:rPr lang="pl-PL" sz="2000" kern="100" dirty="0">
                <a:ea typeface="Aptos" panose="020B0004020202020204" pitchFamily="34" charset="0"/>
                <a:cs typeface="Times New Roman" panose="02020603050405020304" pitchFamily="18" charset="0"/>
              </a:rPr>
              <a:t> </a:t>
            </a:r>
            <a:r>
              <a:rPr lang="pl-PL" sz="2000" kern="100" dirty="0">
                <a:ea typeface="Aptos" panose="020B0004020202020204" pitchFamily="34" charset="0"/>
                <a:cs typeface="Times New Roman" panose="02020603050405020304" pitchFamily="18" charset="0"/>
                <a:hlinkClick r:id="rId8"/>
              </a:rPr>
              <a:t>Good </a:t>
            </a:r>
            <a:r>
              <a:rPr lang="pl-PL" sz="2000" kern="100" dirty="0" err="1">
                <a:ea typeface="Aptos" panose="020B0004020202020204" pitchFamily="34" charset="0"/>
                <a:cs typeface="Times New Roman" panose="02020603050405020304" pitchFamily="18" charset="0"/>
                <a:hlinkClick r:id="rId8"/>
              </a:rPr>
              <a:t>Practice</a:t>
            </a:r>
            <a:r>
              <a:rPr lang="pl-PL" sz="2000" kern="100" dirty="0">
                <a:ea typeface="Aptos" panose="020B0004020202020204" pitchFamily="34" charset="0"/>
                <a:cs typeface="Times New Roman" panose="02020603050405020304" pitchFamily="18" charset="0"/>
                <a:hlinkClick r:id="rId8"/>
              </a:rPr>
              <a:t> </a:t>
            </a:r>
            <a:r>
              <a:rPr lang="pl-PL" sz="2000" kern="100" dirty="0" err="1">
                <a:ea typeface="Aptos" panose="020B0004020202020204" pitchFamily="34" charset="0"/>
                <a:cs typeface="Times New Roman" panose="02020603050405020304" pitchFamily="18" charset="0"/>
                <a:hlinkClick r:id="rId8"/>
              </a:rPr>
              <a:t>Compendium</a:t>
            </a:r>
            <a:r>
              <a:rPr lang="pl-PL" sz="2000" kern="100" dirty="0">
                <a:ea typeface="Aptos" panose="020B0004020202020204" pitchFamily="34" charset="0"/>
                <a:cs typeface="Times New Roman" panose="02020603050405020304" pitchFamily="18" charset="0"/>
                <a:hlinkClick r:id="rId8"/>
              </a:rPr>
              <a:t> </a:t>
            </a:r>
            <a:r>
              <a:rPr lang="pl-PL" sz="2000" kern="100" dirty="0">
                <a:ea typeface="Aptos" panose="020B0004020202020204" pitchFamily="34" charset="0"/>
                <a:cs typeface="Times New Roman" panose="02020603050405020304" pitchFamily="18" charset="0"/>
              </a:rPr>
              <a:t>to </a:t>
            </a:r>
            <a:r>
              <a:rPr lang="pl-PL" sz="2000" kern="100" dirty="0" err="1">
                <a:ea typeface="Aptos" panose="020B0004020202020204" pitchFamily="34" charset="0"/>
                <a:cs typeface="Times New Roman" panose="02020603050405020304" pitchFamily="18" charset="0"/>
              </a:rPr>
              <a:t>see</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how</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this</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technology</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is</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used</a:t>
            </a:r>
            <a:r>
              <a:rPr lang="pl-PL" sz="2000" kern="100" dirty="0">
                <a:ea typeface="Aptos" panose="020B0004020202020204" pitchFamily="34" charset="0"/>
                <a:cs typeface="Times New Roman" panose="02020603050405020304" pitchFamily="18" charset="0"/>
              </a:rPr>
              <a:t> in real life!</a:t>
            </a:r>
          </a:p>
          <a:p>
            <a:pPr>
              <a:lnSpc>
                <a:spcPct val="115000"/>
              </a:lnSpc>
              <a:spcAft>
                <a:spcPts val="800"/>
              </a:spcAft>
            </a:pPr>
            <a:r>
              <a:rPr lang="pl-PL" sz="2000" kern="100" dirty="0">
                <a:solidFill>
                  <a:srgbClr val="EEA821"/>
                </a:solidFill>
                <a:ea typeface="Aptos" panose="020B0004020202020204" pitchFamily="34" charset="0"/>
                <a:cs typeface="Times New Roman" panose="02020603050405020304" pitchFamily="18" charset="0"/>
                <a:sym typeface="Wingdings" panose="05000000000000000000" pitchFamily="2" charset="2"/>
              </a:rPr>
              <a:t></a:t>
            </a:r>
            <a:endParaRPr lang="pl-PL" sz="2000" kern="100" dirty="0">
              <a:solidFill>
                <a:srgbClr val="EEA821"/>
              </a:solidFill>
              <a:ea typeface="Aptos" panose="020B000402020202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3837233" y="254145"/>
            <a:ext cx="7916533" cy="766198"/>
          </a:xfrm>
          <a:solidFill>
            <a:schemeClr val="bg1"/>
          </a:solidFill>
        </p:spPr>
        <p:txBody>
          <a:bodyPr>
            <a:normAutofit/>
          </a:bodyPr>
          <a:lstStyle/>
          <a:p>
            <a:r>
              <a:rPr lang="en-US" b="1" dirty="0"/>
              <a:t>Holistic Approach to Farm Management</a:t>
            </a:r>
            <a:endParaRPr lang="en-US" dirty="0"/>
          </a:p>
        </p:txBody>
      </p:sp>
    </p:spTree>
    <p:extLst>
      <p:ext uri="{BB962C8B-B14F-4D97-AF65-F5344CB8AC3E}">
        <p14:creationId xmlns:p14="http://schemas.microsoft.com/office/powerpoint/2010/main" val="169628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1"/>
          <p:cNvSpPr>
            <a:spLocks noChangeArrowheads="1"/>
          </p:cNvSpPr>
          <p:nvPr/>
        </p:nvSpPr>
        <p:spPr bwMode="auto">
          <a:xfrm>
            <a:off x="918037"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359" name="Freeform 246"/>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a:p>
        </p:txBody>
      </p:sp>
      <p:sp>
        <p:nvSpPr>
          <p:cNvPr id="360" name="Freeform 247"/>
          <p:cNvSpPr>
            <a:spLocks noChangeArrowheads="1"/>
          </p:cNvSpPr>
          <p:nvPr/>
        </p:nvSpPr>
        <p:spPr bwMode="auto">
          <a:xfrm>
            <a:off x="3580987" y="2529636"/>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a:p>
        </p:txBody>
      </p:sp>
      <p:sp>
        <p:nvSpPr>
          <p:cNvPr id="362" name="Freeform 249"/>
          <p:cNvSpPr>
            <a:spLocks noChangeArrowheads="1"/>
          </p:cNvSpPr>
          <p:nvPr/>
        </p:nvSpPr>
        <p:spPr bwMode="auto">
          <a:xfrm>
            <a:off x="3549296" y="5999648"/>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07772"/>
          </a:solidFill>
          <a:ln>
            <a:noFill/>
          </a:ln>
          <a:effectLst/>
        </p:spPr>
        <p:txBody>
          <a:bodyPr wrap="none" anchor="ctr"/>
          <a:lstStyle/>
          <a:p>
            <a:endParaRPr lang="en-US" sz="900"/>
          </a:p>
        </p:txBody>
      </p:sp>
      <p:sp>
        <p:nvSpPr>
          <p:cNvPr id="363" name="Freeform 250"/>
          <p:cNvSpPr>
            <a:spLocks noChangeArrowheads="1"/>
          </p:cNvSpPr>
          <p:nvPr/>
        </p:nvSpPr>
        <p:spPr bwMode="auto">
          <a:xfrm>
            <a:off x="6243938"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a:p>
        </p:txBody>
      </p:sp>
      <p:sp>
        <p:nvSpPr>
          <p:cNvPr id="365" name="Freeform 252"/>
          <p:cNvSpPr>
            <a:spLocks noChangeArrowheads="1"/>
          </p:cNvSpPr>
          <p:nvPr/>
        </p:nvSpPr>
        <p:spPr bwMode="auto">
          <a:xfrm>
            <a:off x="6191280" y="13960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07772"/>
          </a:solidFill>
          <a:ln>
            <a:noFill/>
          </a:ln>
          <a:effectLst/>
        </p:spPr>
        <p:txBody>
          <a:bodyPr wrap="none" anchor="ctr"/>
          <a:lstStyle/>
          <a:p>
            <a:endParaRPr lang="en-US" sz="900"/>
          </a:p>
        </p:txBody>
      </p:sp>
      <p:sp>
        <p:nvSpPr>
          <p:cNvPr id="366" name="Freeform 253"/>
          <p:cNvSpPr>
            <a:spLocks noChangeArrowheads="1"/>
          </p:cNvSpPr>
          <p:nvPr/>
        </p:nvSpPr>
        <p:spPr bwMode="auto">
          <a:xfrm>
            <a:off x="8906889" y="2529636"/>
            <a:ext cx="2334470"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007772">
              <a:alpha val="88000"/>
            </a:srgbClr>
          </a:solidFill>
          <a:ln>
            <a:noFill/>
          </a:ln>
          <a:effectLst/>
        </p:spPr>
        <p:txBody>
          <a:bodyPr wrap="none" anchor="ctr"/>
          <a:lstStyle/>
          <a:p>
            <a:endParaRPr lang="en-US" sz="900"/>
          </a:p>
        </p:txBody>
      </p:sp>
      <p:sp>
        <p:nvSpPr>
          <p:cNvPr id="368" name="Freeform 255"/>
          <p:cNvSpPr>
            <a:spLocks noChangeArrowheads="1"/>
          </p:cNvSpPr>
          <p:nvPr/>
        </p:nvSpPr>
        <p:spPr bwMode="auto">
          <a:xfrm>
            <a:off x="8875198" y="5999648"/>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07772"/>
          </a:solidFill>
          <a:ln>
            <a:noFill/>
          </a:ln>
          <a:effectLst/>
        </p:spPr>
        <p:txBody>
          <a:bodyPr wrap="none" anchor="ctr"/>
          <a:lstStyle/>
          <a:p>
            <a:endParaRPr lang="en-US" sz="900"/>
          </a:p>
        </p:txBody>
      </p:sp>
      <p:sp>
        <p:nvSpPr>
          <p:cNvPr id="2" name="Text Placeholder 1">
            <a:extLst>
              <a:ext uri="{FF2B5EF4-FFF2-40B4-BE49-F238E27FC236}">
                <a16:creationId xmlns:a16="http://schemas.microsoft.com/office/drawing/2014/main" id="{C4DA7735-3998-7043-E333-AE25DFC80CDA}"/>
              </a:ext>
            </a:extLst>
          </p:cNvPr>
          <p:cNvSpPr>
            <a:spLocks noGrp="1"/>
          </p:cNvSpPr>
          <p:nvPr>
            <p:ph type="body" sz="quarter" idx="16"/>
          </p:nvPr>
        </p:nvSpPr>
        <p:spPr/>
        <p:txBody>
          <a:bodyPr/>
          <a:lstStyle/>
          <a:p>
            <a:r>
              <a:rPr lang="pl-PL" sz="3600" kern="100" dirty="0" err="1">
                <a:effectLst/>
                <a:ea typeface="Aptos" panose="020B0004020202020204" pitchFamily="34" charset="0"/>
                <a:cs typeface="Times New Roman" panose="02020603050405020304" pitchFamily="18" charset="0"/>
              </a:rPr>
              <a:t>Functions</a:t>
            </a:r>
            <a:r>
              <a:rPr lang="en-IE" sz="3600" kern="100" dirty="0">
                <a:effectLst/>
                <a:ea typeface="Aptos" panose="020B0004020202020204" pitchFamily="34" charset="0"/>
                <a:cs typeface="Times New Roman" panose="02020603050405020304" pitchFamily="18" charset="0"/>
              </a:rPr>
              <a:t> of </a:t>
            </a:r>
            <a:r>
              <a:rPr lang="pl-PL" sz="3600" kern="100" dirty="0">
                <a:effectLst/>
                <a:ea typeface="Aptos" panose="020B0004020202020204" pitchFamily="34" charset="0"/>
                <a:cs typeface="Times New Roman" panose="02020603050405020304" pitchFamily="18" charset="0"/>
              </a:rPr>
              <a:t>D</a:t>
            </a:r>
            <a:r>
              <a:rPr lang="en-IE" sz="3600" kern="100" dirty="0" err="1">
                <a:effectLst/>
                <a:ea typeface="Aptos" panose="020B0004020202020204" pitchFamily="34" charset="0"/>
                <a:cs typeface="Times New Roman" panose="02020603050405020304" pitchFamily="18" charset="0"/>
              </a:rPr>
              <a:t>iverse</a:t>
            </a:r>
            <a:r>
              <a:rPr lang="en-IE" sz="3600" kern="100" dirty="0">
                <a:effectLst/>
                <a:ea typeface="Aptos" panose="020B0004020202020204" pitchFamily="34" charset="0"/>
                <a:cs typeface="Times New Roman" panose="02020603050405020304" pitchFamily="18" charset="0"/>
              </a:rPr>
              <a:t> </a:t>
            </a:r>
            <a:r>
              <a:rPr lang="pl-PL" sz="3600" kern="100" dirty="0">
                <a:effectLst/>
                <a:ea typeface="Aptos" panose="020B0004020202020204" pitchFamily="34" charset="0"/>
                <a:cs typeface="Times New Roman" panose="02020603050405020304" pitchFamily="18" charset="0"/>
              </a:rPr>
              <a:t>A</a:t>
            </a:r>
            <a:r>
              <a:rPr lang="en-IE" sz="3600" kern="100" dirty="0" err="1">
                <a:effectLst/>
                <a:ea typeface="Aptos" panose="020B0004020202020204" pitchFamily="34" charset="0"/>
                <a:cs typeface="Times New Roman" panose="02020603050405020304" pitchFamily="18" charset="0"/>
              </a:rPr>
              <a:t>utomated</a:t>
            </a:r>
            <a:r>
              <a:rPr lang="en-IE" sz="3600" kern="100" dirty="0">
                <a:effectLst/>
                <a:ea typeface="Aptos" panose="020B0004020202020204" pitchFamily="34" charset="0"/>
                <a:cs typeface="Times New Roman" panose="02020603050405020304" pitchFamily="18" charset="0"/>
              </a:rPr>
              <a:t> </a:t>
            </a:r>
            <a:r>
              <a:rPr lang="pl-PL" sz="3600" kern="100" dirty="0">
                <a:effectLst/>
                <a:ea typeface="Aptos" panose="020B0004020202020204" pitchFamily="34" charset="0"/>
                <a:cs typeface="Times New Roman" panose="02020603050405020304" pitchFamily="18" charset="0"/>
              </a:rPr>
              <a:t>S</a:t>
            </a:r>
            <a:r>
              <a:rPr lang="en-IE" sz="3600" kern="100" dirty="0" err="1">
                <a:effectLst/>
                <a:ea typeface="Aptos" panose="020B0004020202020204" pitchFamily="34" charset="0"/>
                <a:cs typeface="Times New Roman" panose="02020603050405020304" pitchFamily="18" charset="0"/>
              </a:rPr>
              <a:t>ystems</a:t>
            </a:r>
            <a:endParaRPr lang="en-US" dirty="0"/>
          </a:p>
        </p:txBody>
      </p:sp>
      <p:sp>
        <p:nvSpPr>
          <p:cNvPr id="105" name="CuadroTexto 553">
            <a:extLst>
              <a:ext uri="{FF2B5EF4-FFF2-40B4-BE49-F238E27FC236}">
                <a16:creationId xmlns:a16="http://schemas.microsoft.com/office/drawing/2014/main" id="{2FC65A80-FE17-70B6-796F-DDDE0F034E58}"/>
              </a:ext>
            </a:extLst>
          </p:cNvPr>
          <p:cNvSpPr txBox="1"/>
          <p:nvPr/>
        </p:nvSpPr>
        <p:spPr>
          <a:xfrm>
            <a:off x="979676" y="1764875"/>
            <a:ext cx="2291547" cy="400110"/>
          </a:xfrm>
          <a:prstGeom prst="rect">
            <a:avLst/>
          </a:prstGeom>
          <a:noFill/>
        </p:spPr>
        <p:txBody>
          <a:bodyPr wrap="square" rtlCol="0">
            <a:spAutoFit/>
          </a:bodyPr>
          <a:lstStyle/>
          <a:p>
            <a:pPr algn="ctr"/>
            <a:r>
              <a:rPr lang="pl-PL" sz="2000" b="1" dirty="0" err="1">
                <a:solidFill>
                  <a:schemeClr val="bg1"/>
                </a:solidFill>
                <a:latin typeface="Calibri" panose="020F0502020204030204" pitchFamily="34" charset="0"/>
                <a:ea typeface="Lato" charset="0"/>
                <a:cs typeface="Calibri" panose="020F0502020204030204" pitchFamily="34" charset="0"/>
              </a:rPr>
              <a:t>IoT</a:t>
            </a:r>
            <a:r>
              <a:rPr lang="pl-PL" sz="2000" b="1" dirty="0">
                <a:solidFill>
                  <a:schemeClr val="bg1"/>
                </a:solidFill>
                <a:latin typeface="Calibri" panose="020F0502020204030204" pitchFamily="34" charset="0"/>
                <a:ea typeface="Lato" charset="0"/>
                <a:cs typeface="Calibri" panose="020F0502020204030204" pitchFamily="34" charset="0"/>
              </a:rPr>
              <a:t> </a:t>
            </a:r>
            <a:r>
              <a:rPr lang="pl-PL" sz="2000" b="1" dirty="0" err="1">
                <a:solidFill>
                  <a:schemeClr val="bg1"/>
                </a:solidFill>
                <a:latin typeface="Calibri" panose="020F0502020204030204" pitchFamily="34" charset="0"/>
                <a:ea typeface="Lato" charset="0"/>
                <a:cs typeface="Calibri" panose="020F0502020204030204" pitchFamily="34" charset="0"/>
              </a:rPr>
              <a:t>sensors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53AB6456-AE9D-EE42-E7C9-93CB7511F00A}"/>
              </a:ext>
            </a:extLst>
          </p:cNvPr>
          <p:cNvSpPr txBox="1"/>
          <p:nvPr/>
        </p:nvSpPr>
        <p:spPr>
          <a:xfrm>
            <a:off x="3624580" y="3046007"/>
            <a:ext cx="2359072" cy="400110"/>
          </a:xfrm>
          <a:prstGeom prst="rect">
            <a:avLst/>
          </a:prstGeom>
          <a:noFill/>
        </p:spPr>
        <p:txBody>
          <a:bodyPr wrap="square" rtlCol="0">
            <a:spAutoFit/>
          </a:bodyPr>
          <a:lstStyle/>
          <a:p>
            <a:pPr algn="ctr"/>
            <a:r>
              <a:rPr lang="pl-PL" sz="2000" b="1" dirty="0" err="1">
                <a:solidFill>
                  <a:schemeClr val="bg1"/>
                </a:solidFill>
                <a:latin typeface="Calibri" panose="020F0502020204030204" pitchFamily="34" charset="0"/>
                <a:ea typeface="Lato" charset="0"/>
                <a:cs typeface="Calibri" panose="020F0502020204030204" pitchFamily="34" charset="0"/>
              </a:rPr>
              <a:t>Drones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7" name="CuadroTexto 557">
            <a:extLst>
              <a:ext uri="{FF2B5EF4-FFF2-40B4-BE49-F238E27FC236}">
                <a16:creationId xmlns:a16="http://schemas.microsoft.com/office/drawing/2014/main" id="{D417990A-D884-D8D7-A64E-AD3519425CED}"/>
              </a:ext>
            </a:extLst>
          </p:cNvPr>
          <p:cNvSpPr txBox="1"/>
          <p:nvPr/>
        </p:nvSpPr>
        <p:spPr>
          <a:xfrm>
            <a:off x="6243939" y="1764875"/>
            <a:ext cx="2334470"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AI</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8" name="CuadroTexto 559">
            <a:extLst>
              <a:ext uri="{FF2B5EF4-FFF2-40B4-BE49-F238E27FC236}">
                <a16:creationId xmlns:a16="http://schemas.microsoft.com/office/drawing/2014/main" id="{603E4C7A-8439-4A1E-E5CE-4C13F6AACAC7}"/>
              </a:ext>
            </a:extLst>
          </p:cNvPr>
          <p:cNvSpPr txBox="1"/>
          <p:nvPr/>
        </p:nvSpPr>
        <p:spPr>
          <a:xfrm>
            <a:off x="8854061" y="3046007"/>
            <a:ext cx="2387128" cy="400110"/>
          </a:xfrm>
          <a:prstGeom prst="rect">
            <a:avLst/>
          </a:prstGeom>
          <a:noFill/>
        </p:spPr>
        <p:txBody>
          <a:bodyPr wrap="square" rtlCol="0">
            <a:spAutoFit/>
          </a:bodyPr>
          <a:lstStyle/>
          <a:p>
            <a:pPr algn="ctr"/>
            <a:r>
              <a:rPr lang="pl-PL" sz="2000" b="1" dirty="0" err="1">
                <a:solidFill>
                  <a:schemeClr val="bg1"/>
                </a:solidFill>
                <a:latin typeface="Calibri" panose="020F0502020204030204" pitchFamily="34" charset="0"/>
                <a:ea typeface="Lato" charset="0"/>
                <a:cs typeface="Calibri" panose="020F0502020204030204" pitchFamily="34" charset="0"/>
              </a:rPr>
              <a:t>Robotics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09" name="Rectángulo 602">
            <a:extLst>
              <a:ext uri="{FF2B5EF4-FFF2-40B4-BE49-F238E27FC236}">
                <a16:creationId xmlns:a16="http://schemas.microsoft.com/office/drawing/2014/main" id="{299BA70E-D7BE-AF1E-6279-0AE0359BBEE1}"/>
              </a:ext>
            </a:extLst>
          </p:cNvPr>
          <p:cNvSpPr/>
          <p:nvPr/>
        </p:nvSpPr>
        <p:spPr>
          <a:xfrm>
            <a:off x="950640" y="2434925"/>
            <a:ext cx="2291547" cy="1754326"/>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IoT sensors provide real-time data on factors like soil moisture, temperature, and crop health. </a:t>
            </a:r>
          </a:p>
        </p:txBody>
      </p:sp>
      <p:sp>
        <p:nvSpPr>
          <p:cNvPr id="110" name="Rectángulo 603">
            <a:extLst>
              <a:ext uri="{FF2B5EF4-FFF2-40B4-BE49-F238E27FC236}">
                <a16:creationId xmlns:a16="http://schemas.microsoft.com/office/drawing/2014/main" id="{FEA976F0-F028-C39C-CC4D-7CEEBD1425C6}"/>
              </a:ext>
            </a:extLst>
          </p:cNvPr>
          <p:cNvSpPr/>
          <p:nvPr/>
        </p:nvSpPr>
        <p:spPr>
          <a:xfrm>
            <a:off x="3624580" y="3624680"/>
            <a:ext cx="2290877" cy="1754326"/>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Drones with multispectral cameras capture detailed field imagery, identifying stress areas or early disease signs. </a:t>
            </a:r>
          </a:p>
        </p:txBody>
      </p:sp>
      <p:sp>
        <p:nvSpPr>
          <p:cNvPr id="111" name="Rectángulo 604">
            <a:extLst>
              <a:ext uri="{FF2B5EF4-FFF2-40B4-BE49-F238E27FC236}">
                <a16:creationId xmlns:a16="http://schemas.microsoft.com/office/drawing/2014/main" id="{EB4F1245-980E-A971-C7B8-34641DBABE71}"/>
              </a:ext>
            </a:extLst>
          </p:cNvPr>
          <p:cNvSpPr/>
          <p:nvPr/>
        </p:nvSpPr>
        <p:spPr>
          <a:xfrm>
            <a:off x="6243936" y="2437328"/>
            <a:ext cx="2334469" cy="2308324"/>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AI processes this data, offering predictive analytics, disease detection, and precision recommendations for irrigation and </a:t>
            </a:r>
            <a:r>
              <a:rPr lang="en-US" dirty="0" err="1">
                <a:solidFill>
                  <a:schemeClr val="bg1"/>
                </a:solidFill>
                <a:latin typeface="Calibri" panose="020F0502020204030204" pitchFamily="34" charset="0"/>
                <a:ea typeface="Lato" charset="0"/>
                <a:cs typeface="Calibri" panose="020F0502020204030204" pitchFamily="34" charset="0"/>
              </a:rPr>
              <a:t>fertilisation</a:t>
            </a:r>
            <a:r>
              <a:rPr lang="en-US" dirty="0">
                <a:solidFill>
                  <a:schemeClr val="bg1"/>
                </a:solidFill>
                <a:latin typeface="Calibri" panose="020F0502020204030204" pitchFamily="34" charset="0"/>
                <a:ea typeface="Lato" charset="0"/>
                <a:cs typeface="Calibri" panose="020F0502020204030204" pitchFamily="34" charset="0"/>
              </a:rPr>
              <a:t>. </a:t>
            </a:r>
          </a:p>
        </p:txBody>
      </p:sp>
      <p:sp>
        <p:nvSpPr>
          <p:cNvPr id="112" name="Rectángulo 605">
            <a:extLst>
              <a:ext uri="{FF2B5EF4-FFF2-40B4-BE49-F238E27FC236}">
                <a16:creationId xmlns:a16="http://schemas.microsoft.com/office/drawing/2014/main" id="{A6D72586-79E1-4112-AEB9-27085741CF22}"/>
              </a:ext>
            </a:extLst>
          </p:cNvPr>
          <p:cNvSpPr/>
          <p:nvPr/>
        </p:nvSpPr>
        <p:spPr>
          <a:xfrm>
            <a:off x="9036351" y="3626032"/>
            <a:ext cx="2050534" cy="2031325"/>
          </a:xfrm>
          <a:prstGeom prst="rect">
            <a:avLst/>
          </a:prstGeom>
        </p:spPr>
        <p:txBody>
          <a:bodyPr wrap="square">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Robotics also helps by autonomously handling </a:t>
            </a:r>
            <a:r>
              <a:rPr lang="en-US" dirty="0" err="1">
                <a:solidFill>
                  <a:schemeClr val="bg1"/>
                </a:solidFill>
                <a:latin typeface="Calibri" panose="020F0502020204030204" pitchFamily="34" charset="0"/>
                <a:ea typeface="Lato" charset="0"/>
                <a:cs typeface="Calibri" panose="020F0502020204030204" pitchFamily="34" charset="0"/>
              </a:rPr>
              <a:t>labour-intensive</a:t>
            </a:r>
            <a:r>
              <a:rPr lang="en-US" dirty="0">
                <a:solidFill>
                  <a:schemeClr val="bg1"/>
                </a:solidFill>
                <a:latin typeface="Calibri" panose="020F0502020204030204" pitchFamily="34" charset="0"/>
                <a:ea typeface="Lato" charset="0"/>
                <a:cs typeface="Calibri" panose="020F0502020204030204" pitchFamily="34" charset="0"/>
              </a:rPr>
              <a:t> tasks, reducing costs and improving efficiency.</a:t>
            </a:r>
          </a:p>
        </p:txBody>
      </p:sp>
    </p:spTree>
    <p:extLst>
      <p:ext uri="{BB962C8B-B14F-4D97-AF65-F5344CB8AC3E}">
        <p14:creationId xmlns:p14="http://schemas.microsoft.com/office/powerpoint/2010/main" val="1849112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obrazu 8" descr="Obraz zawierający na wolnym powietrzu, niebo, trawa, statek powietrzny&#10;&#10;Zawartość wygenerowana przez sztuczną inteligencję może być niepoprawna.">
            <a:extLst>
              <a:ext uri="{FF2B5EF4-FFF2-40B4-BE49-F238E27FC236}">
                <a16:creationId xmlns:a16="http://schemas.microsoft.com/office/drawing/2014/main" id="{BC514271-026A-B178-7E50-576477AE466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6857999" y="0"/>
            <a:ext cx="5334001" cy="6858000"/>
          </a:xfrm>
        </p:spPr>
      </p:pic>
      <p:sp>
        <p:nvSpPr>
          <p:cNvPr id="11" name="Text Placeholder 10"/>
          <p:cNvSpPr>
            <a:spLocks noGrp="1"/>
          </p:cNvSpPr>
          <p:nvPr>
            <p:ph type="body" sz="quarter" idx="13"/>
          </p:nvPr>
        </p:nvSpPr>
        <p:spPr>
          <a:xfrm>
            <a:off x="660960" y="313199"/>
            <a:ext cx="5607690" cy="697353"/>
          </a:xfrm>
        </p:spPr>
        <p:txBody>
          <a:bodyPr/>
          <a:lstStyle/>
          <a:p>
            <a:r>
              <a:rPr lang="pl-PL" b="1" dirty="0" err="1">
                <a:solidFill>
                  <a:srgbClr val="007772"/>
                </a:solidFill>
              </a:rPr>
              <a:t>Combining</a:t>
            </a:r>
            <a:r>
              <a:rPr lang="pl-PL" b="1" dirty="0">
                <a:solidFill>
                  <a:srgbClr val="007772"/>
                </a:solidFill>
              </a:rPr>
              <a:t> Data</a:t>
            </a:r>
            <a:endParaRPr lang="en-US" dirty="0"/>
          </a:p>
        </p:txBody>
      </p:sp>
      <p:sp>
        <p:nvSpPr>
          <p:cNvPr id="12" name="Text Placeholder 11"/>
          <p:cNvSpPr>
            <a:spLocks noGrp="1"/>
          </p:cNvSpPr>
          <p:nvPr>
            <p:ph type="body" sz="quarter" idx="14"/>
          </p:nvPr>
        </p:nvSpPr>
        <p:spPr>
          <a:xfrm>
            <a:off x="660959" y="1034183"/>
            <a:ext cx="6050925" cy="5510618"/>
          </a:xfrm>
        </p:spPr>
        <p:txBody>
          <a:bodyPr/>
          <a:lstStyle/>
          <a:p>
            <a:pPr>
              <a:lnSpc>
                <a:spcPct val="115000"/>
              </a:lnSpc>
              <a:spcAft>
                <a:spcPts val="800"/>
              </a:spcAft>
            </a:pPr>
            <a:r>
              <a:rPr lang="en-IE" sz="2000" kern="100" dirty="0">
                <a:effectLst/>
                <a:ea typeface="Aptos" panose="020B0004020202020204" pitchFamily="34" charset="0"/>
                <a:cs typeface="Times New Roman" panose="02020603050405020304" pitchFamily="18" charset="0"/>
              </a:rPr>
              <a:t>The power of smart agriculture lies in integrating these technologies. By combining data from sensors, drones, AI, and robots, farmers make more informed decisions that </a:t>
            </a:r>
            <a:r>
              <a:rPr lang="en-IE" sz="2000" b="1" kern="100" dirty="0">
                <a:solidFill>
                  <a:srgbClr val="007772"/>
                </a:solidFill>
                <a:effectLst/>
                <a:ea typeface="Aptos" panose="020B0004020202020204" pitchFamily="34" charset="0"/>
                <a:cs typeface="Times New Roman" panose="02020603050405020304" pitchFamily="18" charset="0"/>
              </a:rPr>
              <a:t>boost productivity </a:t>
            </a:r>
            <a:r>
              <a:rPr lang="en-IE" sz="2000" kern="100" dirty="0">
                <a:effectLst/>
                <a:ea typeface="Aptos" panose="020B0004020202020204" pitchFamily="34" charset="0"/>
                <a:cs typeface="Times New Roman" panose="02020603050405020304" pitchFamily="18" charset="0"/>
              </a:rPr>
              <a:t>and</a:t>
            </a:r>
            <a:r>
              <a:rPr lang="en-IE" sz="2000" b="1" kern="100" dirty="0">
                <a:effectLst/>
                <a:ea typeface="Aptos" panose="020B0004020202020204" pitchFamily="34" charset="0"/>
                <a:cs typeface="Times New Roman" panose="02020603050405020304" pitchFamily="18" charset="0"/>
              </a:rPr>
              <a:t> </a:t>
            </a:r>
            <a:r>
              <a:rPr lang="en-IE" sz="2000" b="1" kern="100" dirty="0">
                <a:solidFill>
                  <a:srgbClr val="EEA821"/>
                </a:solidFill>
                <a:effectLst/>
                <a:ea typeface="Aptos" panose="020B0004020202020204" pitchFamily="34" charset="0"/>
                <a:cs typeface="Times New Roman" panose="02020603050405020304" pitchFamily="18" charset="0"/>
              </a:rPr>
              <a:t>minimise resource wastage</a:t>
            </a:r>
            <a:r>
              <a:rPr lang="en-IE" sz="2000" kern="100" dirty="0">
                <a:solidFill>
                  <a:srgbClr val="EEA821"/>
                </a:solidFill>
                <a:effectLst/>
                <a:ea typeface="Aptos" panose="020B0004020202020204" pitchFamily="34" charset="0"/>
                <a:cs typeface="Times New Roman" panose="02020603050405020304" pitchFamily="18" charset="0"/>
              </a:rPr>
              <a:t>. </a:t>
            </a:r>
            <a:endParaRPr lang="pl-PL" sz="2000" kern="100" dirty="0">
              <a:solidFill>
                <a:srgbClr val="EEA821"/>
              </a:solidFill>
              <a:effectLst/>
              <a:ea typeface="Aptos" panose="020B0004020202020204" pitchFamily="34" charset="0"/>
              <a:cs typeface="Times New Roman" panose="02020603050405020304" pitchFamily="18" charset="0"/>
            </a:endParaRPr>
          </a:p>
          <a:p>
            <a:pPr>
              <a:lnSpc>
                <a:spcPct val="115000"/>
              </a:lnSpc>
              <a:spcAft>
                <a:spcPts val="800"/>
              </a:spcAft>
            </a:pPr>
            <a:r>
              <a:rPr lang="en-IE" sz="2000" kern="100" dirty="0">
                <a:effectLst/>
                <a:ea typeface="Aptos" panose="020B0004020202020204" pitchFamily="34" charset="0"/>
                <a:cs typeface="Times New Roman" panose="02020603050405020304" pitchFamily="18" charset="0"/>
              </a:rPr>
              <a:t>For example, AI algorithms adjust irrigation schedules, and robots focus on areas needing attention, ensuring optimal use of water and fertilisers. This holistic farm management approach not only optimises resources but also promotes </a:t>
            </a:r>
            <a:r>
              <a:rPr lang="en-IE" sz="2000" kern="100" dirty="0">
                <a:solidFill>
                  <a:srgbClr val="007772"/>
                </a:solidFill>
                <a:effectLst/>
                <a:ea typeface="Aptos" panose="020B0004020202020204" pitchFamily="34" charset="0"/>
                <a:cs typeface="Times New Roman" panose="02020603050405020304" pitchFamily="18" charset="0"/>
              </a:rPr>
              <a:t>sustainable practices</a:t>
            </a:r>
            <a:r>
              <a:rPr lang="en-IE" sz="2000" kern="100" dirty="0">
                <a:effectLst/>
                <a:ea typeface="Aptos" panose="020B0004020202020204" pitchFamily="34" charset="0"/>
                <a:cs typeface="Times New Roman" panose="02020603050405020304" pitchFamily="18" charset="0"/>
              </a:rPr>
              <a:t>.</a:t>
            </a:r>
          </a:p>
          <a:p>
            <a:pPr>
              <a:lnSpc>
                <a:spcPct val="115000"/>
              </a:lnSpc>
              <a:spcAft>
                <a:spcPts val="800"/>
              </a:spcAft>
            </a:pPr>
            <a:r>
              <a:rPr lang="pl-PL" sz="2000" b="1" kern="100" dirty="0">
                <a:solidFill>
                  <a:srgbClr val="007772"/>
                </a:solidFill>
                <a:effectLst/>
                <a:ea typeface="Aptos" panose="020B0004020202020204" pitchFamily="34" charset="0"/>
                <a:cs typeface="Times New Roman" panose="02020603050405020304" pitchFamily="18" charset="0"/>
              </a:rPr>
              <a:t>Be </a:t>
            </a:r>
            <a:r>
              <a:rPr lang="pl-PL" sz="2000" b="1" kern="100" dirty="0" err="1">
                <a:solidFill>
                  <a:srgbClr val="007772"/>
                </a:solidFill>
                <a:effectLst/>
                <a:ea typeface="Aptos" panose="020B0004020202020204" pitchFamily="34" charset="0"/>
                <a:cs typeface="Times New Roman" panose="02020603050405020304" pitchFamily="18" charset="0"/>
              </a:rPr>
              <a:t>inspired</a:t>
            </a:r>
            <a:r>
              <a:rPr lang="pl-PL" sz="2000" b="1" kern="100" dirty="0">
                <a:solidFill>
                  <a:srgbClr val="007772"/>
                </a:solidFill>
                <a:effectLst/>
                <a:ea typeface="Aptos" panose="020B0004020202020204" pitchFamily="34" charset="0"/>
                <a:cs typeface="Times New Roman" panose="02020603050405020304" pitchFamily="18" charset="0"/>
              </a:rPr>
              <a:t>… </a:t>
            </a:r>
            <a:r>
              <a:rPr lang="pl-PL" sz="2000" kern="100" dirty="0">
                <a:effectLst/>
                <a:ea typeface="Aptos" panose="020B0004020202020204" pitchFamily="34" charset="0"/>
                <a:cs typeface="Times New Roman" panose="02020603050405020304" pitchFamily="18" charset="0"/>
              </a:rPr>
              <a:t>by </a:t>
            </a:r>
            <a:r>
              <a:rPr lang="pl-PL" sz="2000" kern="100" dirty="0" err="1">
                <a:effectLst/>
                <a:ea typeface="Aptos" panose="020B0004020202020204" pitchFamily="34" charset="0"/>
                <a:cs typeface="Times New Roman" panose="02020603050405020304" pitchFamily="18" charset="0"/>
              </a:rPr>
              <a:t>how</a:t>
            </a:r>
            <a:r>
              <a:rPr lang="pl-PL" sz="2000" kern="100" dirty="0">
                <a:effectLst/>
                <a:ea typeface="Aptos" panose="020B0004020202020204" pitchFamily="34" charset="0"/>
                <a:cs typeface="Times New Roman" panose="02020603050405020304" pitchFamily="18" charset="0"/>
              </a:rPr>
              <a:t> </a:t>
            </a:r>
            <a:r>
              <a:rPr lang="pl-PL" sz="2000" kern="100" dirty="0" err="1">
                <a:effectLst/>
                <a:ea typeface="Aptos" panose="020B0004020202020204" pitchFamily="34" charset="0"/>
                <a:cs typeface="Times New Roman" panose="02020603050405020304" pitchFamily="18" charset="0"/>
              </a:rPr>
              <a:t>this</a:t>
            </a:r>
            <a:r>
              <a:rPr lang="pl-PL" sz="2000" kern="100" dirty="0">
                <a:effectLst/>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Danish</a:t>
            </a:r>
            <a:r>
              <a:rPr lang="pl-PL" sz="2000" kern="100" dirty="0">
                <a:ea typeface="Aptos" panose="020B0004020202020204" pitchFamily="34" charset="0"/>
                <a:cs typeface="Times New Roman" panose="02020603050405020304" pitchFamily="18" charset="0"/>
              </a:rPr>
              <a:t> farm </a:t>
            </a:r>
            <a:r>
              <a:rPr lang="pl-PL" sz="2000" kern="100" dirty="0" err="1">
                <a:ea typeface="Aptos" panose="020B0004020202020204" pitchFamily="34" charset="0"/>
                <a:cs typeface="Times New Roman" panose="02020603050405020304" pitchFamily="18" charset="0"/>
              </a:rPr>
              <a:t>is</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revolutionising</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agriculture</a:t>
            </a:r>
            <a:r>
              <a:rPr lang="pl-PL" sz="2000" kern="100" dirty="0">
                <a:ea typeface="Aptos" panose="020B0004020202020204" pitchFamily="34" charset="0"/>
                <a:cs typeface="Times New Roman" panose="02020603050405020304" pitchFamily="18" charset="0"/>
              </a:rPr>
              <a:t> by </a:t>
            </a:r>
            <a:r>
              <a:rPr lang="pl-PL" sz="2000" kern="100" dirty="0" err="1">
                <a:ea typeface="Aptos" panose="020B0004020202020204" pitchFamily="34" charset="0"/>
                <a:cs typeface="Times New Roman" panose="02020603050405020304" pitchFamily="18" charset="0"/>
              </a:rPr>
              <a:t>using</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all</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these</a:t>
            </a:r>
            <a:r>
              <a:rPr lang="pl-PL" sz="2000" kern="100" dirty="0">
                <a:ea typeface="Aptos" panose="020B0004020202020204" pitchFamily="34" charset="0"/>
                <a:cs typeface="Times New Roman" panose="02020603050405020304" pitchFamily="18" charset="0"/>
              </a:rPr>
              <a:t> </a:t>
            </a:r>
            <a:r>
              <a:rPr lang="pl-PL" sz="2000" kern="100" dirty="0" err="1">
                <a:ea typeface="Aptos" panose="020B0004020202020204" pitchFamily="34" charset="0"/>
                <a:cs typeface="Times New Roman" panose="02020603050405020304" pitchFamily="18" charset="0"/>
              </a:rPr>
              <a:t>technologies</a:t>
            </a:r>
            <a:r>
              <a:rPr lang="pl-PL" sz="2000" kern="100" dirty="0">
                <a:ea typeface="Aptos" panose="020B0004020202020204" pitchFamily="34" charset="0"/>
                <a:cs typeface="Times New Roman" panose="02020603050405020304" pitchFamily="18" charset="0"/>
              </a:rPr>
              <a:t>! </a:t>
            </a:r>
          </a:p>
          <a:p>
            <a:pPr>
              <a:lnSpc>
                <a:spcPct val="115000"/>
              </a:lnSpc>
              <a:spcAft>
                <a:spcPts val="800"/>
              </a:spcAft>
            </a:pPr>
            <a:r>
              <a:rPr lang="pl-PL" sz="2000" kern="100" dirty="0">
                <a:solidFill>
                  <a:srgbClr val="EEA821"/>
                </a:solidFill>
                <a:effectLst/>
                <a:ea typeface="Aptos" panose="020B0004020202020204" pitchFamily="34" charset="0"/>
                <a:cs typeface="Times New Roman" panose="02020603050405020304" pitchFamily="18" charset="0"/>
                <a:sym typeface="Wingdings" panose="05000000000000000000" pitchFamily="2" charset="2"/>
              </a:rPr>
              <a:t> </a:t>
            </a:r>
            <a:r>
              <a:rPr lang="pl-PL" sz="2000" kern="100" dirty="0">
                <a:effectLst/>
                <a:ea typeface="Aptos" panose="020B0004020202020204" pitchFamily="34" charset="0"/>
                <a:cs typeface="Times New Roman" panose="02020603050405020304" pitchFamily="18" charset="0"/>
                <a:hlinkClick r:id="rId3"/>
              </a:rPr>
              <a:t>Smart </a:t>
            </a:r>
            <a:r>
              <a:rPr lang="pl-PL" sz="2000" kern="100" dirty="0" err="1">
                <a:effectLst/>
                <a:ea typeface="Aptos" panose="020B0004020202020204" pitchFamily="34" charset="0"/>
                <a:cs typeface="Times New Roman" panose="02020603050405020304" pitchFamily="18" charset="0"/>
                <a:hlinkClick r:id="rId3"/>
              </a:rPr>
              <a:t>Farming</a:t>
            </a:r>
            <a:r>
              <a:rPr lang="pl-PL" sz="2000" kern="100" dirty="0">
                <a:effectLst/>
                <a:ea typeface="Aptos" panose="020B0004020202020204" pitchFamily="34" charset="0"/>
                <a:cs typeface="Times New Roman" panose="02020603050405020304" pitchFamily="18" charset="0"/>
                <a:hlinkClick r:id="rId3"/>
              </a:rPr>
              <a:t> </a:t>
            </a:r>
            <a:r>
              <a:rPr lang="pl-PL" sz="2000" kern="100" dirty="0" err="1">
                <a:effectLst/>
                <a:ea typeface="Aptos" panose="020B0004020202020204" pitchFamily="34" charset="0"/>
                <a:cs typeface="Times New Roman" panose="02020603050405020304" pitchFamily="18" charset="0"/>
                <a:hlinkClick r:id="rId3"/>
              </a:rPr>
              <a:t>Innovations</a:t>
            </a:r>
            <a:r>
              <a:rPr lang="pl-PL" sz="2000" kern="100" dirty="0">
                <a:effectLst/>
                <a:ea typeface="Aptos" panose="020B0004020202020204" pitchFamily="34" charset="0"/>
                <a:cs typeface="Times New Roman" panose="02020603050405020304" pitchFamily="18" charset="0"/>
                <a:hlinkClick r:id="rId3"/>
              </a:rPr>
              <a:t>: </a:t>
            </a:r>
            <a:r>
              <a:rPr lang="pl-PL" sz="2000" kern="100" dirty="0" err="1">
                <a:effectLst/>
                <a:ea typeface="Aptos" panose="020B0004020202020204" pitchFamily="34" charset="0"/>
                <a:cs typeface="Times New Roman" panose="02020603050405020304" pitchFamily="18" charset="0"/>
                <a:hlinkClick r:id="rId3"/>
              </a:rPr>
              <a:t>Meili</a:t>
            </a:r>
            <a:r>
              <a:rPr lang="pl-PL" sz="2000" kern="100" dirty="0">
                <a:effectLst/>
                <a:ea typeface="Aptos" panose="020B0004020202020204" pitchFamily="34" charset="0"/>
                <a:cs typeface="Times New Roman" panose="02020603050405020304" pitchFamily="18" charset="0"/>
                <a:hlinkClick r:id="rId3"/>
              </a:rPr>
              <a:t> </a:t>
            </a:r>
            <a:r>
              <a:rPr lang="pl-PL" sz="2000" kern="100" dirty="0" err="1">
                <a:effectLst/>
                <a:ea typeface="Aptos" panose="020B0004020202020204" pitchFamily="34" charset="0"/>
                <a:cs typeface="Times New Roman" panose="02020603050405020304" pitchFamily="18" charset="0"/>
                <a:hlinkClick r:id="rId3"/>
              </a:rPr>
              <a:t>Robots</a:t>
            </a:r>
            <a:endParaRPr lang="pl-PL" sz="2000" kern="100" dirty="0">
              <a:effectLst/>
              <a:ea typeface="Aptos" panose="020B00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A59AE0CC-4546-634E-993B-BE9F97656608}"/>
              </a:ext>
            </a:extLst>
          </p:cNvPr>
          <p:cNvSpPr/>
          <p:nvPr/>
        </p:nvSpPr>
        <p:spPr>
          <a:xfrm>
            <a:off x="6847955" y="500380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560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33258-FD18-5419-6556-BD5A07C5046E}"/>
            </a:ext>
          </a:extLst>
        </p:cNvPr>
        <p:cNvGrpSpPr/>
        <p:nvPr/>
      </p:nvGrpSpPr>
      <p:grpSpPr>
        <a:xfrm>
          <a:off x="0" y="0"/>
          <a:ext cx="0" cy="0"/>
          <a:chOff x="0" y="0"/>
          <a:chExt cx="0" cy="0"/>
        </a:xfrm>
      </p:grpSpPr>
      <p:pic>
        <p:nvPicPr>
          <p:cNvPr id="14" name="Symbol zastępczy obrazu 13" descr="Obraz zawierający tekst, osoba, zrzut ekranu, ubrania&#10;&#10;Zawartość wygenerowana przez sztuczną inteligencję może być niepoprawna.">
            <a:extLst>
              <a:ext uri="{FF2B5EF4-FFF2-40B4-BE49-F238E27FC236}">
                <a16:creationId xmlns:a16="http://schemas.microsoft.com/office/drawing/2014/main" id="{2E7C515B-C4A9-3955-90EE-492E100D71E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320" r="-194"/>
          <a:stretch/>
        </p:blipFill>
        <p:spPr>
          <a:xfrm>
            <a:off x="238772" y="2626822"/>
            <a:ext cx="7708195" cy="3396829"/>
          </a:xfrm>
        </p:spPr>
      </p:pic>
      <p:sp>
        <p:nvSpPr>
          <p:cNvPr id="15" name="TextBox 14">
            <a:extLst>
              <a:ext uri="{FF2B5EF4-FFF2-40B4-BE49-F238E27FC236}">
                <a16:creationId xmlns:a16="http://schemas.microsoft.com/office/drawing/2014/main" id="{197AAAE1-AF94-A75B-A825-4AC51C2B0AEE}"/>
              </a:ext>
            </a:extLst>
          </p:cNvPr>
          <p:cNvSpPr txBox="1"/>
          <p:nvPr/>
        </p:nvSpPr>
        <p:spPr>
          <a:xfrm>
            <a:off x="611760" y="1760529"/>
            <a:ext cx="6087423" cy="1754326"/>
          </a:xfrm>
          <a:prstGeom prst="rect">
            <a:avLst/>
          </a:prstGeom>
          <a:solidFill>
            <a:srgbClr val="EEA821"/>
          </a:solidFill>
        </p:spPr>
        <p:txBody>
          <a:bodyPr wrap="square" rtlCol="0">
            <a:spAutoFit/>
          </a:bodyPr>
          <a:lstStyle/>
          <a:p>
            <a:pPr algn="ctr"/>
            <a:r>
              <a:rPr lang="en-US" sz="3600" b="1" spc="324" noProof="0" dirty="0">
                <a:solidFill>
                  <a:schemeClr val="bg1"/>
                </a:solidFill>
                <a:latin typeface="Calibri" panose="020F0502020204030204" pitchFamily="34" charset="0"/>
                <a:cs typeface="Calibri" panose="020F0502020204030204" pitchFamily="34" charset="0"/>
              </a:rPr>
              <a:t>CLOUD-BASED PLATFORMS FOR REMOTE FARM MANAGEMENT</a:t>
            </a:r>
          </a:p>
        </p:txBody>
      </p:sp>
      <p:sp>
        <p:nvSpPr>
          <p:cNvPr id="6" name="Rectangle 5">
            <a:extLst>
              <a:ext uri="{FF2B5EF4-FFF2-40B4-BE49-F238E27FC236}">
                <a16:creationId xmlns:a16="http://schemas.microsoft.com/office/drawing/2014/main" id="{8A14F4B9-4EAA-2695-EEF9-31D32B20DCDE}"/>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Rectangle 8">
            <a:extLst>
              <a:ext uri="{FF2B5EF4-FFF2-40B4-BE49-F238E27FC236}">
                <a16:creationId xmlns:a16="http://schemas.microsoft.com/office/drawing/2014/main" id="{A654B830-74F8-BD8D-129E-8F47534A5DF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FB72AA3C-E880-F0F5-41AB-56A71574DE8C}"/>
              </a:ext>
            </a:extLst>
          </p:cNvPr>
          <p:cNvSpPr>
            <a:spLocks noGrp="1"/>
          </p:cNvSpPr>
          <p:nvPr>
            <p:ph type="body" sz="quarter" idx="17"/>
          </p:nvPr>
        </p:nvSpPr>
        <p:spPr>
          <a:xfrm>
            <a:off x="9241981" y="871477"/>
            <a:ext cx="2066906" cy="582221"/>
          </a:xfrm>
        </p:spPr>
        <p:txBody>
          <a:bodyPr/>
          <a:lstStyle/>
          <a:p>
            <a:r>
              <a:rPr lang="en-GB" noProof="0" dirty="0"/>
              <a:t>02</a:t>
            </a:r>
          </a:p>
        </p:txBody>
      </p:sp>
      <p:grpSp>
        <p:nvGrpSpPr>
          <p:cNvPr id="10" name="Group 9">
            <a:extLst>
              <a:ext uri="{FF2B5EF4-FFF2-40B4-BE49-F238E27FC236}">
                <a16:creationId xmlns:a16="http://schemas.microsoft.com/office/drawing/2014/main" id="{1BE978B2-188F-6014-7EE3-7A5E78FD7655}"/>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128A5DEB-6C0A-7EFE-51B2-95CD8F435C3E}"/>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E528A66C-E34C-23CE-5A76-D75908BD4578}"/>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336806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5" y="806391"/>
            <a:ext cx="6272131" cy="1118661"/>
          </a:xfrm>
        </p:spPr>
        <p:txBody>
          <a:bodyPr>
            <a:normAutofit/>
          </a:bodyPr>
          <a:lstStyle/>
          <a:p>
            <a:r>
              <a:rPr lang="en-US" b="1" dirty="0"/>
              <a:t>Cloud-based Platforms </a:t>
            </a:r>
            <a:r>
              <a:rPr lang="pl-PL" b="1" dirty="0"/>
              <a:t>f</a:t>
            </a:r>
            <a:r>
              <a:rPr lang="en-US" b="1" dirty="0"/>
              <a:t>or Remote Farm Management</a:t>
            </a:r>
          </a:p>
        </p:txBody>
      </p:sp>
      <p:sp>
        <p:nvSpPr>
          <p:cNvPr id="6" name="Text Placeholder 5"/>
          <p:cNvSpPr>
            <a:spLocks noGrp="1"/>
          </p:cNvSpPr>
          <p:nvPr>
            <p:ph type="body" sz="quarter" idx="14"/>
          </p:nvPr>
        </p:nvSpPr>
        <p:spPr>
          <a:xfrm>
            <a:off x="1639836" y="2102891"/>
            <a:ext cx="8817149" cy="4259407"/>
          </a:xfrm>
        </p:spPr>
        <p:txBody>
          <a:bodyPr/>
          <a:lstStyle/>
          <a:p>
            <a:r>
              <a:rPr lang="en-US" dirty="0">
                <a:hlinkClick r:id="rId2"/>
              </a:rPr>
              <a:t>Cloud-based platforms </a:t>
            </a:r>
            <a:r>
              <a:rPr lang="en-US" dirty="0"/>
              <a:t>have transformed remote farm management by offering real-time access to data from IoT sensors, drones, and AI-powered analytics. These platforms enable farmers to </a:t>
            </a:r>
            <a:r>
              <a:rPr lang="en-US" b="1" dirty="0">
                <a:solidFill>
                  <a:srgbClr val="007772"/>
                </a:solidFill>
              </a:rPr>
              <a:t>monitor soil conditions, crop health, and equipment performance</a:t>
            </a:r>
            <a:r>
              <a:rPr lang="en-US" dirty="0"/>
              <a:t> from anywhere, improving decision-making and efficiency. </a:t>
            </a:r>
            <a:endParaRPr lang="pl-PL" dirty="0"/>
          </a:p>
          <a:p>
            <a:r>
              <a:rPr lang="en-US" dirty="0"/>
              <a:t>By </a:t>
            </a:r>
            <a:r>
              <a:rPr lang="en-US" dirty="0" err="1"/>
              <a:t>centralising</a:t>
            </a:r>
            <a:r>
              <a:rPr lang="en-US" dirty="0"/>
              <a:t> data storage and integrating various digital tools, cloud solutions </a:t>
            </a:r>
            <a:r>
              <a:rPr lang="en-US" b="1" dirty="0">
                <a:solidFill>
                  <a:srgbClr val="007772"/>
                </a:solidFill>
              </a:rPr>
              <a:t>enhance collaboration </a:t>
            </a:r>
            <a:r>
              <a:rPr lang="en-US" dirty="0"/>
              <a:t>between farmers, researchers, and service providers. They also </a:t>
            </a:r>
            <a:r>
              <a:rPr lang="en-US" b="1" dirty="0">
                <a:solidFill>
                  <a:srgbClr val="007772"/>
                </a:solidFill>
              </a:rPr>
              <a:t>support scalability</a:t>
            </a:r>
            <a:r>
              <a:rPr lang="en-US" dirty="0"/>
              <a:t>, allowing farms of all sizes to access advanced technology at lower costs. This shift from proprietary systems to open, internet-based solutions fosters innovation, sustainability, and more adaptive farm management practices.</a:t>
            </a:r>
          </a:p>
        </p:txBody>
      </p:sp>
      <p:pic>
        <p:nvPicPr>
          <p:cNvPr id="3" name="Grafika 2" descr="Przekazywanie z wypełnieniem pełnym">
            <a:extLst>
              <a:ext uri="{FF2B5EF4-FFF2-40B4-BE49-F238E27FC236}">
                <a16:creationId xmlns:a16="http://schemas.microsoft.com/office/drawing/2014/main" id="{F34AC506-B75A-EDD5-CE84-F43A2AA15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8136" y="495702"/>
            <a:ext cx="1185511" cy="1185511"/>
          </a:xfrm>
          <a:prstGeom prst="rect">
            <a:avLst/>
          </a:prstGeom>
        </p:spPr>
      </p:pic>
    </p:spTree>
    <p:extLst>
      <p:ext uri="{BB962C8B-B14F-4D97-AF65-F5344CB8AC3E}">
        <p14:creationId xmlns:p14="http://schemas.microsoft.com/office/powerpoint/2010/main" val="104100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EBA51ABD-E516-40E0-A832-C5922ECFC2EA}"/>
</file>

<file path=customXml/itemProps2.xml><?xml version="1.0" encoding="utf-8"?>
<ds:datastoreItem xmlns:ds="http://schemas.openxmlformats.org/officeDocument/2006/customXml" ds:itemID="{22D75AD5-8D62-4890-8CF0-82CDF2B598C3}"/>
</file>

<file path=customXml/itemProps3.xml><?xml version="1.0" encoding="utf-8"?>
<ds:datastoreItem xmlns:ds="http://schemas.openxmlformats.org/officeDocument/2006/customXml" ds:itemID="{E5E14AA1-2435-405A-B646-C757DDA67CCB}"/>
</file>

<file path=docProps/app.xml><?xml version="1.0" encoding="utf-8"?>
<Properties xmlns="http://schemas.openxmlformats.org/officeDocument/2006/extended-properties" xmlns:vt="http://schemas.openxmlformats.org/officeDocument/2006/docPropsVTypes">
  <TotalTime>6881</TotalTime>
  <Words>1186</Words>
  <Application>Microsoft Office PowerPoint</Application>
  <PresentationFormat>Widescreen</PresentationFormat>
  <Paragraphs>93</Paragraphs>
  <Slides>19</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Arial</vt:lpstr>
      <vt:lpstr>Calibri</vt:lpstr>
      <vt:lpstr>Montserrat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112</cp:revision>
  <dcterms:created xsi:type="dcterms:W3CDTF">2019-11-20T14:08:21Z</dcterms:created>
  <dcterms:modified xsi:type="dcterms:W3CDTF">2025-03-20T16:20:14Z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ies>
</file>