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9" r:id="rId5"/>
    <p:sldId id="4368" r:id="rId6"/>
    <p:sldId id="4384" r:id="rId7"/>
    <p:sldId id="4370" r:id="rId8"/>
    <p:sldId id="4366" r:id="rId9"/>
    <p:sldId id="4385" r:id="rId10"/>
    <p:sldId id="277" r:id="rId11"/>
    <p:sldId id="4371" r:id="rId12"/>
    <p:sldId id="262" r:id="rId13"/>
    <p:sldId id="281" r:id="rId14"/>
    <p:sldId id="4391" r:id="rId15"/>
    <p:sldId id="4390" r:id="rId16"/>
    <p:sldId id="4372" r:id="rId17"/>
    <p:sldId id="4361" r:id="rId18"/>
    <p:sldId id="4386" r:id="rId19"/>
    <p:sldId id="4373" r:id="rId20"/>
    <p:sldId id="4389" r:id="rId21"/>
    <p:sldId id="4369" r:id="rId22"/>
    <p:sldId id="269"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2C6756"/>
    <a:srgbClr val="007772"/>
    <a:srgbClr val="404040"/>
    <a:srgbClr val="09465E"/>
    <a:srgbClr val="87C540"/>
    <a:srgbClr val="C9519D"/>
    <a:srgbClr val="3DBDAB"/>
    <a:srgbClr val="A1007D"/>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7"/>
    <p:restoredTop sz="94729"/>
  </p:normalViewPr>
  <p:slideViewPr>
    <p:cSldViewPr snapToGrid="0" snapToObjects="1">
      <p:cViewPr varScale="1">
        <p:scale>
          <a:sx n="102" d="100"/>
          <a:sy n="102" d="100"/>
        </p:scale>
        <p:origin x="696" y="102"/>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274259C-18E4-AF16-21BC-056C4CBD8F38}"/>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46059A89-A824-D5B7-427F-57573EB0F8C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1199D489-12AB-230D-B9F7-07AE7785ACF5}"/>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93CECFBB-B19B-18D4-0638-1ADF5D4B8DDB}"/>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12840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81802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36031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7051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13</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5E1C18A-C0EA-3C1E-3BBE-630D2420098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B5528548-EB5C-EF78-085A-0DE918CDC59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15</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78917D9A-3ACF-7DF8-F725-625C81721CC6}"/>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9C01D051-4A6D-92D0-AD84-C071D73E56E7}"/>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49662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866347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236559" y="4150368"/>
            <a:ext cx="5389741" cy="2707632"/>
          </a:xfrm>
          <a:prstGeom prst="rect">
            <a:avLst/>
          </a:prstGeom>
        </p:spPr>
      </p:pic>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347938" y="745067"/>
            <a:ext cx="13365767" cy="6224900"/>
          </a:xfrm>
          <a:prstGeom prst="rect">
            <a:avLst/>
          </a:prstGeom>
        </p:spPr>
      </p:pic>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1420250" y="113191"/>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Tree>
    <p:extLst>
      <p:ext uri="{BB962C8B-B14F-4D97-AF65-F5344CB8AC3E}">
        <p14:creationId xmlns:p14="http://schemas.microsoft.com/office/powerpoint/2010/main" val="346029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35745" y="-699202"/>
            <a:ext cx="3920511"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9AEFFA60-2707-10C8-0493-1BFEC9A009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0126" y="5975750"/>
            <a:ext cx="1573572" cy="350390"/>
          </a:xfrm>
          <a:prstGeom prst="rect">
            <a:avLst/>
          </a:prstGeom>
        </p:spPr>
      </p:pic>
      <p:pic>
        <p:nvPicPr>
          <p:cNvPr id="3" name="Picture 2" descr="A grey and black sign with a person in a circle&#10;&#10;AI-generated content may be incorrect.">
            <a:extLst>
              <a:ext uri="{FF2B5EF4-FFF2-40B4-BE49-F238E27FC236}">
                <a16:creationId xmlns:a16="http://schemas.microsoft.com/office/drawing/2014/main" id="{DD18C101-8327-E49F-FE8C-37924359D0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4" name="TextBox 3">
            <a:extLst>
              <a:ext uri="{FF2B5EF4-FFF2-40B4-BE49-F238E27FC236}">
                <a16:creationId xmlns:a16="http://schemas.microsoft.com/office/drawing/2014/main" id="{664AB263-A467-168A-822B-FA3E3F6CFC2E}"/>
              </a:ext>
            </a:extLst>
          </p:cNvPr>
          <p:cNvSpPr txBox="1"/>
          <p:nvPr userDrawn="1"/>
        </p:nvSpPr>
        <p:spPr>
          <a:xfrm>
            <a:off x="8058928" y="5452566"/>
            <a:ext cx="3261539"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5" name="TextBox 4">
            <a:extLst>
              <a:ext uri="{FF2B5EF4-FFF2-40B4-BE49-F238E27FC236}">
                <a16:creationId xmlns:a16="http://schemas.microsoft.com/office/drawing/2014/main" id="{FD5083AF-28A1-1947-C152-F5A2A31BC27A}"/>
              </a:ext>
            </a:extLst>
          </p:cNvPr>
          <p:cNvSpPr txBox="1"/>
          <p:nvPr userDrawn="1"/>
        </p:nvSpPr>
        <p:spPr>
          <a:xfrm>
            <a:off x="8018980" y="593092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05662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82" r:id="rId14"/>
    <p:sldLayoutId id="2147483663" r:id="rId15"/>
    <p:sldLayoutId id="2147483664" r:id="rId16"/>
    <p:sldLayoutId id="2147483674" r:id="rId17"/>
    <p:sldLayoutId id="2147483675" r:id="rId18"/>
    <p:sldLayoutId id="2147483678" r:id="rId19"/>
    <p:sldLayoutId id="214748366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4.xml"/><Relationship Id="rId1" Type="http://schemas.openxmlformats.org/officeDocument/2006/relationships/video" Target="https://www.youtube.com/embed/C3PM3wim9-c?feature=oembed" TargetMode="External"/><Relationship Id="rId4" Type="http://schemas.openxmlformats.org/officeDocument/2006/relationships/hyperlink" Target="https://www.youtube.com/watch?v=C3PM3wim9-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6.png"/><Relationship Id="rId3" Type="http://schemas.openxmlformats.org/officeDocument/2006/relationships/notesSlide" Target="../notesSlides/notesSlide8.xml"/><Relationship Id="rId7" Type="http://schemas.openxmlformats.org/officeDocument/2006/relationships/image" Target="../media/image43.svg"/><Relationship Id="rId12" Type="http://schemas.openxmlformats.org/officeDocument/2006/relationships/hyperlink" Target="https://www.youtube.com/watch?v=_J2Lpx3kKfs" TargetMode="External"/><Relationship Id="rId2" Type="http://schemas.openxmlformats.org/officeDocument/2006/relationships/slideLayout" Target="../slideLayouts/slideLayout22.xml"/><Relationship Id="rId1" Type="http://schemas.openxmlformats.org/officeDocument/2006/relationships/video" Target="https://www.youtube.com/embed/_J2Lpx3kKfs?feature=oembed" TargetMode="External"/><Relationship Id="rId6" Type="http://schemas.openxmlformats.org/officeDocument/2006/relationships/image" Target="../media/image42.png"/><Relationship Id="rId11" Type="http://schemas.openxmlformats.org/officeDocument/2006/relationships/image" Target="../media/image39.svg"/><Relationship Id="rId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0.xml"/><Relationship Id="rId4" Type="http://schemas.openxmlformats.org/officeDocument/2006/relationships/image" Target="../media/image5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limasouth.eu/sites/default/files/BLULEAF%2C%20DSS%20for%20smart%20irrigation%20management.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7.svg"/><Relationship Id="rId11" Type="http://schemas.openxmlformats.org/officeDocument/2006/relationships/image" Target="../media/image21.svg"/><Relationship Id="rId5" Type="http://schemas.openxmlformats.org/officeDocument/2006/relationships/image" Target="../media/image16.pn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hyperlink" Target="https://www.youtube.com/watch?v=Ulf8E1XnhgI&amp;ab_channel=SmartFarmingInside" TargetMode="External"/><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hyperlink" Target="https://enduringharvest.org/rdi/" TargetMode="External"/><Relationship Id="rId2" Type="http://schemas.openxmlformats.org/officeDocument/2006/relationships/hyperlink" Target="https://www.e3s-conferences.org/articles/e3sconf/pdf/2024/02/e3sconf_icregcsd2023_01026.pdf" TargetMode="External"/><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hyperlink" Target="https://agriculture.ec.europa.eu/sustainability/environmental-sustainability/natural-resources/water_en" TargetMode="External"/><Relationship Id="rId4" Type="http://schemas.openxmlformats.org/officeDocument/2006/relationships/hyperlink" Target="https://www.1nce.com/en-eu/iot-use-cases/smart-irrigation-io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https://scied.ucar.edu/learning-zone/climate-solutions/reduce-greenhouse-gas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krajobraz, trawa, na wolnym powietrzu, agrokultura&#10;&#10;Zawartość wygenerowana przez sztuczną inteligencję może być niepoprawna.">
            <a:extLst>
              <a:ext uri="{FF2B5EF4-FFF2-40B4-BE49-F238E27FC236}">
                <a16:creationId xmlns:a16="http://schemas.microsoft.com/office/drawing/2014/main" id="{552C6BE5-405B-2746-5832-E24346BF466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a:extLst>
              <a:ext uri="{FF2B5EF4-FFF2-40B4-BE49-F238E27FC236}">
                <a16:creationId xmlns:a16="http://schemas.microsoft.com/office/drawing/2014/main" id="{4A3970E9-6C36-2FF2-35EB-1E90998A92ED}"/>
              </a:ext>
            </a:extLst>
          </p:cNvPr>
          <p:cNvSpPr/>
          <p:nvPr/>
        </p:nvSpPr>
        <p:spPr>
          <a:xfrm>
            <a:off x="0" y="5706534"/>
            <a:ext cx="4703975"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92800"/>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3E6514F5-A17A-ECD4-74CC-12BFAFBAD2F7}"/>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10" name="Text Placeholder 12">
            <a:extLst>
              <a:ext uri="{FF2B5EF4-FFF2-40B4-BE49-F238E27FC236}">
                <a16:creationId xmlns:a16="http://schemas.microsoft.com/office/drawing/2014/main" id="{62EEC3D4-0B80-5557-3B69-EDBE635ACFDD}"/>
              </a:ext>
            </a:extLst>
          </p:cNvPr>
          <p:cNvSpPr txBox="1">
            <a:spLocks/>
          </p:cNvSpPr>
          <p:nvPr/>
        </p:nvSpPr>
        <p:spPr>
          <a:xfrm>
            <a:off x="613458" y="3146946"/>
            <a:ext cx="3733690" cy="1626431"/>
          </a:xfrm>
          <a:prstGeom prst="rect">
            <a:avLst/>
          </a:prstGeom>
        </p:spPr>
        <p:txBody>
          <a:bodyPr anchor="ctr">
            <a:normAutofit fontScale="85000" lnSpcReduction="10000"/>
          </a:bodyPr>
          <a:lstStyle>
            <a:lvl1pPr marL="0" indent="0" algn="l" defTabSz="914400" rtl="0" eaLnBrk="1" latinLnBrk="0" hangingPunct="1">
              <a:lnSpc>
                <a:spcPct val="90000"/>
              </a:lnSpc>
              <a:spcBef>
                <a:spcPts val="1000"/>
              </a:spcBef>
              <a:buFont typeface="Arial"/>
              <a:buNone/>
              <a:defRPr sz="50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4000" noProof="0" dirty="0">
                <a:solidFill>
                  <a:schemeClr val="bg1"/>
                </a:solidFill>
              </a:rPr>
              <a:t>M4: Field Automation &amp; Real-Time Monitoring</a:t>
            </a:r>
          </a:p>
        </p:txBody>
      </p:sp>
      <p:sp>
        <p:nvSpPr>
          <p:cNvPr id="3" name="Text Placeholder 2">
            <a:extLst>
              <a:ext uri="{FF2B5EF4-FFF2-40B4-BE49-F238E27FC236}">
                <a16:creationId xmlns:a16="http://schemas.microsoft.com/office/drawing/2014/main" id="{34565046-C358-78BC-8FA7-A2A3D8D577D0}"/>
              </a:ext>
            </a:extLst>
          </p:cNvPr>
          <p:cNvSpPr txBox="1">
            <a:spLocks/>
          </p:cNvSpPr>
          <p:nvPr/>
        </p:nvSpPr>
        <p:spPr>
          <a:xfrm>
            <a:off x="613459" y="2199421"/>
            <a:ext cx="3246272"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6: Bringing Innovation to Farms</a:t>
            </a:r>
          </a:p>
        </p:txBody>
      </p:sp>
      <p:pic>
        <p:nvPicPr>
          <p:cNvPr id="4" name="Picture 3" descr="A grey and black sign with a person in a circle&#10;&#10;AI-generated content may be incorrect.">
            <a:extLst>
              <a:ext uri="{FF2B5EF4-FFF2-40B4-BE49-F238E27FC236}">
                <a16:creationId xmlns:a16="http://schemas.microsoft.com/office/drawing/2014/main" id="{5B689000-5335-DE83-1903-5A6F5BE26348}"/>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
          <p:cNvSpPr>
            <a:spLocks noChangeArrowheads="1"/>
          </p:cNvSpPr>
          <p:nvPr/>
        </p:nvSpPr>
        <p:spPr bwMode="auto">
          <a:xfrm>
            <a:off x="482791" y="116227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0" name="Freeform 171"/>
          <p:cNvSpPr>
            <a:spLocks noChangeArrowheads="1"/>
          </p:cNvSpPr>
          <p:nvPr/>
        </p:nvSpPr>
        <p:spPr bwMode="auto">
          <a:xfrm>
            <a:off x="543519" y="1223007"/>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a:effectLst/>
        </p:spPr>
        <p:txBody>
          <a:bodyPr wrap="none" anchor="ctr"/>
          <a:lstStyle/>
          <a:p>
            <a:endParaRPr lang="en-GB" sz="900" noProof="0" dirty="0"/>
          </a:p>
        </p:txBody>
      </p:sp>
      <p:sp>
        <p:nvSpPr>
          <p:cNvPr id="211" name="Freeform 172"/>
          <p:cNvSpPr>
            <a:spLocks noChangeArrowheads="1"/>
          </p:cNvSpPr>
          <p:nvPr/>
        </p:nvSpPr>
        <p:spPr bwMode="auto">
          <a:xfrm>
            <a:off x="606778" y="128373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2" name="Freeform 173"/>
          <p:cNvSpPr>
            <a:spLocks noChangeArrowheads="1"/>
          </p:cNvSpPr>
          <p:nvPr/>
        </p:nvSpPr>
        <p:spPr bwMode="auto">
          <a:xfrm>
            <a:off x="2071841" y="2581798"/>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07772"/>
          </a:solidFill>
          <a:ln>
            <a:noFill/>
          </a:ln>
          <a:effectLst/>
        </p:spPr>
        <p:txBody>
          <a:bodyPr wrap="none" anchor="ctr"/>
          <a:lstStyle/>
          <a:p>
            <a:endParaRPr lang="en-GB" sz="900" noProof="0" dirty="0"/>
          </a:p>
        </p:txBody>
      </p:sp>
      <p:sp>
        <p:nvSpPr>
          <p:cNvPr id="213" name="Freeform 174"/>
          <p:cNvSpPr>
            <a:spLocks noChangeArrowheads="1"/>
          </p:cNvSpPr>
          <p:nvPr/>
        </p:nvSpPr>
        <p:spPr bwMode="auto">
          <a:xfrm>
            <a:off x="2018705" y="2528660"/>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5" name="Freeform 175"/>
          <p:cNvSpPr>
            <a:spLocks noChangeArrowheads="1"/>
          </p:cNvSpPr>
          <p:nvPr/>
        </p:nvSpPr>
        <p:spPr bwMode="auto">
          <a:xfrm>
            <a:off x="5885315" y="1079597"/>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6" name="Freeform 176"/>
          <p:cNvSpPr>
            <a:spLocks noChangeArrowheads="1"/>
          </p:cNvSpPr>
          <p:nvPr/>
        </p:nvSpPr>
        <p:spPr bwMode="auto">
          <a:xfrm>
            <a:off x="5946043" y="1140325"/>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8"/>
            </a:srgbClr>
          </a:solidFill>
          <a:ln>
            <a:noFill/>
          </a:ln>
          <a:effectLst/>
        </p:spPr>
        <p:txBody>
          <a:bodyPr wrap="none" anchor="ctr"/>
          <a:lstStyle/>
          <a:p>
            <a:endParaRPr lang="en-GB" sz="900" noProof="0" dirty="0"/>
          </a:p>
        </p:txBody>
      </p:sp>
      <p:sp>
        <p:nvSpPr>
          <p:cNvPr id="217" name="Freeform 177"/>
          <p:cNvSpPr>
            <a:spLocks noChangeArrowheads="1"/>
          </p:cNvSpPr>
          <p:nvPr/>
        </p:nvSpPr>
        <p:spPr bwMode="auto">
          <a:xfrm>
            <a:off x="6009300" y="1201053"/>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8" name="Freeform 178"/>
          <p:cNvSpPr>
            <a:spLocks noChangeArrowheads="1"/>
          </p:cNvSpPr>
          <p:nvPr/>
        </p:nvSpPr>
        <p:spPr bwMode="auto">
          <a:xfrm>
            <a:off x="7474364" y="2499115"/>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07772"/>
          </a:solidFill>
          <a:ln>
            <a:noFill/>
          </a:ln>
          <a:effectLst/>
        </p:spPr>
        <p:txBody>
          <a:bodyPr wrap="none" anchor="ctr"/>
          <a:lstStyle/>
          <a:p>
            <a:endParaRPr lang="en-GB" sz="900" noProof="0" dirty="0"/>
          </a:p>
        </p:txBody>
      </p:sp>
      <p:sp>
        <p:nvSpPr>
          <p:cNvPr id="219" name="Freeform 179"/>
          <p:cNvSpPr>
            <a:spLocks noChangeArrowheads="1"/>
          </p:cNvSpPr>
          <p:nvPr/>
        </p:nvSpPr>
        <p:spPr bwMode="auto">
          <a:xfrm>
            <a:off x="7421227" y="2445977"/>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D8EBC7BD-54B5-121A-8017-6CBF18AD7EDF}"/>
              </a:ext>
            </a:extLst>
          </p:cNvPr>
          <p:cNvSpPr>
            <a:spLocks noGrp="1"/>
          </p:cNvSpPr>
          <p:nvPr>
            <p:ph type="body" sz="quarter" idx="16"/>
          </p:nvPr>
        </p:nvSpPr>
        <p:spPr>
          <a:xfrm>
            <a:off x="677219" y="319159"/>
            <a:ext cx="4864120" cy="1006079"/>
          </a:xfrm>
        </p:spPr>
        <p:txBody>
          <a:bodyPr/>
          <a:lstStyle/>
          <a:p>
            <a:r>
              <a:rPr lang="en-GB" noProof="0" dirty="0"/>
              <a:t>Environmental Benefits</a:t>
            </a:r>
            <a:endParaRPr lang="en-GB" noProof="0" dirty="0">
              <a:solidFill>
                <a:srgbClr val="09465E"/>
              </a:solidFill>
            </a:endParaRPr>
          </a:p>
        </p:txBody>
      </p:sp>
      <p:sp>
        <p:nvSpPr>
          <p:cNvPr id="53" name="CuadroTexto 553">
            <a:extLst>
              <a:ext uri="{FF2B5EF4-FFF2-40B4-BE49-F238E27FC236}">
                <a16:creationId xmlns:a16="http://schemas.microsoft.com/office/drawing/2014/main" id="{FA9A4C0F-9001-7641-7D0F-E4A07EF0C5E4}"/>
              </a:ext>
            </a:extLst>
          </p:cNvPr>
          <p:cNvSpPr txBox="1"/>
          <p:nvPr/>
        </p:nvSpPr>
        <p:spPr>
          <a:xfrm>
            <a:off x="549388" y="1935413"/>
            <a:ext cx="2328391"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Reduction of Eutrophication</a:t>
            </a:r>
          </a:p>
        </p:txBody>
      </p:sp>
      <p:sp>
        <p:nvSpPr>
          <p:cNvPr id="55" name="CuadroTexto 553">
            <a:extLst>
              <a:ext uri="{FF2B5EF4-FFF2-40B4-BE49-F238E27FC236}">
                <a16:creationId xmlns:a16="http://schemas.microsoft.com/office/drawing/2014/main" id="{D3BC4C99-1B3D-A88E-BDED-6DF59D3D0C3C}"/>
              </a:ext>
            </a:extLst>
          </p:cNvPr>
          <p:cNvSpPr txBox="1"/>
          <p:nvPr/>
        </p:nvSpPr>
        <p:spPr>
          <a:xfrm>
            <a:off x="5993636" y="1911734"/>
            <a:ext cx="2328391"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Sustainable Water Management</a:t>
            </a:r>
          </a:p>
        </p:txBody>
      </p:sp>
      <p:sp>
        <p:nvSpPr>
          <p:cNvPr id="60" name="CuadroTexto 553">
            <a:extLst>
              <a:ext uri="{FF2B5EF4-FFF2-40B4-BE49-F238E27FC236}">
                <a16:creationId xmlns:a16="http://schemas.microsoft.com/office/drawing/2014/main" id="{48E1334F-601B-84A6-9123-EBDE32D47AE4}"/>
              </a:ext>
            </a:extLst>
          </p:cNvPr>
          <p:cNvSpPr txBox="1"/>
          <p:nvPr/>
        </p:nvSpPr>
        <p:spPr>
          <a:xfrm>
            <a:off x="2151899" y="2726811"/>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01</a:t>
            </a:r>
          </a:p>
        </p:txBody>
      </p:sp>
      <p:sp>
        <p:nvSpPr>
          <p:cNvPr id="61" name="CuadroTexto 553">
            <a:extLst>
              <a:ext uri="{FF2B5EF4-FFF2-40B4-BE49-F238E27FC236}">
                <a16:creationId xmlns:a16="http://schemas.microsoft.com/office/drawing/2014/main" id="{7E4A7338-9EDD-DA9C-B3C5-51C25FD2C3C0}"/>
              </a:ext>
            </a:extLst>
          </p:cNvPr>
          <p:cNvSpPr txBox="1"/>
          <p:nvPr/>
        </p:nvSpPr>
        <p:spPr>
          <a:xfrm>
            <a:off x="7555475" y="2636650"/>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02</a:t>
            </a:r>
          </a:p>
        </p:txBody>
      </p:sp>
      <p:sp>
        <p:nvSpPr>
          <p:cNvPr id="4" name="Text Placeholder 2">
            <a:extLst>
              <a:ext uri="{FF2B5EF4-FFF2-40B4-BE49-F238E27FC236}">
                <a16:creationId xmlns:a16="http://schemas.microsoft.com/office/drawing/2014/main" id="{E911710D-32DA-FD29-220E-61C0BB31859C}"/>
              </a:ext>
            </a:extLst>
          </p:cNvPr>
          <p:cNvSpPr txBox="1">
            <a:spLocks/>
          </p:cNvSpPr>
          <p:nvPr/>
        </p:nvSpPr>
        <p:spPr>
          <a:xfrm>
            <a:off x="402720" y="3775309"/>
            <a:ext cx="4338961" cy="278345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400" noProof="0" dirty="0">
                <a:solidFill>
                  <a:srgbClr val="007772"/>
                </a:solidFill>
              </a:rPr>
              <a:t>Monitoring nutrient runoff ensures efficient nitrogen use, preventing water pollution. It helps farmers apply fertilisers only when needed, reducing excessive nitrogen leaching.</a:t>
            </a:r>
          </a:p>
        </p:txBody>
      </p:sp>
      <p:sp>
        <p:nvSpPr>
          <p:cNvPr id="44" name="Text Placeholder 2">
            <a:extLst>
              <a:ext uri="{FF2B5EF4-FFF2-40B4-BE49-F238E27FC236}">
                <a16:creationId xmlns:a16="http://schemas.microsoft.com/office/drawing/2014/main" id="{E51CC806-3EC3-8F5D-1751-A624EEF99B5D}"/>
              </a:ext>
            </a:extLst>
          </p:cNvPr>
          <p:cNvSpPr txBox="1">
            <a:spLocks/>
          </p:cNvSpPr>
          <p:nvPr/>
        </p:nvSpPr>
        <p:spPr>
          <a:xfrm>
            <a:off x="6542202" y="3775309"/>
            <a:ext cx="4157220" cy="2251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400" noProof="0" dirty="0">
                <a:solidFill>
                  <a:srgbClr val="007772"/>
                </a:solidFill>
              </a:rPr>
              <a:t>Tracking real-time soil needs prevents the overuse of freshwater resources. It supports data-driven decisions on crop selection to maximise yield with minimal water input.</a:t>
            </a:r>
          </a:p>
        </p:txBody>
      </p:sp>
      <p:sp>
        <p:nvSpPr>
          <p:cNvPr id="6" name="Left Bracket 5">
            <a:extLst>
              <a:ext uri="{FF2B5EF4-FFF2-40B4-BE49-F238E27FC236}">
                <a16:creationId xmlns:a16="http://schemas.microsoft.com/office/drawing/2014/main" id="{E485A2F7-4159-2D85-ADE8-9FFF8DF42211}"/>
              </a:ext>
            </a:extLst>
          </p:cNvPr>
          <p:cNvSpPr/>
          <p:nvPr/>
        </p:nvSpPr>
        <p:spPr>
          <a:xfrm rot="5400000">
            <a:off x="5415022" y="-4169224"/>
            <a:ext cx="433700" cy="10663006"/>
          </a:xfrm>
          <a:prstGeom prst="leftBracket">
            <a:avLst/>
          </a:prstGeom>
          <a:ln>
            <a:solidFill>
              <a:srgbClr val="0077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nvGrpSpPr>
          <p:cNvPr id="8" name="Group 7">
            <a:extLst>
              <a:ext uri="{FF2B5EF4-FFF2-40B4-BE49-F238E27FC236}">
                <a16:creationId xmlns:a16="http://schemas.microsoft.com/office/drawing/2014/main" id="{063827F1-E3EA-8B8D-F9FC-A05AF8FE75EF}"/>
              </a:ext>
            </a:extLst>
          </p:cNvPr>
          <p:cNvGrpSpPr/>
          <p:nvPr/>
        </p:nvGrpSpPr>
        <p:grpSpPr>
          <a:xfrm>
            <a:off x="10136572" y="1504463"/>
            <a:ext cx="1593742" cy="1688578"/>
            <a:chOff x="5614841" y="786428"/>
            <a:chExt cx="901130" cy="901727"/>
          </a:xfrm>
          <a:solidFill>
            <a:srgbClr val="2C6756"/>
          </a:solidFill>
        </p:grpSpPr>
        <p:grpSp>
          <p:nvGrpSpPr>
            <p:cNvPr id="9" name="Graphic 2">
              <a:extLst>
                <a:ext uri="{FF2B5EF4-FFF2-40B4-BE49-F238E27FC236}">
                  <a16:creationId xmlns:a16="http://schemas.microsoft.com/office/drawing/2014/main" id="{B87CB81A-8B55-5D61-5DBF-968264E48213}"/>
                </a:ext>
              </a:extLst>
            </p:cNvPr>
            <p:cNvGrpSpPr/>
            <p:nvPr/>
          </p:nvGrpSpPr>
          <p:grpSpPr>
            <a:xfrm>
              <a:off x="5715019" y="1058540"/>
              <a:ext cx="543506" cy="445337"/>
              <a:chOff x="5715019" y="1058540"/>
              <a:chExt cx="543506" cy="445337"/>
            </a:xfrm>
            <a:grpFill/>
          </p:grpSpPr>
          <p:sp>
            <p:nvSpPr>
              <p:cNvPr id="11" name="Freeform 210">
                <a:extLst>
                  <a:ext uri="{FF2B5EF4-FFF2-40B4-BE49-F238E27FC236}">
                    <a16:creationId xmlns:a16="http://schemas.microsoft.com/office/drawing/2014/main" id="{90C811A1-1554-9E2F-B18C-B2A986645701}"/>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EEA821"/>
              </a:solidFill>
              <a:ln w="9028" cap="flat">
                <a:noFill/>
                <a:prstDash val="solid"/>
                <a:miter/>
              </a:ln>
            </p:spPr>
            <p:txBody>
              <a:bodyPr rtlCol="0" anchor="ctr"/>
              <a:lstStyle/>
              <a:p>
                <a:endParaRPr lang="en-US"/>
              </a:p>
            </p:txBody>
          </p:sp>
          <p:sp>
            <p:nvSpPr>
              <p:cNvPr id="12" name="Freeform 211">
                <a:extLst>
                  <a:ext uri="{FF2B5EF4-FFF2-40B4-BE49-F238E27FC236}">
                    <a16:creationId xmlns:a16="http://schemas.microsoft.com/office/drawing/2014/main" id="{01B1CF83-4F03-6E6C-558F-9DC3A26D4D6B}"/>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EEA821"/>
              </a:solidFill>
              <a:ln w="9028" cap="flat">
                <a:noFill/>
                <a:prstDash val="solid"/>
                <a:miter/>
              </a:ln>
            </p:spPr>
            <p:txBody>
              <a:bodyPr rtlCol="0" anchor="ctr"/>
              <a:lstStyle/>
              <a:p>
                <a:endParaRPr lang="en-US"/>
              </a:p>
            </p:txBody>
          </p:sp>
        </p:grpSp>
        <p:sp>
          <p:nvSpPr>
            <p:cNvPr id="10" name="Freeform 209">
              <a:extLst>
                <a:ext uri="{FF2B5EF4-FFF2-40B4-BE49-F238E27FC236}">
                  <a16:creationId xmlns:a16="http://schemas.microsoft.com/office/drawing/2014/main" id="{CA420A0F-85B2-3F19-4A19-5BD4ED2C2403}"/>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grp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272743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Freeform 180"/>
          <p:cNvSpPr>
            <a:spLocks noChangeArrowheads="1"/>
          </p:cNvSpPr>
          <p:nvPr/>
        </p:nvSpPr>
        <p:spPr bwMode="auto">
          <a:xfrm>
            <a:off x="703768" y="1214004"/>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1" name="Freeform 181"/>
          <p:cNvSpPr>
            <a:spLocks noChangeArrowheads="1"/>
          </p:cNvSpPr>
          <p:nvPr/>
        </p:nvSpPr>
        <p:spPr bwMode="auto">
          <a:xfrm>
            <a:off x="764496" y="1274732"/>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EEA821"/>
          </a:solidFill>
          <a:ln>
            <a:noFill/>
          </a:ln>
          <a:effectLst/>
        </p:spPr>
        <p:txBody>
          <a:bodyPr wrap="none" anchor="ctr"/>
          <a:lstStyle/>
          <a:p>
            <a:endParaRPr lang="en-GB" sz="900" noProof="0" dirty="0"/>
          </a:p>
        </p:txBody>
      </p:sp>
      <p:sp>
        <p:nvSpPr>
          <p:cNvPr id="222" name="Freeform 182"/>
          <p:cNvSpPr>
            <a:spLocks noChangeArrowheads="1"/>
          </p:cNvSpPr>
          <p:nvPr/>
        </p:nvSpPr>
        <p:spPr bwMode="auto">
          <a:xfrm>
            <a:off x="825224" y="1335460"/>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3" name="Freeform 183"/>
          <p:cNvSpPr>
            <a:spLocks noChangeArrowheads="1"/>
          </p:cNvSpPr>
          <p:nvPr/>
        </p:nvSpPr>
        <p:spPr bwMode="auto">
          <a:xfrm>
            <a:off x="2290286" y="2633523"/>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07772"/>
          </a:solidFill>
          <a:ln>
            <a:noFill/>
          </a:ln>
          <a:effectLst/>
        </p:spPr>
        <p:txBody>
          <a:bodyPr wrap="none" anchor="ctr"/>
          <a:lstStyle/>
          <a:p>
            <a:endParaRPr lang="en-GB" sz="900" noProof="0" dirty="0"/>
          </a:p>
        </p:txBody>
      </p:sp>
      <p:sp>
        <p:nvSpPr>
          <p:cNvPr id="224" name="Freeform 184"/>
          <p:cNvSpPr>
            <a:spLocks noChangeArrowheads="1"/>
          </p:cNvSpPr>
          <p:nvPr/>
        </p:nvSpPr>
        <p:spPr bwMode="auto">
          <a:xfrm>
            <a:off x="2239680" y="2580385"/>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5" name="Freeform 185"/>
          <p:cNvSpPr>
            <a:spLocks noChangeArrowheads="1"/>
          </p:cNvSpPr>
          <p:nvPr/>
        </p:nvSpPr>
        <p:spPr bwMode="auto">
          <a:xfrm>
            <a:off x="5801886" y="127580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6" name="Freeform 186"/>
          <p:cNvSpPr>
            <a:spLocks noChangeArrowheads="1"/>
          </p:cNvSpPr>
          <p:nvPr/>
        </p:nvSpPr>
        <p:spPr bwMode="auto">
          <a:xfrm>
            <a:off x="5862614" y="1336531"/>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007772">
              <a:alpha val="72948"/>
            </a:srgbClr>
          </a:solidFill>
          <a:ln>
            <a:noFill/>
          </a:ln>
          <a:effectLst/>
        </p:spPr>
        <p:txBody>
          <a:bodyPr wrap="none" anchor="ctr"/>
          <a:lstStyle/>
          <a:p>
            <a:endParaRPr lang="en-GB" sz="900" noProof="0" dirty="0"/>
          </a:p>
        </p:txBody>
      </p:sp>
      <p:sp>
        <p:nvSpPr>
          <p:cNvPr id="227" name="Freeform 187"/>
          <p:cNvSpPr>
            <a:spLocks noChangeArrowheads="1"/>
          </p:cNvSpPr>
          <p:nvPr/>
        </p:nvSpPr>
        <p:spPr bwMode="auto">
          <a:xfrm>
            <a:off x="5925871" y="139725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8" name="Freeform 188"/>
          <p:cNvSpPr>
            <a:spLocks noChangeArrowheads="1"/>
          </p:cNvSpPr>
          <p:nvPr/>
        </p:nvSpPr>
        <p:spPr bwMode="auto">
          <a:xfrm>
            <a:off x="7390936" y="2695321"/>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007772"/>
          </a:solidFill>
          <a:ln>
            <a:noFill/>
          </a:ln>
          <a:effectLst/>
        </p:spPr>
        <p:txBody>
          <a:bodyPr wrap="none" anchor="ctr"/>
          <a:lstStyle/>
          <a:p>
            <a:endParaRPr lang="en-GB" sz="900" noProof="0" dirty="0"/>
          </a:p>
        </p:txBody>
      </p:sp>
      <p:sp>
        <p:nvSpPr>
          <p:cNvPr id="229" name="Freeform 189"/>
          <p:cNvSpPr>
            <a:spLocks noChangeArrowheads="1"/>
          </p:cNvSpPr>
          <p:nvPr/>
        </p:nvSpPr>
        <p:spPr bwMode="auto">
          <a:xfrm>
            <a:off x="7337798" y="2642183"/>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57" name="CuadroTexto 553">
            <a:extLst>
              <a:ext uri="{FF2B5EF4-FFF2-40B4-BE49-F238E27FC236}">
                <a16:creationId xmlns:a16="http://schemas.microsoft.com/office/drawing/2014/main" id="{BDA8319F-21E8-E601-2B21-16D95606CE1A}"/>
              </a:ext>
            </a:extLst>
          </p:cNvPr>
          <p:cNvSpPr txBox="1"/>
          <p:nvPr/>
        </p:nvSpPr>
        <p:spPr>
          <a:xfrm>
            <a:off x="764496" y="2014458"/>
            <a:ext cx="2328391"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Cost Savings &amp; Higher Yields</a:t>
            </a:r>
          </a:p>
        </p:txBody>
      </p:sp>
      <p:sp>
        <p:nvSpPr>
          <p:cNvPr id="59" name="CuadroTexto 553">
            <a:extLst>
              <a:ext uri="{FF2B5EF4-FFF2-40B4-BE49-F238E27FC236}">
                <a16:creationId xmlns:a16="http://schemas.microsoft.com/office/drawing/2014/main" id="{359A278A-2466-6450-BA38-3466EF4C9004}"/>
              </a:ext>
            </a:extLst>
          </p:cNvPr>
          <p:cNvSpPr txBox="1"/>
          <p:nvPr/>
        </p:nvSpPr>
        <p:spPr>
          <a:xfrm>
            <a:off x="5890533" y="2077948"/>
            <a:ext cx="2328391"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Certification &amp; Compliance</a:t>
            </a:r>
          </a:p>
        </p:txBody>
      </p:sp>
      <p:sp>
        <p:nvSpPr>
          <p:cNvPr id="62" name="CuadroTexto 553">
            <a:extLst>
              <a:ext uri="{FF2B5EF4-FFF2-40B4-BE49-F238E27FC236}">
                <a16:creationId xmlns:a16="http://schemas.microsoft.com/office/drawing/2014/main" id="{82AEB9A5-8001-B630-5439-B9E2AA573990}"/>
              </a:ext>
            </a:extLst>
          </p:cNvPr>
          <p:cNvSpPr txBox="1"/>
          <p:nvPr/>
        </p:nvSpPr>
        <p:spPr>
          <a:xfrm>
            <a:off x="2393840" y="2766045"/>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03</a:t>
            </a:r>
          </a:p>
        </p:txBody>
      </p:sp>
      <p:sp>
        <p:nvSpPr>
          <p:cNvPr id="63" name="CuadroTexto 553">
            <a:extLst>
              <a:ext uri="{FF2B5EF4-FFF2-40B4-BE49-F238E27FC236}">
                <a16:creationId xmlns:a16="http://schemas.microsoft.com/office/drawing/2014/main" id="{4F81E465-9D14-08A9-B923-79F34E4B4F73}"/>
              </a:ext>
            </a:extLst>
          </p:cNvPr>
          <p:cNvSpPr txBox="1"/>
          <p:nvPr/>
        </p:nvSpPr>
        <p:spPr>
          <a:xfrm>
            <a:off x="7493044" y="2787887"/>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04</a:t>
            </a:r>
          </a:p>
        </p:txBody>
      </p:sp>
      <p:sp>
        <p:nvSpPr>
          <p:cNvPr id="3" name="Text Placeholder 1">
            <a:extLst>
              <a:ext uri="{FF2B5EF4-FFF2-40B4-BE49-F238E27FC236}">
                <a16:creationId xmlns:a16="http://schemas.microsoft.com/office/drawing/2014/main" id="{2CF0486E-83E8-19CB-48FE-EABFC89D2D2C}"/>
              </a:ext>
            </a:extLst>
          </p:cNvPr>
          <p:cNvSpPr txBox="1">
            <a:spLocks/>
          </p:cNvSpPr>
          <p:nvPr/>
        </p:nvSpPr>
        <p:spPr>
          <a:xfrm>
            <a:off x="370556" y="240683"/>
            <a:ext cx="4222894" cy="1006079"/>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t>Economic Benefits</a:t>
            </a:r>
            <a:endParaRPr lang="en-GB" noProof="0" dirty="0">
              <a:solidFill>
                <a:srgbClr val="09465E"/>
              </a:solidFill>
            </a:endParaRPr>
          </a:p>
        </p:txBody>
      </p:sp>
      <p:sp>
        <p:nvSpPr>
          <p:cNvPr id="52" name="Text Placeholder 2">
            <a:extLst>
              <a:ext uri="{FF2B5EF4-FFF2-40B4-BE49-F238E27FC236}">
                <a16:creationId xmlns:a16="http://schemas.microsoft.com/office/drawing/2014/main" id="{73D61AA0-2EC6-B40C-915F-73035EAC0392}"/>
              </a:ext>
            </a:extLst>
          </p:cNvPr>
          <p:cNvSpPr txBox="1">
            <a:spLocks/>
          </p:cNvSpPr>
          <p:nvPr/>
        </p:nvSpPr>
        <p:spPr>
          <a:xfrm>
            <a:off x="483509" y="3954312"/>
            <a:ext cx="4201613" cy="299214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400" noProof="0" dirty="0">
                <a:solidFill>
                  <a:srgbClr val="007772"/>
                </a:solidFill>
              </a:rPr>
              <a:t>Real-time monitoring reduces input costs such as fertilisers, water, and energy. It increases profitability by optimising biomass production and improving biofuel conversion efficiency.</a:t>
            </a:r>
          </a:p>
        </p:txBody>
      </p:sp>
      <p:sp>
        <p:nvSpPr>
          <p:cNvPr id="5" name="TextBox 4">
            <a:extLst>
              <a:ext uri="{FF2B5EF4-FFF2-40B4-BE49-F238E27FC236}">
                <a16:creationId xmlns:a16="http://schemas.microsoft.com/office/drawing/2014/main" id="{BFE194C7-37F4-DD0D-36F2-8CF792ADDF29}"/>
              </a:ext>
            </a:extLst>
          </p:cNvPr>
          <p:cNvSpPr txBox="1"/>
          <p:nvPr/>
        </p:nvSpPr>
        <p:spPr>
          <a:xfrm>
            <a:off x="9766169" y="6183984"/>
            <a:ext cx="2224726" cy="484441"/>
          </a:xfrm>
          <a:prstGeom prst="rect">
            <a:avLst/>
          </a:prstGeom>
          <a:solidFill>
            <a:schemeClr val="bg1"/>
          </a:solidFill>
        </p:spPr>
        <p:txBody>
          <a:bodyPr wrap="square" rtlCol="0">
            <a:spAutoFit/>
          </a:bodyPr>
          <a:lstStyle/>
          <a:p>
            <a:endParaRPr lang="en-IE" dirty="0"/>
          </a:p>
        </p:txBody>
      </p:sp>
      <p:sp>
        <p:nvSpPr>
          <p:cNvPr id="51" name="Text Placeholder 2">
            <a:extLst>
              <a:ext uri="{FF2B5EF4-FFF2-40B4-BE49-F238E27FC236}">
                <a16:creationId xmlns:a16="http://schemas.microsoft.com/office/drawing/2014/main" id="{798AE940-86D7-7992-F07A-BD8116A97366}"/>
              </a:ext>
            </a:extLst>
          </p:cNvPr>
          <p:cNvSpPr txBox="1">
            <a:spLocks/>
          </p:cNvSpPr>
          <p:nvPr/>
        </p:nvSpPr>
        <p:spPr>
          <a:xfrm>
            <a:off x="6165961" y="3954312"/>
            <a:ext cx="3996133" cy="225199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400" noProof="0" dirty="0">
                <a:solidFill>
                  <a:srgbClr val="007772"/>
                </a:solidFill>
              </a:rPr>
              <a:t>By providing verifiable data on emissions, land use, and resource efficiency, real-time monitoring helps biofuel producers meet sustainability certifications. </a:t>
            </a:r>
          </a:p>
        </p:txBody>
      </p:sp>
      <p:sp>
        <p:nvSpPr>
          <p:cNvPr id="7" name="Left Bracket 6">
            <a:extLst>
              <a:ext uri="{FF2B5EF4-FFF2-40B4-BE49-F238E27FC236}">
                <a16:creationId xmlns:a16="http://schemas.microsoft.com/office/drawing/2014/main" id="{F9FFBBB1-5B11-789F-6FBC-E8129A5606FE}"/>
              </a:ext>
            </a:extLst>
          </p:cNvPr>
          <p:cNvSpPr/>
          <p:nvPr/>
        </p:nvSpPr>
        <p:spPr>
          <a:xfrm rot="5400000">
            <a:off x="5416532" y="-4075879"/>
            <a:ext cx="433700" cy="10414891"/>
          </a:xfrm>
          <a:prstGeom prst="leftBracket">
            <a:avLst/>
          </a:prstGeom>
          <a:ln>
            <a:solidFill>
              <a:srgbClr val="0077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nvGrpSpPr>
          <p:cNvPr id="4" name="Graphic 2">
            <a:extLst>
              <a:ext uri="{FF2B5EF4-FFF2-40B4-BE49-F238E27FC236}">
                <a16:creationId xmlns:a16="http://schemas.microsoft.com/office/drawing/2014/main" id="{F95E653D-F4D1-2028-8BB6-53B6C386F02E}"/>
              </a:ext>
            </a:extLst>
          </p:cNvPr>
          <p:cNvGrpSpPr/>
          <p:nvPr/>
        </p:nvGrpSpPr>
        <p:grpSpPr>
          <a:xfrm>
            <a:off x="10265528" y="1257265"/>
            <a:ext cx="1467102" cy="1286459"/>
            <a:chOff x="8782406" y="5397193"/>
            <a:chExt cx="872121" cy="595289"/>
          </a:xfrm>
          <a:solidFill>
            <a:srgbClr val="2C6756"/>
          </a:solidFill>
        </p:grpSpPr>
        <p:sp>
          <p:nvSpPr>
            <p:cNvPr id="6" name="Freeform 388">
              <a:extLst>
                <a:ext uri="{FF2B5EF4-FFF2-40B4-BE49-F238E27FC236}">
                  <a16:creationId xmlns:a16="http://schemas.microsoft.com/office/drawing/2014/main" id="{97797C5B-39B1-5639-83ED-B2B06A190F46}"/>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EEA821"/>
            </a:solidFill>
            <a:ln w="9028" cap="flat">
              <a:noFill/>
              <a:prstDash val="solid"/>
              <a:miter/>
            </a:ln>
          </p:spPr>
          <p:txBody>
            <a:bodyPr rtlCol="0" anchor="ctr"/>
            <a:lstStyle/>
            <a:p>
              <a:endParaRPr lang="en-US"/>
            </a:p>
          </p:txBody>
        </p:sp>
        <p:sp>
          <p:nvSpPr>
            <p:cNvPr id="8" name="Freeform 389">
              <a:extLst>
                <a:ext uri="{FF2B5EF4-FFF2-40B4-BE49-F238E27FC236}">
                  <a16:creationId xmlns:a16="http://schemas.microsoft.com/office/drawing/2014/main" id="{3CDD37F7-7AEB-B163-3447-9C2A744C6E14}"/>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p>
          </p:txBody>
        </p:sp>
        <p:sp>
          <p:nvSpPr>
            <p:cNvPr id="9" name="Freeform 390">
              <a:extLst>
                <a:ext uri="{FF2B5EF4-FFF2-40B4-BE49-F238E27FC236}">
                  <a16:creationId xmlns:a16="http://schemas.microsoft.com/office/drawing/2014/main" id="{B16E0D42-921D-D74F-46A5-70C109B1D589}"/>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a:p>
          </p:txBody>
        </p:sp>
        <p:sp>
          <p:nvSpPr>
            <p:cNvPr id="10" name="Freeform 391">
              <a:extLst>
                <a:ext uri="{FF2B5EF4-FFF2-40B4-BE49-F238E27FC236}">
                  <a16:creationId xmlns:a16="http://schemas.microsoft.com/office/drawing/2014/main" id="{C1BC05D8-8521-3E1D-B2F3-0D6EFF93767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5670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92D15-3403-63B6-F934-F2B6EDC70A21}"/>
              </a:ext>
            </a:extLst>
          </p:cNvPr>
          <p:cNvSpPr>
            <a:spLocks noGrp="1"/>
          </p:cNvSpPr>
          <p:nvPr>
            <p:ph type="body" sz="quarter" idx="13"/>
          </p:nvPr>
        </p:nvSpPr>
        <p:spPr>
          <a:xfrm>
            <a:off x="1420250" y="113191"/>
            <a:ext cx="10030070" cy="697353"/>
          </a:xfrm>
        </p:spPr>
        <p:txBody>
          <a:bodyPr>
            <a:normAutofit/>
          </a:bodyPr>
          <a:lstStyle/>
          <a:p>
            <a:r>
              <a:rPr lang="en-IE" b="1" dirty="0"/>
              <a:t>Benefits of Smart Farming Technologies</a:t>
            </a:r>
          </a:p>
        </p:txBody>
      </p:sp>
      <p:pic>
        <p:nvPicPr>
          <p:cNvPr id="6" name="Online Media 5" title="Smart Farming  Optimizing Agriculture with Advanced Technologies">
            <a:hlinkClick r:id="" action="ppaction://media"/>
            <a:extLst>
              <a:ext uri="{FF2B5EF4-FFF2-40B4-BE49-F238E27FC236}">
                <a16:creationId xmlns:a16="http://schemas.microsoft.com/office/drawing/2014/main" id="{595E078A-5B22-DA3C-9012-7099E68FF072}"/>
              </a:ext>
            </a:extLst>
          </p:cNvPr>
          <p:cNvPicPr>
            <a:picLocks noRot="1" noChangeAspect="1"/>
          </p:cNvPicPr>
          <p:nvPr>
            <a:videoFile r:link="rId1"/>
          </p:nvPr>
        </p:nvPicPr>
        <p:blipFill>
          <a:blip r:embed="rId3"/>
          <a:stretch>
            <a:fillRect/>
          </a:stretch>
        </p:blipFill>
        <p:spPr>
          <a:xfrm>
            <a:off x="2656975" y="810544"/>
            <a:ext cx="8114775" cy="4968240"/>
          </a:xfrm>
          <a:prstGeom prst="rect">
            <a:avLst/>
          </a:prstGeom>
        </p:spPr>
      </p:pic>
      <p:sp>
        <p:nvSpPr>
          <p:cNvPr id="8" name="TextBox 7">
            <a:extLst>
              <a:ext uri="{FF2B5EF4-FFF2-40B4-BE49-F238E27FC236}">
                <a16:creationId xmlns:a16="http://schemas.microsoft.com/office/drawing/2014/main" id="{0D7EA9BF-0E2D-79F4-BEC8-5575A86FEF9A}"/>
              </a:ext>
            </a:extLst>
          </p:cNvPr>
          <p:cNvSpPr txBox="1"/>
          <p:nvPr/>
        </p:nvSpPr>
        <p:spPr>
          <a:xfrm>
            <a:off x="2779257" y="6291471"/>
            <a:ext cx="6771640" cy="369332"/>
          </a:xfrm>
          <a:prstGeom prst="rect">
            <a:avLst/>
          </a:prstGeom>
          <a:noFill/>
        </p:spPr>
        <p:txBody>
          <a:bodyPr wrap="square">
            <a:spAutoFit/>
          </a:bodyPr>
          <a:lstStyle/>
          <a:p>
            <a:r>
              <a:rPr lang="en-US" dirty="0">
                <a:hlinkClick r:id="rId4"/>
              </a:rPr>
              <a:t>Smart Farming </a:t>
            </a:r>
            <a:r>
              <a:rPr lang="en-US" dirty="0" err="1">
                <a:hlinkClick r:id="rId4"/>
              </a:rPr>
              <a:t>Optimising</a:t>
            </a:r>
            <a:r>
              <a:rPr lang="en-US" dirty="0">
                <a:hlinkClick r:id="rId4"/>
              </a:rPr>
              <a:t> Agriculture with Advanced Technologies</a:t>
            </a:r>
            <a:endParaRPr lang="en-IE" dirty="0"/>
          </a:p>
        </p:txBody>
      </p:sp>
    </p:spTree>
    <p:extLst>
      <p:ext uri="{BB962C8B-B14F-4D97-AF65-F5344CB8AC3E}">
        <p14:creationId xmlns:p14="http://schemas.microsoft.com/office/powerpoint/2010/main" val="29233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14" name="Symbol zastępczy obrazu 13">
            <a:extLst>
              <a:ext uri="{FF2B5EF4-FFF2-40B4-BE49-F238E27FC236}">
                <a16:creationId xmlns:a16="http://schemas.microsoft.com/office/drawing/2014/main" id="{B01AC6CE-3D07-DAD7-355F-168E352C21E5}"/>
              </a:ext>
            </a:extLst>
          </p:cNvPr>
          <p:cNvPicPr>
            <a:picLocks noGrp="1" noChangeAspect="1"/>
          </p:cNvPicPr>
          <p:nvPr>
            <p:ph type="pic" sz="quarter" idx="10"/>
          </p:nvPr>
        </p:nvPicPr>
        <p:blipFill>
          <a:blip r:embed="rId3"/>
          <a:srcRect/>
          <a:stretch/>
        </p:blipFill>
        <p:spPr/>
      </p:pic>
      <p:sp>
        <p:nvSpPr>
          <p:cNvPr id="15" name="TextBox 14">
            <a:extLst>
              <a:ext uri="{FF2B5EF4-FFF2-40B4-BE49-F238E27FC236}">
                <a16:creationId xmlns:a16="http://schemas.microsoft.com/office/drawing/2014/main" id="{3E1666DB-365E-6809-07DD-1185D7AB9C4C}"/>
              </a:ext>
            </a:extLst>
          </p:cNvPr>
          <p:cNvSpPr txBox="1"/>
          <p:nvPr/>
        </p:nvSpPr>
        <p:spPr>
          <a:xfrm>
            <a:off x="758034" y="1749659"/>
            <a:ext cx="5945155" cy="1754326"/>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PRACTICAL SETUP OF AUTOMATED SYSTEMS FOR FIELD USE</a:t>
            </a:r>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4844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1"/>
          <p:cNvSpPr>
            <a:spLocks noChangeArrowheads="1"/>
          </p:cNvSpPr>
          <p:nvPr/>
        </p:nvSpPr>
        <p:spPr bwMode="auto">
          <a:xfrm>
            <a:off x="3097663" y="633657"/>
            <a:ext cx="2896067"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EEA821"/>
          </a:solidFill>
          <a:ln>
            <a:noFill/>
          </a:ln>
          <a:effectLst/>
        </p:spPr>
        <p:txBody>
          <a:bodyPr wrap="none" anchor="ctr"/>
          <a:lstStyle/>
          <a:p>
            <a:endParaRPr lang="en-GB" sz="900" noProof="0" dirty="0"/>
          </a:p>
        </p:txBody>
      </p:sp>
      <p:sp>
        <p:nvSpPr>
          <p:cNvPr id="294" name="Freeform 245"/>
          <p:cNvSpPr>
            <a:spLocks noChangeArrowheads="1"/>
          </p:cNvSpPr>
          <p:nvPr/>
        </p:nvSpPr>
        <p:spPr bwMode="auto">
          <a:xfrm>
            <a:off x="2204551" y="490759"/>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07772"/>
          </a:solidFill>
          <a:ln>
            <a:noFill/>
          </a:ln>
          <a:effectLst/>
        </p:spPr>
        <p:txBody>
          <a:bodyPr wrap="none" anchor="ctr"/>
          <a:lstStyle/>
          <a:p>
            <a:endParaRPr lang="en-GB" sz="900" noProof="0" dirty="0"/>
          </a:p>
        </p:txBody>
      </p:sp>
      <p:sp>
        <p:nvSpPr>
          <p:cNvPr id="295" name="Freeform 246"/>
          <p:cNvSpPr>
            <a:spLocks noChangeArrowheads="1"/>
          </p:cNvSpPr>
          <p:nvPr/>
        </p:nvSpPr>
        <p:spPr bwMode="auto">
          <a:xfrm>
            <a:off x="1425756" y="2053111"/>
            <a:ext cx="2896067"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007772">
              <a:alpha val="77050"/>
            </a:srgbClr>
          </a:solidFill>
          <a:ln>
            <a:noFill/>
          </a:ln>
          <a:effectLst/>
        </p:spPr>
        <p:txBody>
          <a:bodyPr wrap="none" anchor="ctr"/>
          <a:lstStyle/>
          <a:p>
            <a:endParaRPr lang="en-GB" sz="900" noProof="0" dirty="0"/>
          </a:p>
        </p:txBody>
      </p:sp>
      <p:sp>
        <p:nvSpPr>
          <p:cNvPr id="296" name="Freeform 247"/>
          <p:cNvSpPr>
            <a:spLocks noChangeArrowheads="1"/>
          </p:cNvSpPr>
          <p:nvPr/>
        </p:nvSpPr>
        <p:spPr bwMode="auto">
          <a:xfrm>
            <a:off x="532644" y="191021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07772"/>
          </a:solidFill>
          <a:ln>
            <a:noFill/>
          </a:ln>
          <a:effectLst/>
        </p:spPr>
        <p:txBody>
          <a:bodyPr wrap="none" anchor="ctr"/>
          <a:lstStyle/>
          <a:p>
            <a:endParaRPr lang="en-GB" sz="900" noProof="0" dirty="0"/>
          </a:p>
        </p:txBody>
      </p:sp>
      <p:sp>
        <p:nvSpPr>
          <p:cNvPr id="297" name="Freeform 248"/>
          <p:cNvSpPr>
            <a:spLocks noChangeArrowheads="1"/>
          </p:cNvSpPr>
          <p:nvPr/>
        </p:nvSpPr>
        <p:spPr bwMode="auto">
          <a:xfrm>
            <a:off x="3097663" y="3451129"/>
            <a:ext cx="2896067"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EEA821"/>
          </a:solidFill>
          <a:ln>
            <a:noFill/>
          </a:ln>
          <a:effectLst/>
        </p:spPr>
        <p:txBody>
          <a:bodyPr wrap="none" anchor="ctr"/>
          <a:lstStyle/>
          <a:p>
            <a:endParaRPr lang="en-GB" sz="900" noProof="0" dirty="0"/>
          </a:p>
        </p:txBody>
      </p:sp>
      <p:sp>
        <p:nvSpPr>
          <p:cNvPr id="298" name="Freeform 249"/>
          <p:cNvSpPr>
            <a:spLocks noChangeArrowheads="1"/>
          </p:cNvSpPr>
          <p:nvPr/>
        </p:nvSpPr>
        <p:spPr bwMode="auto">
          <a:xfrm>
            <a:off x="2204551" y="3308231"/>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07772"/>
          </a:solidFill>
          <a:ln>
            <a:noFill/>
          </a:ln>
          <a:effectLst/>
        </p:spPr>
        <p:txBody>
          <a:bodyPr wrap="none" anchor="ctr"/>
          <a:lstStyle/>
          <a:p>
            <a:endParaRPr lang="en-GB" sz="900" noProof="0" dirty="0"/>
          </a:p>
        </p:txBody>
      </p:sp>
      <p:sp>
        <p:nvSpPr>
          <p:cNvPr id="299" name="Freeform 250"/>
          <p:cNvSpPr>
            <a:spLocks noChangeArrowheads="1"/>
          </p:cNvSpPr>
          <p:nvPr/>
        </p:nvSpPr>
        <p:spPr bwMode="auto">
          <a:xfrm>
            <a:off x="1425756" y="4870583"/>
            <a:ext cx="2896067"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007772">
              <a:alpha val="77050"/>
            </a:srgbClr>
          </a:solidFill>
          <a:ln>
            <a:noFill/>
          </a:ln>
          <a:effectLst/>
        </p:spPr>
        <p:txBody>
          <a:bodyPr wrap="none" anchor="ctr"/>
          <a:lstStyle/>
          <a:p>
            <a:endParaRPr lang="en-GB" sz="900" noProof="0" dirty="0"/>
          </a:p>
        </p:txBody>
      </p:sp>
      <p:sp>
        <p:nvSpPr>
          <p:cNvPr id="300" name="Freeform 251"/>
          <p:cNvSpPr>
            <a:spLocks noChangeArrowheads="1"/>
          </p:cNvSpPr>
          <p:nvPr/>
        </p:nvSpPr>
        <p:spPr bwMode="auto">
          <a:xfrm>
            <a:off x="532644" y="472768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07772"/>
          </a:solidFill>
          <a:ln>
            <a:noFill/>
          </a:ln>
          <a:effectLst/>
        </p:spPr>
        <p:txBody>
          <a:bodyPr wrap="none" anchor="ctr"/>
          <a:lstStyle/>
          <a:p>
            <a:endParaRPr lang="en-GB" sz="900" noProof="0" dirty="0"/>
          </a:p>
        </p:txBody>
      </p:sp>
      <p:sp>
        <p:nvSpPr>
          <p:cNvPr id="37" name="CuadroTexto 553">
            <a:extLst>
              <a:ext uri="{FF2B5EF4-FFF2-40B4-BE49-F238E27FC236}">
                <a16:creationId xmlns:a16="http://schemas.microsoft.com/office/drawing/2014/main" id="{2CB1C1C0-D8DA-21B5-6CF4-48ED1ADC09FA}"/>
              </a:ext>
            </a:extLst>
          </p:cNvPr>
          <p:cNvSpPr txBox="1"/>
          <p:nvPr/>
        </p:nvSpPr>
        <p:spPr>
          <a:xfrm>
            <a:off x="3546803" y="846096"/>
            <a:ext cx="2466886" cy="707886"/>
          </a:xfrm>
          <a:prstGeom prst="rect">
            <a:avLst/>
          </a:prstGeom>
          <a:noFill/>
        </p:spPr>
        <p:txBody>
          <a:bodyPr wrap="square" rtlCol="0" anchor="ctr">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Assess Current Field Operations</a:t>
            </a:r>
          </a:p>
        </p:txBody>
      </p:sp>
      <p:sp>
        <p:nvSpPr>
          <p:cNvPr id="38" name="CuadroTexto 555">
            <a:extLst>
              <a:ext uri="{FF2B5EF4-FFF2-40B4-BE49-F238E27FC236}">
                <a16:creationId xmlns:a16="http://schemas.microsoft.com/office/drawing/2014/main" id="{058E8A37-EA02-89C5-651A-07191B6B0EF6}"/>
              </a:ext>
            </a:extLst>
          </p:cNvPr>
          <p:cNvSpPr txBox="1"/>
          <p:nvPr/>
        </p:nvSpPr>
        <p:spPr>
          <a:xfrm>
            <a:off x="1773348" y="2282021"/>
            <a:ext cx="2483557"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Choose the Right Automation Solution</a:t>
            </a:r>
          </a:p>
        </p:txBody>
      </p:sp>
      <p:sp>
        <p:nvSpPr>
          <p:cNvPr id="39" name="CuadroTexto 557">
            <a:extLst>
              <a:ext uri="{FF2B5EF4-FFF2-40B4-BE49-F238E27FC236}">
                <a16:creationId xmlns:a16="http://schemas.microsoft.com/office/drawing/2014/main" id="{9949505F-D170-A6E8-BF47-D4CCA9BA4DED}"/>
              </a:ext>
            </a:extLst>
          </p:cNvPr>
          <p:cNvSpPr txBox="1"/>
          <p:nvPr/>
        </p:nvSpPr>
        <p:spPr>
          <a:xfrm>
            <a:off x="3406709" y="3687450"/>
            <a:ext cx="2513093"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Plan System Integrations</a:t>
            </a:r>
          </a:p>
        </p:txBody>
      </p:sp>
      <p:sp>
        <p:nvSpPr>
          <p:cNvPr id="40" name="CuadroTexto 559">
            <a:extLst>
              <a:ext uri="{FF2B5EF4-FFF2-40B4-BE49-F238E27FC236}">
                <a16:creationId xmlns:a16="http://schemas.microsoft.com/office/drawing/2014/main" id="{651F932B-8AD4-7379-DEA4-075272A2AC70}"/>
              </a:ext>
            </a:extLst>
          </p:cNvPr>
          <p:cNvSpPr txBox="1"/>
          <p:nvPr/>
        </p:nvSpPr>
        <p:spPr>
          <a:xfrm>
            <a:off x="1706793" y="5128588"/>
            <a:ext cx="2513094"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Deploy Scheduling &amp; Dispatch Software</a:t>
            </a:r>
          </a:p>
        </p:txBody>
      </p:sp>
      <p:sp>
        <p:nvSpPr>
          <p:cNvPr id="41" name="Text Placeholder 5">
            <a:extLst>
              <a:ext uri="{FF2B5EF4-FFF2-40B4-BE49-F238E27FC236}">
                <a16:creationId xmlns:a16="http://schemas.microsoft.com/office/drawing/2014/main" id="{06A29D7B-69FC-A1AF-44B2-212E1850BA17}"/>
              </a:ext>
            </a:extLst>
          </p:cNvPr>
          <p:cNvSpPr>
            <a:spLocks noGrp="1"/>
          </p:cNvSpPr>
          <p:nvPr>
            <p:ph type="body" sz="quarter" idx="18"/>
          </p:nvPr>
        </p:nvSpPr>
        <p:spPr>
          <a:xfrm>
            <a:off x="6239298" y="633657"/>
            <a:ext cx="5533602" cy="1157474"/>
          </a:xfrm>
        </p:spPr>
        <p:txBody>
          <a:bodyPr/>
          <a:lstStyle/>
          <a:p>
            <a:r>
              <a:rPr lang="en-GB" sz="2000" b="1" noProof="0" dirty="0">
                <a:solidFill>
                  <a:srgbClr val="007772"/>
                </a:solidFill>
              </a:rPr>
              <a:t>Evaluate</a:t>
            </a:r>
            <a:r>
              <a:rPr lang="en-GB" sz="2000" noProof="0" dirty="0">
                <a:solidFill>
                  <a:srgbClr val="007772"/>
                </a:solidFill>
              </a:rPr>
              <a:t> existing workflows to identify inefficiencies and repetitive tasks. Define clear automation goals, such as reducing response times or improving resource allocation.</a:t>
            </a:r>
          </a:p>
        </p:txBody>
      </p:sp>
      <p:sp>
        <p:nvSpPr>
          <p:cNvPr id="42" name="Text Placeholder 5">
            <a:extLst>
              <a:ext uri="{FF2B5EF4-FFF2-40B4-BE49-F238E27FC236}">
                <a16:creationId xmlns:a16="http://schemas.microsoft.com/office/drawing/2014/main" id="{AEFBEC31-E5D5-FFA4-559D-3DEBC95633BE}"/>
              </a:ext>
            </a:extLst>
          </p:cNvPr>
          <p:cNvSpPr txBox="1">
            <a:spLocks/>
          </p:cNvSpPr>
          <p:nvPr/>
        </p:nvSpPr>
        <p:spPr>
          <a:xfrm>
            <a:off x="6239298" y="2053111"/>
            <a:ext cx="5533602" cy="1157474"/>
          </a:xfrm>
          <a:prstGeom prst="rect">
            <a:avLst/>
          </a:prstGeom>
        </p:spPr>
        <p:txBody>
          <a:bodyPr/>
          <a:lstStyle>
            <a:lvl1pPr marL="228600" indent="-228600" algn="l" defTabSz="914400" rtl="0" eaLnBrk="1" latinLnBrk="0" hangingPunct="1">
              <a:lnSpc>
                <a:spcPct val="90000"/>
              </a:lnSpc>
              <a:spcBef>
                <a:spcPts val="1000"/>
              </a:spcBef>
              <a:buFont typeface="Arial"/>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b="1" noProof="0" dirty="0">
                <a:solidFill>
                  <a:srgbClr val="007772"/>
                </a:solidFill>
              </a:rPr>
              <a:t>Select</a:t>
            </a:r>
            <a:r>
              <a:rPr lang="en-GB" sz="2000" noProof="0" dirty="0">
                <a:solidFill>
                  <a:srgbClr val="007772"/>
                </a:solidFill>
              </a:rPr>
              <a:t> a system that fits your industry needs and budget. Look for features like scheduling, real-time tracking, and mobile accessibility. Ensure scalability for future growth.</a:t>
            </a:r>
          </a:p>
        </p:txBody>
      </p:sp>
      <p:sp>
        <p:nvSpPr>
          <p:cNvPr id="43" name="Text Placeholder 5">
            <a:extLst>
              <a:ext uri="{FF2B5EF4-FFF2-40B4-BE49-F238E27FC236}">
                <a16:creationId xmlns:a16="http://schemas.microsoft.com/office/drawing/2014/main" id="{EAB1BE14-677C-9616-D2C7-0B993DE42DFC}"/>
              </a:ext>
            </a:extLst>
          </p:cNvPr>
          <p:cNvSpPr txBox="1">
            <a:spLocks/>
          </p:cNvSpPr>
          <p:nvPr/>
        </p:nvSpPr>
        <p:spPr>
          <a:xfrm>
            <a:off x="6239298" y="3446366"/>
            <a:ext cx="5533602" cy="1157474"/>
          </a:xfrm>
          <a:prstGeom prst="rect">
            <a:avLst/>
          </a:prstGeom>
        </p:spPr>
        <p:txBody>
          <a:bodyPr/>
          <a:lstStyle>
            <a:lvl1pPr marL="228600" indent="-228600" algn="l" defTabSz="914400" rtl="0" eaLnBrk="1" latinLnBrk="0" hangingPunct="1">
              <a:lnSpc>
                <a:spcPct val="90000"/>
              </a:lnSpc>
              <a:spcBef>
                <a:spcPts val="1000"/>
              </a:spcBef>
              <a:buFont typeface="Arial"/>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b="1" noProof="0" dirty="0">
                <a:solidFill>
                  <a:srgbClr val="007772"/>
                </a:solidFill>
              </a:rPr>
              <a:t>Ensure</a:t>
            </a:r>
            <a:r>
              <a:rPr lang="en-GB" sz="2000" noProof="0" dirty="0">
                <a:solidFill>
                  <a:srgbClr val="007772"/>
                </a:solidFill>
              </a:rPr>
              <a:t> compatibility with CRM, ERP, and other tools to streamline data flow. Set up protocols for seamless communication between platforms and test integrations for reliability.</a:t>
            </a:r>
          </a:p>
        </p:txBody>
      </p:sp>
      <p:sp>
        <p:nvSpPr>
          <p:cNvPr id="44" name="Text Placeholder 5">
            <a:extLst>
              <a:ext uri="{FF2B5EF4-FFF2-40B4-BE49-F238E27FC236}">
                <a16:creationId xmlns:a16="http://schemas.microsoft.com/office/drawing/2014/main" id="{04FD3A40-B7B8-983E-6DB9-538BD1346E61}"/>
              </a:ext>
            </a:extLst>
          </p:cNvPr>
          <p:cNvSpPr txBox="1">
            <a:spLocks/>
          </p:cNvSpPr>
          <p:nvPr/>
        </p:nvSpPr>
        <p:spPr>
          <a:xfrm>
            <a:off x="6239298" y="4903794"/>
            <a:ext cx="5533602" cy="1157474"/>
          </a:xfrm>
          <a:prstGeom prst="rect">
            <a:avLst/>
          </a:prstGeom>
        </p:spPr>
        <p:txBody>
          <a:bodyPr/>
          <a:lstStyle>
            <a:lvl1pPr marL="228600" indent="-228600" algn="l" defTabSz="914400" rtl="0" eaLnBrk="1" latinLnBrk="0" hangingPunct="1">
              <a:lnSpc>
                <a:spcPct val="90000"/>
              </a:lnSpc>
              <a:spcBef>
                <a:spcPts val="1000"/>
              </a:spcBef>
              <a:buFont typeface="Arial"/>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b="1" noProof="0" dirty="0">
                <a:solidFill>
                  <a:srgbClr val="007772"/>
                </a:solidFill>
              </a:rPr>
              <a:t>Automate</a:t>
            </a:r>
            <a:r>
              <a:rPr lang="en-GB" sz="2000" noProof="0" dirty="0">
                <a:solidFill>
                  <a:srgbClr val="007772"/>
                </a:solidFill>
              </a:rPr>
              <a:t> job assignments based on technician skills, availability, and location. Optimise routing to reduce travel time and costs while preventing scheduling conflicts.</a:t>
            </a:r>
          </a:p>
        </p:txBody>
      </p:sp>
      <p:pic>
        <p:nvPicPr>
          <p:cNvPr id="46" name="Grafika 45" descr="Znaczek 1 kontur">
            <a:extLst>
              <a:ext uri="{FF2B5EF4-FFF2-40B4-BE49-F238E27FC236}">
                <a16:creationId xmlns:a16="http://schemas.microsoft.com/office/drawing/2014/main" id="{06B61C38-E7E5-9582-877A-D64A1C13D8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8512" y="750431"/>
            <a:ext cx="914400" cy="914400"/>
          </a:xfrm>
          <a:prstGeom prst="rect">
            <a:avLst/>
          </a:prstGeom>
        </p:spPr>
      </p:pic>
      <p:pic>
        <p:nvPicPr>
          <p:cNvPr id="49" name="Grafika 48" descr="Znaczek kontur">
            <a:extLst>
              <a:ext uri="{FF2B5EF4-FFF2-40B4-BE49-F238E27FC236}">
                <a16:creationId xmlns:a16="http://schemas.microsoft.com/office/drawing/2014/main" id="{2D7744CC-A84B-0923-AEA8-252C2BF0C0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7868" y="2169885"/>
            <a:ext cx="914400" cy="914400"/>
          </a:xfrm>
          <a:prstGeom prst="rect">
            <a:avLst/>
          </a:prstGeom>
        </p:spPr>
      </p:pic>
      <p:pic>
        <p:nvPicPr>
          <p:cNvPr id="51" name="Grafika 50" descr="Znaczek 3 kontur">
            <a:extLst>
              <a:ext uri="{FF2B5EF4-FFF2-40B4-BE49-F238E27FC236}">
                <a16:creationId xmlns:a16="http://schemas.microsoft.com/office/drawing/2014/main" id="{C3D0E2A0-6A01-BFE2-9AC8-AED12A7381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78512" y="3584193"/>
            <a:ext cx="914400" cy="914400"/>
          </a:xfrm>
          <a:prstGeom prst="rect">
            <a:avLst/>
          </a:prstGeom>
        </p:spPr>
      </p:pic>
      <p:pic>
        <p:nvPicPr>
          <p:cNvPr id="53" name="Grafika 52" descr="Znaczek 4 kontur">
            <a:extLst>
              <a:ext uri="{FF2B5EF4-FFF2-40B4-BE49-F238E27FC236}">
                <a16:creationId xmlns:a16="http://schemas.microsoft.com/office/drawing/2014/main" id="{3AECE164-843A-7D77-B169-B9D54FE71E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868" y="4987357"/>
            <a:ext cx="914400" cy="914400"/>
          </a:xfrm>
          <a:prstGeom prst="rect">
            <a:avLst/>
          </a:prstGeom>
        </p:spPr>
      </p:pic>
      <p:pic>
        <p:nvPicPr>
          <p:cNvPr id="61" name="Grafika 60" descr="Kroki taneczne z wypełnieniem pełnym">
            <a:extLst>
              <a:ext uri="{FF2B5EF4-FFF2-40B4-BE49-F238E27FC236}">
                <a16:creationId xmlns:a16="http://schemas.microsoft.com/office/drawing/2014/main" id="{27E5C148-BF20-437D-BF85-82549E3359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3895177">
            <a:off x="757867" y="685098"/>
            <a:ext cx="914400" cy="914400"/>
          </a:xfrm>
          <a:prstGeom prst="rect">
            <a:avLst/>
          </a:prstGeom>
        </p:spPr>
      </p:pic>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2835-7850-5B9C-62A3-19CC17F93399}"/>
            </a:ext>
          </a:extLst>
        </p:cNvPr>
        <p:cNvGrpSpPr/>
        <p:nvPr/>
      </p:nvGrpSpPr>
      <p:grpSpPr>
        <a:xfrm>
          <a:off x="0" y="0"/>
          <a:ext cx="0" cy="0"/>
          <a:chOff x="0" y="0"/>
          <a:chExt cx="0" cy="0"/>
        </a:xfrm>
      </p:grpSpPr>
      <p:sp>
        <p:nvSpPr>
          <p:cNvPr id="47" name="Freeform 1">
            <a:extLst>
              <a:ext uri="{FF2B5EF4-FFF2-40B4-BE49-F238E27FC236}">
                <a16:creationId xmlns:a16="http://schemas.microsoft.com/office/drawing/2014/main" id="{0C5A4078-2BF5-0060-AB2C-8D96D316F38B}"/>
              </a:ext>
            </a:extLst>
          </p:cNvPr>
          <p:cNvSpPr>
            <a:spLocks noChangeArrowheads="1"/>
          </p:cNvSpPr>
          <p:nvPr/>
        </p:nvSpPr>
        <p:spPr bwMode="auto">
          <a:xfrm>
            <a:off x="3097663" y="633657"/>
            <a:ext cx="2896067" cy="1157474"/>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EEA821"/>
          </a:solidFill>
          <a:ln>
            <a:noFill/>
          </a:ln>
          <a:effectLst/>
        </p:spPr>
        <p:txBody>
          <a:bodyPr wrap="none" anchor="ctr"/>
          <a:lstStyle/>
          <a:p>
            <a:endParaRPr lang="en-GB" sz="900" noProof="0" dirty="0"/>
          </a:p>
        </p:txBody>
      </p:sp>
      <p:sp>
        <p:nvSpPr>
          <p:cNvPr id="294" name="Freeform 245">
            <a:extLst>
              <a:ext uri="{FF2B5EF4-FFF2-40B4-BE49-F238E27FC236}">
                <a16:creationId xmlns:a16="http://schemas.microsoft.com/office/drawing/2014/main" id="{63DC2DBD-84EB-4D7E-62A7-6B8F151DB8E1}"/>
              </a:ext>
            </a:extLst>
          </p:cNvPr>
          <p:cNvSpPr>
            <a:spLocks noChangeArrowheads="1"/>
          </p:cNvSpPr>
          <p:nvPr/>
        </p:nvSpPr>
        <p:spPr bwMode="auto">
          <a:xfrm>
            <a:off x="2204551" y="490759"/>
            <a:ext cx="1462323" cy="1433744"/>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007772"/>
          </a:solidFill>
          <a:ln>
            <a:noFill/>
          </a:ln>
          <a:effectLst/>
        </p:spPr>
        <p:txBody>
          <a:bodyPr wrap="none" anchor="ctr"/>
          <a:lstStyle/>
          <a:p>
            <a:endParaRPr lang="en-GB" sz="900" noProof="0" dirty="0"/>
          </a:p>
        </p:txBody>
      </p:sp>
      <p:sp>
        <p:nvSpPr>
          <p:cNvPr id="295" name="Freeform 246">
            <a:extLst>
              <a:ext uri="{FF2B5EF4-FFF2-40B4-BE49-F238E27FC236}">
                <a16:creationId xmlns:a16="http://schemas.microsoft.com/office/drawing/2014/main" id="{B7DC4746-33E6-366C-F48C-0741FED50496}"/>
              </a:ext>
            </a:extLst>
          </p:cNvPr>
          <p:cNvSpPr>
            <a:spLocks noChangeArrowheads="1"/>
          </p:cNvSpPr>
          <p:nvPr/>
        </p:nvSpPr>
        <p:spPr bwMode="auto">
          <a:xfrm>
            <a:off x="1425756" y="2053111"/>
            <a:ext cx="2896067"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007772">
              <a:alpha val="77050"/>
            </a:srgbClr>
          </a:solidFill>
          <a:ln>
            <a:noFill/>
          </a:ln>
          <a:effectLst/>
        </p:spPr>
        <p:txBody>
          <a:bodyPr wrap="none" anchor="ctr"/>
          <a:lstStyle/>
          <a:p>
            <a:endParaRPr lang="en-GB" sz="900" noProof="0" dirty="0"/>
          </a:p>
        </p:txBody>
      </p:sp>
      <p:sp>
        <p:nvSpPr>
          <p:cNvPr id="296" name="Freeform 247">
            <a:extLst>
              <a:ext uri="{FF2B5EF4-FFF2-40B4-BE49-F238E27FC236}">
                <a16:creationId xmlns:a16="http://schemas.microsoft.com/office/drawing/2014/main" id="{2578E1CE-781E-3CA8-7FA8-4E30AE00EDF9}"/>
              </a:ext>
            </a:extLst>
          </p:cNvPr>
          <p:cNvSpPr>
            <a:spLocks noChangeArrowheads="1"/>
          </p:cNvSpPr>
          <p:nvPr/>
        </p:nvSpPr>
        <p:spPr bwMode="auto">
          <a:xfrm>
            <a:off x="532644" y="191021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007772"/>
          </a:solidFill>
          <a:ln>
            <a:noFill/>
          </a:ln>
          <a:effectLst/>
        </p:spPr>
        <p:txBody>
          <a:bodyPr wrap="none" anchor="ctr"/>
          <a:lstStyle/>
          <a:p>
            <a:endParaRPr lang="en-GB" sz="900" noProof="0" dirty="0"/>
          </a:p>
        </p:txBody>
      </p:sp>
      <p:sp>
        <p:nvSpPr>
          <p:cNvPr id="297" name="Freeform 248">
            <a:extLst>
              <a:ext uri="{FF2B5EF4-FFF2-40B4-BE49-F238E27FC236}">
                <a16:creationId xmlns:a16="http://schemas.microsoft.com/office/drawing/2014/main" id="{BA4B4660-7A60-F995-3F02-E14500DCCBC6}"/>
              </a:ext>
            </a:extLst>
          </p:cNvPr>
          <p:cNvSpPr>
            <a:spLocks noChangeArrowheads="1"/>
          </p:cNvSpPr>
          <p:nvPr/>
        </p:nvSpPr>
        <p:spPr bwMode="auto">
          <a:xfrm>
            <a:off x="3097663" y="3451129"/>
            <a:ext cx="2896067"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EEA821"/>
          </a:solidFill>
          <a:ln>
            <a:noFill/>
          </a:ln>
          <a:effectLst/>
        </p:spPr>
        <p:txBody>
          <a:bodyPr wrap="none" anchor="ctr"/>
          <a:lstStyle/>
          <a:p>
            <a:endParaRPr lang="en-GB" sz="900" noProof="0" dirty="0"/>
          </a:p>
        </p:txBody>
      </p:sp>
      <p:sp>
        <p:nvSpPr>
          <p:cNvPr id="298" name="Freeform 249">
            <a:extLst>
              <a:ext uri="{FF2B5EF4-FFF2-40B4-BE49-F238E27FC236}">
                <a16:creationId xmlns:a16="http://schemas.microsoft.com/office/drawing/2014/main" id="{4CBC7FF6-6C1D-5182-DA2B-8A1BB5B04A0D}"/>
              </a:ext>
            </a:extLst>
          </p:cNvPr>
          <p:cNvSpPr>
            <a:spLocks noChangeArrowheads="1"/>
          </p:cNvSpPr>
          <p:nvPr/>
        </p:nvSpPr>
        <p:spPr bwMode="auto">
          <a:xfrm>
            <a:off x="2204551" y="3308231"/>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007772"/>
          </a:solidFill>
          <a:ln>
            <a:noFill/>
          </a:ln>
          <a:effectLst/>
        </p:spPr>
        <p:txBody>
          <a:bodyPr wrap="none" anchor="ctr"/>
          <a:lstStyle/>
          <a:p>
            <a:endParaRPr lang="en-GB" sz="900" noProof="0" dirty="0"/>
          </a:p>
        </p:txBody>
      </p:sp>
      <p:sp>
        <p:nvSpPr>
          <p:cNvPr id="37" name="CuadroTexto 553">
            <a:extLst>
              <a:ext uri="{FF2B5EF4-FFF2-40B4-BE49-F238E27FC236}">
                <a16:creationId xmlns:a16="http://schemas.microsoft.com/office/drawing/2014/main" id="{898FE7DB-ED7A-A5B4-5FFE-3EEF78E6A138}"/>
              </a:ext>
            </a:extLst>
          </p:cNvPr>
          <p:cNvSpPr txBox="1"/>
          <p:nvPr/>
        </p:nvSpPr>
        <p:spPr>
          <a:xfrm>
            <a:off x="3546803" y="692208"/>
            <a:ext cx="2466886" cy="1015663"/>
          </a:xfrm>
          <a:prstGeom prst="rect">
            <a:avLst/>
          </a:prstGeom>
          <a:noFill/>
        </p:spPr>
        <p:txBody>
          <a:bodyPr wrap="square" rtlCol="0" anchor="ctr">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Equip Field Teams with Mobile Applications</a:t>
            </a:r>
          </a:p>
        </p:txBody>
      </p:sp>
      <p:sp>
        <p:nvSpPr>
          <p:cNvPr id="38" name="CuadroTexto 555">
            <a:extLst>
              <a:ext uri="{FF2B5EF4-FFF2-40B4-BE49-F238E27FC236}">
                <a16:creationId xmlns:a16="http://schemas.microsoft.com/office/drawing/2014/main" id="{611BB3B0-BA74-A3A2-81F1-87D6DBDEC707}"/>
              </a:ext>
            </a:extLst>
          </p:cNvPr>
          <p:cNvSpPr txBox="1"/>
          <p:nvPr/>
        </p:nvSpPr>
        <p:spPr>
          <a:xfrm>
            <a:off x="1773348" y="2282021"/>
            <a:ext cx="2483557"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Train Employees on System Usage</a:t>
            </a:r>
          </a:p>
        </p:txBody>
      </p:sp>
      <p:sp>
        <p:nvSpPr>
          <p:cNvPr id="39" name="CuadroTexto 557">
            <a:extLst>
              <a:ext uri="{FF2B5EF4-FFF2-40B4-BE49-F238E27FC236}">
                <a16:creationId xmlns:a16="http://schemas.microsoft.com/office/drawing/2014/main" id="{5F1EA62D-0F29-A70C-11CD-EE342F42462E}"/>
              </a:ext>
            </a:extLst>
          </p:cNvPr>
          <p:cNvSpPr txBox="1"/>
          <p:nvPr/>
        </p:nvSpPr>
        <p:spPr>
          <a:xfrm>
            <a:off x="3453953" y="3687450"/>
            <a:ext cx="2513093" cy="70788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Monitor Performance &amp; Optimise</a:t>
            </a:r>
          </a:p>
        </p:txBody>
      </p:sp>
      <p:sp>
        <p:nvSpPr>
          <p:cNvPr id="41" name="Text Placeholder 5">
            <a:extLst>
              <a:ext uri="{FF2B5EF4-FFF2-40B4-BE49-F238E27FC236}">
                <a16:creationId xmlns:a16="http://schemas.microsoft.com/office/drawing/2014/main" id="{452DE048-EB6D-EEE3-622A-42981EAD5300}"/>
              </a:ext>
            </a:extLst>
          </p:cNvPr>
          <p:cNvSpPr>
            <a:spLocks noGrp="1"/>
          </p:cNvSpPr>
          <p:nvPr>
            <p:ph type="body" sz="quarter" idx="18"/>
          </p:nvPr>
        </p:nvSpPr>
        <p:spPr>
          <a:xfrm>
            <a:off x="6239298" y="633657"/>
            <a:ext cx="5533602" cy="1157474"/>
          </a:xfrm>
        </p:spPr>
        <p:txBody>
          <a:bodyPr/>
          <a:lstStyle/>
          <a:p>
            <a:r>
              <a:rPr lang="en-GB" sz="2000" b="1" noProof="0" dirty="0">
                <a:solidFill>
                  <a:srgbClr val="007772"/>
                </a:solidFill>
              </a:rPr>
              <a:t>Provide</a:t>
            </a:r>
            <a:r>
              <a:rPr lang="en-GB" sz="2000" noProof="0" dirty="0">
                <a:solidFill>
                  <a:srgbClr val="007772"/>
                </a:solidFill>
              </a:rPr>
              <a:t> mobile access to job details, digital forms, and communication tools. Enable real-time data entry and offline functionality for remote areas.</a:t>
            </a:r>
          </a:p>
        </p:txBody>
      </p:sp>
      <p:sp>
        <p:nvSpPr>
          <p:cNvPr id="42" name="Text Placeholder 5">
            <a:extLst>
              <a:ext uri="{FF2B5EF4-FFF2-40B4-BE49-F238E27FC236}">
                <a16:creationId xmlns:a16="http://schemas.microsoft.com/office/drawing/2014/main" id="{109B6D38-1797-BD5F-0C01-D11E2B49F109}"/>
              </a:ext>
            </a:extLst>
          </p:cNvPr>
          <p:cNvSpPr txBox="1">
            <a:spLocks/>
          </p:cNvSpPr>
          <p:nvPr/>
        </p:nvSpPr>
        <p:spPr>
          <a:xfrm>
            <a:off x="6239298" y="1997774"/>
            <a:ext cx="5533602" cy="1157474"/>
          </a:xfrm>
          <a:prstGeom prst="rect">
            <a:avLst/>
          </a:prstGeom>
        </p:spPr>
        <p:txBody>
          <a:bodyPr/>
          <a:lstStyle>
            <a:lvl1pPr marL="228600" indent="-228600" algn="l" defTabSz="914400" rtl="0" eaLnBrk="1" latinLnBrk="0" hangingPunct="1">
              <a:lnSpc>
                <a:spcPct val="90000"/>
              </a:lnSpc>
              <a:spcBef>
                <a:spcPts val="1000"/>
              </a:spcBef>
              <a:buFont typeface="Arial"/>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b="1" noProof="0" dirty="0">
                <a:solidFill>
                  <a:srgbClr val="007772"/>
                </a:solidFill>
              </a:rPr>
              <a:t>Offer</a:t>
            </a:r>
            <a:r>
              <a:rPr lang="en-GB" sz="2000" noProof="0" dirty="0">
                <a:solidFill>
                  <a:srgbClr val="007772"/>
                </a:solidFill>
              </a:rPr>
              <a:t> hands-on training and create user guides to ensure smooth adoption. Provide ongoing support to address challenges and maximise efficiency.</a:t>
            </a:r>
          </a:p>
        </p:txBody>
      </p:sp>
      <p:sp>
        <p:nvSpPr>
          <p:cNvPr id="43" name="Text Placeholder 5">
            <a:extLst>
              <a:ext uri="{FF2B5EF4-FFF2-40B4-BE49-F238E27FC236}">
                <a16:creationId xmlns:a16="http://schemas.microsoft.com/office/drawing/2014/main" id="{5E41B07A-8732-56CC-5954-059EF6AC6C71}"/>
              </a:ext>
            </a:extLst>
          </p:cNvPr>
          <p:cNvSpPr txBox="1">
            <a:spLocks/>
          </p:cNvSpPr>
          <p:nvPr/>
        </p:nvSpPr>
        <p:spPr>
          <a:xfrm>
            <a:off x="6239298" y="3446366"/>
            <a:ext cx="5533602" cy="1157474"/>
          </a:xfrm>
          <a:prstGeom prst="rect">
            <a:avLst/>
          </a:prstGeom>
        </p:spPr>
        <p:txBody>
          <a:bodyPr/>
          <a:lstStyle>
            <a:lvl1pPr marL="228600" indent="-228600" algn="l" defTabSz="914400" rtl="0" eaLnBrk="1" latinLnBrk="0" hangingPunct="1">
              <a:lnSpc>
                <a:spcPct val="90000"/>
              </a:lnSpc>
              <a:spcBef>
                <a:spcPts val="1000"/>
              </a:spcBef>
              <a:buFont typeface="Arial"/>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b="1" noProof="0" dirty="0">
                <a:solidFill>
                  <a:srgbClr val="007772"/>
                </a:solidFill>
              </a:rPr>
              <a:t>Track</a:t>
            </a:r>
            <a:r>
              <a:rPr lang="en-GB" sz="2000" noProof="0" dirty="0">
                <a:solidFill>
                  <a:srgbClr val="007772"/>
                </a:solidFill>
              </a:rPr>
              <a:t> key metrics like response times and task completion rates. Gather feedback from employees and customers to refine automation processes and improve overall performance.</a:t>
            </a:r>
          </a:p>
        </p:txBody>
      </p:sp>
      <p:pic>
        <p:nvPicPr>
          <p:cNvPr id="55" name="Grafika 54" descr="Znaczek 5 kontur">
            <a:extLst>
              <a:ext uri="{FF2B5EF4-FFF2-40B4-BE49-F238E27FC236}">
                <a16:creationId xmlns:a16="http://schemas.microsoft.com/office/drawing/2014/main" id="{4EC8C117-4D8E-2EBD-A59C-F04187E765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06794" y="765912"/>
            <a:ext cx="914400" cy="914400"/>
          </a:xfrm>
          <a:prstGeom prst="rect">
            <a:avLst/>
          </a:prstGeom>
        </p:spPr>
      </p:pic>
      <p:pic>
        <p:nvPicPr>
          <p:cNvPr id="57" name="Grafika 56" descr="Znaczek 6 kontur">
            <a:extLst>
              <a:ext uri="{FF2B5EF4-FFF2-40B4-BE49-F238E27FC236}">
                <a16:creationId xmlns:a16="http://schemas.microsoft.com/office/drawing/2014/main" id="{5948A359-0F1E-F204-DEB7-6FD74056B5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532" y="2178764"/>
            <a:ext cx="914400" cy="914400"/>
          </a:xfrm>
          <a:prstGeom prst="rect">
            <a:avLst/>
          </a:prstGeom>
        </p:spPr>
      </p:pic>
      <p:pic>
        <p:nvPicPr>
          <p:cNvPr id="59" name="Grafika 58" descr="Znaczek 7 kontur">
            <a:extLst>
              <a:ext uri="{FF2B5EF4-FFF2-40B4-BE49-F238E27FC236}">
                <a16:creationId xmlns:a16="http://schemas.microsoft.com/office/drawing/2014/main" id="{48B101DA-60B9-1BBC-86A4-93C55ED28F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06794" y="3567903"/>
            <a:ext cx="914400" cy="914400"/>
          </a:xfrm>
          <a:prstGeom prst="rect">
            <a:avLst/>
          </a:prstGeom>
        </p:spPr>
      </p:pic>
      <p:pic>
        <p:nvPicPr>
          <p:cNvPr id="2" name="Grafika 1" descr="Kroki taneczne z wypełnieniem pełnym">
            <a:extLst>
              <a:ext uri="{FF2B5EF4-FFF2-40B4-BE49-F238E27FC236}">
                <a16:creationId xmlns:a16="http://schemas.microsoft.com/office/drawing/2014/main" id="{0AC39E46-A5DD-C5A0-75E6-CD4D158F58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3895177">
            <a:off x="757867" y="685098"/>
            <a:ext cx="914400" cy="914400"/>
          </a:xfrm>
          <a:prstGeom prst="rect">
            <a:avLst/>
          </a:prstGeom>
        </p:spPr>
      </p:pic>
      <p:sp>
        <p:nvSpPr>
          <p:cNvPr id="4" name="Text Placeholder 5">
            <a:extLst>
              <a:ext uri="{FF2B5EF4-FFF2-40B4-BE49-F238E27FC236}">
                <a16:creationId xmlns:a16="http://schemas.microsoft.com/office/drawing/2014/main" id="{A916AA5B-582E-2C48-D04F-12FB9CF27CFB}"/>
              </a:ext>
            </a:extLst>
          </p:cNvPr>
          <p:cNvSpPr txBox="1">
            <a:spLocks/>
          </p:cNvSpPr>
          <p:nvPr/>
        </p:nvSpPr>
        <p:spPr>
          <a:xfrm>
            <a:off x="271873" y="5180754"/>
            <a:ext cx="5778572" cy="1157474"/>
          </a:xfrm>
          <a:prstGeom prst="rect">
            <a:avLst/>
          </a:prstGeom>
        </p:spPr>
        <p:txBody>
          <a:bodyPr/>
          <a:lstStyle>
            <a:lvl1pPr marL="228600" indent="-228600" algn="l" defTabSz="914400" rtl="0" eaLnBrk="1" latinLnBrk="0" hangingPunct="1">
              <a:lnSpc>
                <a:spcPct val="90000"/>
              </a:lnSpc>
              <a:spcBef>
                <a:spcPts val="1000"/>
              </a:spcBef>
              <a:buFont typeface="Arial"/>
              <a:buNone/>
              <a:defRPr sz="2400" b="0" i="0" kern="1200" spc="0">
                <a:solidFill>
                  <a:srgbClr val="086575"/>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800" noProof="0" dirty="0">
                <a:solidFill>
                  <a:srgbClr val="007772"/>
                </a:solidFill>
              </a:rPr>
              <a:t>Here is an inspiring video about how </a:t>
            </a:r>
            <a:r>
              <a:rPr lang="en-GB" sz="1800" noProof="0" dirty="0">
                <a:solidFill>
                  <a:srgbClr val="007772"/>
                </a:solidFill>
                <a:hlinkClick r:id="rId12"/>
              </a:rPr>
              <a:t>Hitachi and Ag Automation </a:t>
            </a:r>
            <a:r>
              <a:rPr lang="en-GB" sz="1800" noProof="0" dirty="0">
                <a:solidFill>
                  <a:srgbClr val="007772"/>
                </a:solidFill>
              </a:rPr>
              <a:t>are revolutionising agriculture with automated soil moisture monitoring and irrigation. </a:t>
            </a:r>
          </a:p>
          <a:p>
            <a:r>
              <a:rPr lang="en-GB" sz="2000" b="1" noProof="0" dirty="0">
                <a:solidFill>
                  <a:srgbClr val="007772"/>
                </a:solidFill>
              </a:rPr>
              <a:t>Watch now </a:t>
            </a:r>
            <a:r>
              <a:rPr lang="en-GB" sz="1800" noProof="0" dirty="0">
                <a:solidFill>
                  <a:srgbClr val="007772"/>
                </a:solidFill>
              </a:rPr>
              <a:t>to see how technology is driving sustainability and efficiency in farming! </a:t>
            </a:r>
          </a:p>
        </p:txBody>
      </p:sp>
      <p:grpSp>
        <p:nvGrpSpPr>
          <p:cNvPr id="6" name="Grupa 5">
            <a:extLst>
              <a:ext uri="{FF2B5EF4-FFF2-40B4-BE49-F238E27FC236}">
                <a16:creationId xmlns:a16="http://schemas.microsoft.com/office/drawing/2014/main" id="{942305F0-9F9B-F941-BE54-5B3C826DAAE4}"/>
              </a:ext>
            </a:extLst>
          </p:cNvPr>
          <p:cNvGrpSpPr/>
          <p:nvPr/>
        </p:nvGrpSpPr>
        <p:grpSpPr>
          <a:xfrm>
            <a:off x="4780246" y="4815246"/>
            <a:ext cx="5159062" cy="2192248"/>
            <a:chOff x="4321824" y="4785402"/>
            <a:chExt cx="5159062" cy="2192248"/>
          </a:xfrm>
        </p:grpSpPr>
        <p:pic>
          <p:nvPicPr>
            <p:cNvPr id="3" name="Picture 6">
              <a:extLst>
                <a:ext uri="{FF2B5EF4-FFF2-40B4-BE49-F238E27FC236}">
                  <a16:creationId xmlns:a16="http://schemas.microsoft.com/office/drawing/2014/main" id="{13366069-4627-54DB-F116-E9F563B37BE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19343"/>
            <a:stretch/>
          </p:blipFill>
          <p:spPr>
            <a:xfrm>
              <a:off x="4321824" y="4785402"/>
              <a:ext cx="5159062" cy="2192248"/>
            </a:xfrm>
            <a:prstGeom prst="rect">
              <a:avLst/>
            </a:prstGeom>
          </p:spPr>
        </p:pic>
        <p:pic>
          <p:nvPicPr>
            <p:cNvPr id="5" name="Multimedia online 4" title="Hitachi and Ag Automation Drive Farming Efficiency With Sustainable Digital Solutions - Hitachi">
              <a:hlinkClick r:id="" action="ppaction://media"/>
              <a:extLst>
                <a:ext uri="{FF2B5EF4-FFF2-40B4-BE49-F238E27FC236}">
                  <a16:creationId xmlns:a16="http://schemas.microsoft.com/office/drawing/2014/main" id="{90596E2C-128E-27B2-2DA9-623647C02BEF}"/>
                </a:ext>
              </a:extLst>
            </p:cNvPr>
            <p:cNvPicPr>
              <a:picLocks noRot="1" noChangeAspect="1"/>
            </p:cNvPicPr>
            <p:nvPr>
              <a:videoFile r:link="rId1"/>
            </p:nvPr>
          </p:nvPicPr>
          <p:blipFill>
            <a:blip r:embed="rId14"/>
            <a:stretch>
              <a:fillRect/>
            </a:stretch>
          </p:blipFill>
          <p:spPr>
            <a:xfrm>
              <a:off x="5967046" y="4849147"/>
              <a:ext cx="2984449" cy="1686213"/>
            </a:xfrm>
            <a:prstGeom prst="rect">
              <a:avLst/>
            </a:prstGeom>
          </p:spPr>
        </p:pic>
      </p:grpSp>
    </p:spTree>
    <p:extLst>
      <p:ext uri="{BB962C8B-B14F-4D97-AF65-F5344CB8AC3E}">
        <p14:creationId xmlns:p14="http://schemas.microsoft.com/office/powerpoint/2010/main" val="2076724346"/>
      </p:ext>
    </p:extLst>
  </p:cSld>
  <p:clrMapOvr>
    <a:masterClrMapping/>
  </p:clrMapOvr>
  <p:transition spd="med"/>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Materiały biurowe, materiały biurowe, długopis, Narzędzia biurowe&#10;&#10;Zawartość wygenerowana przez sztuczną inteligencję może być niepoprawna.">
            <a:extLst>
              <a:ext uri="{FF2B5EF4-FFF2-40B4-BE49-F238E27FC236}">
                <a16:creationId xmlns:a16="http://schemas.microsoft.com/office/drawing/2014/main" id="{D5229C56-48EF-3171-F9BA-3AF7B890F8D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6F26A54D-8C99-3EE9-49D7-F6DA68919D73}"/>
              </a:ext>
            </a:extLst>
          </p:cNvPr>
          <p:cNvSpPr txBox="1"/>
          <p:nvPr/>
        </p:nvSpPr>
        <p:spPr>
          <a:xfrm>
            <a:off x="754028" y="2268415"/>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0013" y="772172"/>
            <a:ext cx="8654685" cy="568952"/>
          </a:xfrm>
        </p:spPr>
        <p:txBody>
          <a:bodyPr>
            <a:normAutofit lnSpcReduction="10000"/>
          </a:bodyPr>
          <a:lstStyle/>
          <a:p>
            <a:r>
              <a:rPr lang="en-GB" b="1" noProof="0" dirty="0"/>
              <a:t>Arrange the Steps in the Correct Order</a:t>
            </a:r>
          </a:p>
        </p:txBody>
      </p:sp>
      <p:sp>
        <p:nvSpPr>
          <p:cNvPr id="6" name="Text Placeholder 5"/>
          <p:cNvSpPr>
            <a:spLocks noGrp="1"/>
          </p:cNvSpPr>
          <p:nvPr>
            <p:ph type="body" sz="quarter" idx="14"/>
          </p:nvPr>
        </p:nvSpPr>
        <p:spPr>
          <a:xfrm>
            <a:off x="1670013" y="1341124"/>
            <a:ext cx="8654685" cy="4972156"/>
          </a:xfrm>
        </p:spPr>
        <p:txBody>
          <a:bodyPr/>
          <a:lstStyle/>
          <a:p>
            <a:pPr>
              <a:buNone/>
            </a:pPr>
            <a:r>
              <a:rPr lang="en-GB" noProof="0" dirty="0"/>
              <a:t>Below are several steps related to the implementation of a field operations automation system. Your task is to </a:t>
            </a:r>
            <a:r>
              <a:rPr lang="en-GB" b="1" noProof="0" dirty="0"/>
              <a:t>reorder these steps in a logical sequence</a:t>
            </a:r>
            <a:r>
              <a:rPr lang="en-GB" noProof="0" dirty="0"/>
              <a:t>, from initial assessment to optimisation. </a:t>
            </a:r>
            <a:r>
              <a:rPr lang="en-GB" b="1" noProof="0" dirty="0"/>
              <a:t>Write the number of each step </a:t>
            </a:r>
            <a:r>
              <a:rPr lang="en-GB" noProof="0" dirty="0"/>
              <a:t>in the correct order.</a:t>
            </a:r>
          </a:p>
          <a:p>
            <a:pPr>
              <a:buNone/>
            </a:pPr>
            <a:r>
              <a:rPr lang="en-GB" b="1" noProof="0" dirty="0">
                <a:solidFill>
                  <a:srgbClr val="007772"/>
                </a:solidFill>
              </a:rPr>
              <a:t>Steps:</a:t>
            </a:r>
          </a:p>
          <a:p>
            <a:pPr>
              <a:buNone/>
            </a:pPr>
            <a:r>
              <a:rPr lang="en-GB" b="1" noProof="0" dirty="0">
                <a:solidFill>
                  <a:srgbClr val="EEA821"/>
                </a:solidFill>
              </a:rPr>
              <a:t>____ </a:t>
            </a:r>
            <a:r>
              <a:rPr lang="en-GB" noProof="0" dirty="0"/>
              <a:t>Deploy Scheduling &amp; Dispatch Software </a:t>
            </a:r>
          </a:p>
          <a:p>
            <a:pPr>
              <a:buNone/>
            </a:pPr>
            <a:r>
              <a:rPr lang="en-GB" b="1" noProof="0" dirty="0">
                <a:solidFill>
                  <a:srgbClr val="EEA821"/>
                </a:solidFill>
              </a:rPr>
              <a:t>____ </a:t>
            </a:r>
            <a:r>
              <a:rPr lang="en-GB" noProof="0" dirty="0"/>
              <a:t>Assess Current Field Operations </a:t>
            </a:r>
          </a:p>
          <a:p>
            <a:pPr>
              <a:buNone/>
            </a:pPr>
            <a:r>
              <a:rPr lang="en-GB" b="1" noProof="0" dirty="0">
                <a:solidFill>
                  <a:srgbClr val="EEA821"/>
                </a:solidFill>
              </a:rPr>
              <a:t>____ </a:t>
            </a:r>
            <a:r>
              <a:rPr lang="en-GB" noProof="0" dirty="0"/>
              <a:t>Train Employees on System Usage </a:t>
            </a:r>
          </a:p>
          <a:p>
            <a:pPr>
              <a:buNone/>
            </a:pPr>
            <a:r>
              <a:rPr lang="en-GB" b="1" noProof="0" dirty="0">
                <a:solidFill>
                  <a:srgbClr val="EEA821"/>
                </a:solidFill>
              </a:rPr>
              <a:t>____ </a:t>
            </a:r>
            <a:r>
              <a:rPr lang="en-GB" noProof="0" dirty="0"/>
              <a:t>Monitor Performance &amp; Optimise </a:t>
            </a:r>
          </a:p>
          <a:p>
            <a:pPr>
              <a:buNone/>
            </a:pPr>
            <a:r>
              <a:rPr lang="en-GB" b="1" noProof="0" dirty="0">
                <a:solidFill>
                  <a:srgbClr val="EEA821"/>
                </a:solidFill>
              </a:rPr>
              <a:t>____ </a:t>
            </a:r>
            <a:r>
              <a:rPr lang="en-GB" noProof="0" dirty="0"/>
              <a:t>Plan System Integrations </a:t>
            </a:r>
          </a:p>
          <a:p>
            <a:pPr>
              <a:buNone/>
            </a:pPr>
            <a:r>
              <a:rPr lang="en-GB" b="1" noProof="0" dirty="0">
                <a:solidFill>
                  <a:srgbClr val="EEA821"/>
                </a:solidFill>
              </a:rPr>
              <a:t>____ </a:t>
            </a:r>
            <a:r>
              <a:rPr lang="en-GB" noProof="0" dirty="0"/>
              <a:t>Equip Field Teams with Mobile Applications </a:t>
            </a:r>
          </a:p>
          <a:p>
            <a:pPr>
              <a:buNone/>
            </a:pPr>
            <a:r>
              <a:rPr lang="en-GB" b="1" noProof="0" dirty="0">
                <a:solidFill>
                  <a:srgbClr val="EEA821"/>
                </a:solidFill>
              </a:rPr>
              <a:t>____ </a:t>
            </a:r>
            <a:r>
              <a:rPr lang="en-GB" noProof="0" dirty="0"/>
              <a:t>Choose the Right Automation Solution </a:t>
            </a:r>
          </a:p>
          <a:p>
            <a:pPr>
              <a:buNone/>
            </a:pPr>
            <a:endParaRPr lang="en-GB" noProof="0" dirty="0"/>
          </a:p>
        </p:txBody>
      </p:sp>
      <p:pic>
        <p:nvPicPr>
          <p:cNvPr id="3" name="Grafika 2" descr="Kroki taneczne z wypełnieniem pełnym">
            <a:extLst>
              <a:ext uri="{FF2B5EF4-FFF2-40B4-BE49-F238E27FC236}">
                <a16:creationId xmlns:a16="http://schemas.microsoft.com/office/drawing/2014/main" id="{8C19525E-A8A5-0860-0F62-5A8D0EBA0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385044">
            <a:off x="8435323" y="3673762"/>
            <a:ext cx="1485189" cy="1485189"/>
          </a:xfrm>
          <a:prstGeom prst="rect">
            <a:avLst/>
          </a:prstGeom>
        </p:spPr>
      </p:pic>
    </p:spTree>
    <p:extLst>
      <p:ext uri="{BB962C8B-B14F-4D97-AF65-F5344CB8AC3E}">
        <p14:creationId xmlns:p14="http://schemas.microsoft.com/office/powerpoint/2010/main" val="197215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a:extLst>
              <a:ext uri="{FF2B5EF4-FFF2-40B4-BE49-F238E27FC236}">
                <a16:creationId xmlns:a16="http://schemas.microsoft.com/office/drawing/2014/main" id="{3A2351ED-11BA-4DEF-FE5F-D4E9DEC0E36B}"/>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863415" y="2375669"/>
            <a:ext cx="6465167" cy="2463342"/>
          </a:xfrm>
          <a:prstGeom prst="rect">
            <a:avLst/>
          </a:prstGeom>
        </p:spPr>
        <p:txBody>
          <a:bodyPr/>
          <a:lstStyle/>
          <a:p>
            <a:r>
              <a:rPr lang="en-GB" sz="4000" noProof="0" dirty="0"/>
              <a:t>“DO WHAT YOU CAN, WITH WHAT YOU HAVE, WHERE YOU ARE.” </a:t>
            </a:r>
          </a:p>
          <a:p>
            <a:r>
              <a:rPr lang="en-GB" sz="4000" i="1" noProof="0" dirty="0"/>
              <a:t>– Theodore Roosevelt</a:t>
            </a:r>
          </a:p>
        </p:txBody>
      </p:sp>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932516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780185" y="3416922"/>
            <a:ext cx="8714406" cy="697353"/>
          </a:xfrm>
        </p:spPr>
        <p:txBody>
          <a:bodyPr/>
          <a:lstStyle/>
          <a:p>
            <a:r>
              <a:rPr lang="pl-PL" b="1" noProof="0" dirty="0">
                <a:solidFill>
                  <a:srgbClr val="007772"/>
                </a:solidFill>
              </a:rPr>
              <a:t>Great Job! </a:t>
            </a:r>
            <a:endParaRPr lang="en-GB" b="1" noProof="0" dirty="0">
              <a:solidFill>
                <a:srgbClr val="007772"/>
              </a:solidFill>
            </a:endParaRPr>
          </a:p>
          <a:p>
            <a:endParaRPr lang="en-GB" noProof="0" dirty="0"/>
          </a:p>
        </p:txBody>
      </p:sp>
      <p:sp>
        <p:nvSpPr>
          <p:cNvPr id="12" name="Text Placeholder 11"/>
          <p:cNvSpPr>
            <a:spLocks noGrp="1"/>
          </p:cNvSpPr>
          <p:nvPr>
            <p:ph type="body" sz="quarter" idx="14"/>
          </p:nvPr>
        </p:nvSpPr>
        <p:spPr>
          <a:xfrm>
            <a:off x="1792481" y="4221393"/>
            <a:ext cx="8703302" cy="1641485"/>
          </a:xfrm>
        </p:spPr>
        <p:txBody>
          <a:bodyPr/>
          <a:lstStyle/>
          <a:p>
            <a:r>
              <a:rPr lang="en-GB" noProof="0" dirty="0"/>
              <a:t>You finished the fourth module of </a:t>
            </a:r>
            <a:r>
              <a:rPr lang="en-GB" b="1" noProof="0" dirty="0"/>
              <a:t>Course 6</a:t>
            </a:r>
            <a:r>
              <a:rPr lang="en-GB" noProof="0" dirty="0"/>
              <a:t>! Keep going on this learning journey. </a:t>
            </a:r>
          </a:p>
          <a:p>
            <a:r>
              <a:rPr lang="en-GB" noProof="0" dirty="0"/>
              <a:t>In the </a:t>
            </a:r>
            <a:r>
              <a:rPr lang="en-GB" b="1" noProof="0" dirty="0"/>
              <a:t>next module </a:t>
            </a:r>
            <a:r>
              <a:rPr lang="en-GB" noProof="0" dirty="0"/>
              <a:t>you will learn about </a:t>
            </a:r>
            <a:r>
              <a:rPr lang="en-US" b="1" noProof="0" dirty="0">
                <a:solidFill>
                  <a:srgbClr val="007772"/>
                </a:solidFill>
              </a:rPr>
              <a:t>Integrating Smart Systems for Whole-Farm Management</a:t>
            </a:r>
            <a:r>
              <a:rPr lang="pl-PL" b="1" noProof="0" dirty="0">
                <a:solidFill>
                  <a:srgbClr val="007772"/>
                </a:solidFill>
              </a:rPr>
              <a:t>!</a:t>
            </a:r>
            <a:endParaRPr lang="en-GB" noProof="0" dirty="0"/>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5579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A06E-1BA3-A9D2-8A42-75CB748764F6}"/>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D9A1FF9C-6E20-06E7-77C0-563A6F15075D}"/>
              </a:ext>
            </a:extLst>
          </p:cNvPr>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a:extLst>
              <a:ext uri="{FF2B5EF4-FFF2-40B4-BE49-F238E27FC236}">
                <a16:creationId xmlns:a16="http://schemas.microsoft.com/office/drawing/2014/main" id="{7BE9A4B2-0C80-4940-8A54-EDF04C877856}"/>
              </a:ext>
            </a:extLst>
          </p:cNvPr>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a:extLst>
              <a:ext uri="{FF2B5EF4-FFF2-40B4-BE49-F238E27FC236}">
                <a16:creationId xmlns:a16="http://schemas.microsoft.com/office/drawing/2014/main" id="{7469BB08-3126-333E-02B9-65E3F975E54D}"/>
              </a:ext>
            </a:extLst>
          </p:cNvPr>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a:extLst>
              <a:ext uri="{FF2B5EF4-FFF2-40B4-BE49-F238E27FC236}">
                <a16:creationId xmlns:a16="http://schemas.microsoft.com/office/drawing/2014/main" id="{A1E379AE-9B2C-6BC8-2989-725D55FCCF46}"/>
              </a:ext>
            </a:extLst>
          </p:cNvPr>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a:extLst>
              <a:ext uri="{FF2B5EF4-FFF2-40B4-BE49-F238E27FC236}">
                <a16:creationId xmlns:a16="http://schemas.microsoft.com/office/drawing/2014/main" id="{E1BE166F-B33D-EE73-3C55-2199C2322953}"/>
              </a:ext>
            </a:extLst>
          </p:cNvPr>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a:extLst>
              <a:ext uri="{FF2B5EF4-FFF2-40B4-BE49-F238E27FC236}">
                <a16:creationId xmlns:a16="http://schemas.microsoft.com/office/drawing/2014/main" id="{4DE700EB-3125-4280-EC83-15426836E9B7}"/>
              </a:ext>
            </a:extLst>
          </p:cNvPr>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D18A633C-4C17-4065-78CF-5587F77C9CD6}"/>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Learn… </a:t>
            </a:r>
          </a:p>
        </p:txBody>
      </p:sp>
      <p:sp>
        <p:nvSpPr>
          <p:cNvPr id="54" name="CuadroTexto 599">
            <a:extLst>
              <a:ext uri="{FF2B5EF4-FFF2-40B4-BE49-F238E27FC236}">
                <a16:creationId xmlns:a16="http://schemas.microsoft.com/office/drawing/2014/main" id="{5B1FE7B8-F11B-BE15-F196-DF4AECA143DD}"/>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5" name="CuadroTexto 600">
            <a:extLst>
              <a:ext uri="{FF2B5EF4-FFF2-40B4-BE49-F238E27FC236}">
                <a16:creationId xmlns:a16="http://schemas.microsoft.com/office/drawing/2014/main" id="{482A6269-1251-53D1-2329-964DFBD6B7E3}"/>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Explore…</a:t>
            </a:r>
          </a:p>
        </p:txBody>
      </p:sp>
      <p:sp>
        <p:nvSpPr>
          <p:cNvPr id="57" name="Rectángulo 602">
            <a:extLst>
              <a:ext uri="{FF2B5EF4-FFF2-40B4-BE49-F238E27FC236}">
                <a16:creationId xmlns:a16="http://schemas.microsoft.com/office/drawing/2014/main" id="{AA375CA7-BFDF-B29D-5D95-010CA8DE4478}"/>
              </a:ext>
            </a:extLst>
          </p:cNvPr>
          <p:cNvSpPr/>
          <p:nvPr/>
        </p:nvSpPr>
        <p:spPr>
          <a:xfrm>
            <a:off x="8993482" y="1284086"/>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…how automated irrigation and crop monitoring systems optimise field operations.</a:t>
            </a:r>
          </a:p>
        </p:txBody>
      </p:sp>
      <p:sp>
        <p:nvSpPr>
          <p:cNvPr id="62" name="Rectángulo 602">
            <a:extLst>
              <a:ext uri="{FF2B5EF4-FFF2-40B4-BE49-F238E27FC236}">
                <a16:creationId xmlns:a16="http://schemas.microsoft.com/office/drawing/2014/main" id="{2E8B6882-3150-2753-A850-46AEA860396C}"/>
              </a:ext>
            </a:extLst>
          </p:cNvPr>
          <p:cNvSpPr/>
          <p:nvPr/>
        </p:nvSpPr>
        <p:spPr>
          <a:xfrm>
            <a:off x="7582566" y="3183618"/>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…the advantages of real-time monitoring for resource efficiency and sustainability. </a:t>
            </a:r>
          </a:p>
        </p:txBody>
      </p:sp>
      <p:sp>
        <p:nvSpPr>
          <p:cNvPr id="63" name="Rectángulo 602">
            <a:extLst>
              <a:ext uri="{FF2B5EF4-FFF2-40B4-BE49-F238E27FC236}">
                <a16:creationId xmlns:a16="http://schemas.microsoft.com/office/drawing/2014/main" id="{7659B72D-F525-074F-6BCC-C2F5D1449E85}"/>
              </a:ext>
            </a:extLst>
          </p:cNvPr>
          <p:cNvSpPr/>
          <p:nvPr/>
        </p:nvSpPr>
        <p:spPr>
          <a:xfrm>
            <a:off x="9127435" y="5195205"/>
            <a:ext cx="2604960" cy="830997"/>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…practical applications of drones, IoT sensors, and AI in precision farming. </a:t>
            </a:r>
          </a:p>
        </p:txBody>
      </p:sp>
      <p:sp>
        <p:nvSpPr>
          <p:cNvPr id="6" name="Text Placeholder 5">
            <a:extLst>
              <a:ext uri="{FF2B5EF4-FFF2-40B4-BE49-F238E27FC236}">
                <a16:creationId xmlns:a16="http://schemas.microsoft.com/office/drawing/2014/main" id="{1C2BA189-D60D-B004-99EA-2106F4B5A386}"/>
              </a:ext>
            </a:extLst>
          </p:cNvPr>
          <p:cNvSpPr>
            <a:spLocks noGrp="1"/>
          </p:cNvSpPr>
          <p:nvPr>
            <p:ph type="body" sz="quarter" idx="18"/>
          </p:nvPr>
        </p:nvSpPr>
        <p:spPr>
          <a:xfrm>
            <a:off x="640411" y="1539092"/>
            <a:ext cx="6465803" cy="4951046"/>
          </a:xfrm>
        </p:spPr>
        <p:txBody>
          <a:bodyPr/>
          <a:lstStyle/>
          <a:p>
            <a:pPr marL="0" indent="0"/>
            <a:r>
              <a:rPr lang="en-GB" noProof="0" dirty="0">
                <a:solidFill>
                  <a:schemeClr val="tx1">
                    <a:lumMod val="75000"/>
                    <a:lumOff val="25000"/>
                  </a:schemeClr>
                </a:solidFill>
              </a:rPr>
              <a:t>This module focuses on the use of </a:t>
            </a:r>
            <a:r>
              <a:rPr lang="en-GB" b="1" noProof="0" dirty="0">
                <a:solidFill>
                  <a:schemeClr val="tx1">
                    <a:lumMod val="75000"/>
                    <a:lumOff val="25000"/>
                  </a:schemeClr>
                </a:solidFill>
              </a:rPr>
              <a:t>automation and real-time monitoring to enhance field operations in agriculture</a:t>
            </a:r>
            <a:r>
              <a:rPr lang="en-GB" noProof="0" dirty="0">
                <a:solidFill>
                  <a:schemeClr val="tx1">
                    <a:lumMod val="75000"/>
                    <a:lumOff val="25000"/>
                  </a:schemeClr>
                </a:solidFill>
              </a:rPr>
              <a:t>. Learners will explore how automated irrigation systems, IoT sensors, and drones contribute to precision farming by optimising water usage, monitoring crop health, and improving resource efficiency. Through practical examples, they will understand the benefits of real-time data collection and decision-making in farm management. By the end of this module, learners will have a solid grasp of how smart technologies can drive sustainability and productivity in modern agriculture.</a:t>
            </a:r>
          </a:p>
        </p:txBody>
      </p:sp>
      <p:sp>
        <p:nvSpPr>
          <p:cNvPr id="5" name="Text Placeholder 4">
            <a:extLst>
              <a:ext uri="{FF2B5EF4-FFF2-40B4-BE49-F238E27FC236}">
                <a16:creationId xmlns:a16="http://schemas.microsoft.com/office/drawing/2014/main" id="{DAB6C145-422F-8ABB-FC83-3FE8A49D85B3}"/>
              </a:ext>
            </a:extLst>
          </p:cNvPr>
          <p:cNvSpPr>
            <a:spLocks noGrp="1"/>
          </p:cNvSpPr>
          <p:nvPr>
            <p:ph type="body" sz="quarter" idx="16"/>
          </p:nvPr>
        </p:nvSpPr>
        <p:spPr>
          <a:xfrm>
            <a:off x="588572" y="682627"/>
            <a:ext cx="7312300" cy="645895"/>
          </a:xfrm>
        </p:spPr>
        <p:txBody>
          <a:bodyPr/>
          <a:lstStyle/>
          <a:p>
            <a:r>
              <a:rPr lang="en-GB" b="1" noProof="0" dirty="0">
                <a:solidFill>
                  <a:srgbClr val="007772"/>
                </a:solidFill>
              </a:rPr>
              <a:t>Objectives and Learning Outcomes </a:t>
            </a:r>
          </a:p>
        </p:txBody>
      </p:sp>
    </p:spTree>
    <p:extLst>
      <p:ext uri="{BB962C8B-B14F-4D97-AF65-F5344CB8AC3E}">
        <p14:creationId xmlns:p14="http://schemas.microsoft.com/office/powerpoint/2010/main" val="19592079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F4D3F946-21FB-0CE3-AB50-AB9C64985E3D}"/>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301631" y="2091111"/>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134749" y="2070578"/>
            <a:ext cx="5617029" cy="655698"/>
          </a:xfrm>
          <a:prstGeom prst="rect">
            <a:avLst/>
          </a:prstGeom>
        </p:spPr>
        <p:txBody>
          <a:bodyPr/>
          <a:lstStyle/>
          <a:p>
            <a:r>
              <a:rPr lang="en-GB" noProof="0" dirty="0"/>
              <a:t>Using control systems for automated irrigation and crop management</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301631" y="2894563"/>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083131" y="2891002"/>
            <a:ext cx="5448115" cy="566444"/>
          </a:xfrm>
          <a:prstGeom prst="rect">
            <a:avLst/>
          </a:prstGeom>
        </p:spPr>
        <p:txBody>
          <a:bodyPr/>
          <a:lstStyle/>
          <a:p>
            <a:r>
              <a:rPr lang="en-GB" noProof="0" dirty="0"/>
              <a:t>Benefits of real-time monitoring for resource efficiency</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301629" y="3648539"/>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083128" y="3646266"/>
            <a:ext cx="5917194" cy="566444"/>
          </a:xfrm>
          <a:prstGeom prst="rect">
            <a:avLst/>
          </a:prstGeom>
        </p:spPr>
        <p:txBody>
          <a:bodyPr/>
          <a:lstStyle/>
          <a:p>
            <a:r>
              <a:rPr lang="en-GB" noProof="0" dirty="0"/>
              <a:t>Practical setup of automated systems for field use</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301631" y="4401530"/>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083129" y="4401530"/>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461430"/>
            <a:ext cx="4685975" cy="4057649"/>
          </a:xfrm>
          <a:prstGeom prst="rect">
            <a:avLst/>
          </a:prstGeom>
        </p:spPr>
        <p:txBody>
          <a:bodyPr/>
          <a:lstStyle/>
          <a:p>
            <a:r>
              <a:rPr lang="en-US" noProof="0" dirty="0"/>
              <a:t>This module is about the use of advanced irrigation technologies and real-time monitoring to enhance resource efficiency in agriculture. It covers the practical setup of automated systems and the integration of AI and IoT for sustainable water management and </a:t>
            </a:r>
            <a:r>
              <a:rPr lang="en-US" noProof="0" dirty="0" err="1"/>
              <a:t>optimised</a:t>
            </a:r>
            <a:r>
              <a:rPr lang="en-US" noProof="0" dirty="0"/>
              <a:t> crop performance.</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421515" y="2794998"/>
            <a:ext cx="5687147" cy="1497743"/>
            <a:chOff x="2045533" y="3692562"/>
            <a:chExt cx="8977918" cy="1497743"/>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2" y="4442074"/>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045533" y="51757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38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rura, stal, rower, trawa&#10;&#10;Zawartość wygenerowana przez sztuczną inteligencję może być niepoprawna.">
            <a:extLst>
              <a:ext uri="{FF2B5EF4-FFF2-40B4-BE49-F238E27FC236}">
                <a16:creationId xmlns:a16="http://schemas.microsoft.com/office/drawing/2014/main" id="{50EC38A1-1590-1081-F02A-72043FEC98E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04695EEA-D075-3642-8CB0-45ED61E791B1}"/>
              </a:ext>
            </a:extLst>
          </p:cNvPr>
          <p:cNvSpPr txBox="1"/>
          <p:nvPr/>
        </p:nvSpPr>
        <p:spPr>
          <a:xfrm>
            <a:off x="619777" y="1749659"/>
            <a:ext cx="6946183" cy="1754326"/>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USING CONTROL SYSTEMS FOR AUTOMATED IRRIGATION AND CROP MANAGEMENT</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GB" noProof="0" dirty="0"/>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27096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839302" y="173028"/>
            <a:ext cx="6085998" cy="1098541"/>
          </a:xfrm>
        </p:spPr>
        <p:txBody>
          <a:bodyPr>
            <a:normAutofit/>
          </a:bodyPr>
          <a:lstStyle/>
          <a:p>
            <a:r>
              <a:rPr lang="en-GB" b="1" noProof="0" dirty="0"/>
              <a:t>Smart Irrigation for Efficient Water Management</a:t>
            </a:r>
            <a:endParaRPr lang="en-GB" noProof="0"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839302" y="1271569"/>
            <a:ext cx="6187598" cy="5331362"/>
          </a:xfrm>
        </p:spPr>
        <p:txBody>
          <a:bodyPr/>
          <a:lstStyle/>
          <a:p>
            <a:r>
              <a:rPr lang="en-GB" noProof="0" dirty="0"/>
              <a:t>Automated irrigation systems improve water efficiency by reducing losses and preventing underground contamination. By integrating advanced technologies, farmers can ensure crops receive the necessary water while minimising waste. </a:t>
            </a:r>
          </a:p>
          <a:p>
            <a:pPr marL="342900" indent="-342900">
              <a:buFont typeface="Wingdings" panose="05000000000000000000" pitchFamily="2" charset="2"/>
              <a:buChar char="ü"/>
            </a:pPr>
            <a:r>
              <a:rPr lang="en-GB" noProof="0" dirty="0"/>
              <a:t>Sensors track soil moisture for accurate scheduling</a:t>
            </a:r>
          </a:p>
          <a:p>
            <a:pPr marL="342900" indent="-342900">
              <a:buFont typeface="Wingdings" panose="05000000000000000000" pitchFamily="2" charset="2"/>
              <a:buChar char="ü"/>
            </a:pPr>
            <a:r>
              <a:rPr lang="en-GB" noProof="0" dirty="0"/>
              <a:t>Subsurface drip systems minimise unnecessary water loss</a:t>
            </a:r>
          </a:p>
          <a:p>
            <a:pPr marL="342900" indent="-342900">
              <a:buFont typeface="Wingdings" panose="05000000000000000000" pitchFamily="2" charset="2"/>
              <a:buChar char="ü"/>
            </a:pPr>
            <a:r>
              <a:rPr lang="en-GB" noProof="0" dirty="0"/>
              <a:t>Ultra-low flow emitters deliver water directly to plant roots</a:t>
            </a:r>
          </a:p>
          <a:p>
            <a:pPr marL="342900" indent="-342900">
              <a:buFont typeface="Wingdings" panose="05000000000000000000" pitchFamily="2" charset="2"/>
              <a:buChar char="ü"/>
            </a:pPr>
            <a:r>
              <a:rPr lang="en-GB" noProof="0" dirty="0">
                <a:hlinkClick r:id="rId2"/>
              </a:rPr>
              <a:t>DSS</a:t>
            </a:r>
            <a:r>
              <a:rPr lang="en-GB" noProof="0" dirty="0"/>
              <a:t> combines data and analytics for better decision-making</a:t>
            </a:r>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6962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Freeform 422"/>
          <p:cNvSpPr>
            <a:spLocks noChangeArrowheads="1"/>
          </p:cNvSpPr>
          <p:nvPr/>
        </p:nvSpPr>
        <p:spPr bwMode="auto">
          <a:xfrm>
            <a:off x="8409119" y="1858539"/>
            <a:ext cx="615837"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24" y="1197"/>
                  <a:pt x="598" y="1197"/>
                </a:cubicBezTo>
                <a:cubicBezTo>
                  <a:pt x="264" y="1197"/>
                  <a:pt x="0" y="933"/>
                  <a:pt x="0" y="599"/>
                </a:cubicBezTo>
                <a:cubicBezTo>
                  <a:pt x="0" y="273"/>
                  <a:pt x="264" y="0"/>
                  <a:pt x="598" y="0"/>
                </a:cubicBezTo>
                <a:cubicBezTo>
                  <a:pt x="924" y="0"/>
                  <a:pt x="1196" y="273"/>
                  <a:pt x="1196" y="599"/>
                </a:cubicBezTo>
              </a:path>
            </a:pathLst>
          </a:custGeom>
          <a:solidFill>
            <a:srgbClr val="007772">
              <a:alpha val="84138"/>
            </a:srgbClr>
          </a:solidFill>
          <a:ln>
            <a:noFill/>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37" name="Freeform 424"/>
          <p:cNvSpPr>
            <a:spLocks noChangeArrowheads="1"/>
          </p:cNvSpPr>
          <p:nvPr/>
        </p:nvSpPr>
        <p:spPr bwMode="auto">
          <a:xfrm>
            <a:off x="8409119" y="4780918"/>
            <a:ext cx="615837"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3"/>
                  <a:pt x="924" y="1196"/>
                  <a:pt x="598" y="1196"/>
                </a:cubicBezTo>
                <a:cubicBezTo>
                  <a:pt x="264" y="1196"/>
                  <a:pt x="0" y="933"/>
                  <a:pt x="0" y="598"/>
                </a:cubicBezTo>
                <a:cubicBezTo>
                  <a:pt x="0" y="273"/>
                  <a:pt x="264" y="0"/>
                  <a:pt x="598" y="0"/>
                </a:cubicBezTo>
                <a:cubicBezTo>
                  <a:pt x="924" y="0"/>
                  <a:pt x="1196" y="273"/>
                  <a:pt x="1196" y="598"/>
                </a:cubicBezTo>
              </a:path>
            </a:pathLst>
          </a:custGeom>
          <a:solidFill>
            <a:srgbClr val="007772">
              <a:alpha val="84138"/>
            </a:srgbClr>
          </a:solidFill>
          <a:ln>
            <a:noFill/>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38" name="Freeform 425"/>
          <p:cNvSpPr>
            <a:spLocks noChangeArrowheads="1"/>
          </p:cNvSpPr>
          <p:nvPr/>
        </p:nvSpPr>
        <p:spPr bwMode="auto">
          <a:xfrm>
            <a:off x="3040875" y="1939295"/>
            <a:ext cx="615835"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32" y="1197"/>
                  <a:pt x="598" y="1197"/>
                </a:cubicBezTo>
                <a:cubicBezTo>
                  <a:pt x="264" y="1197"/>
                  <a:pt x="0" y="933"/>
                  <a:pt x="0" y="599"/>
                </a:cubicBezTo>
                <a:cubicBezTo>
                  <a:pt x="0" y="273"/>
                  <a:pt x="264" y="0"/>
                  <a:pt x="598" y="0"/>
                </a:cubicBezTo>
                <a:cubicBezTo>
                  <a:pt x="932" y="0"/>
                  <a:pt x="1196" y="273"/>
                  <a:pt x="1196" y="599"/>
                </a:cubicBezTo>
              </a:path>
            </a:pathLst>
          </a:custGeom>
          <a:solidFill>
            <a:srgbClr val="EEA821"/>
          </a:solidFill>
          <a:ln>
            <a:noFill/>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40" name="Freeform 427"/>
          <p:cNvSpPr>
            <a:spLocks noChangeArrowheads="1"/>
          </p:cNvSpPr>
          <p:nvPr/>
        </p:nvSpPr>
        <p:spPr bwMode="auto">
          <a:xfrm>
            <a:off x="3040875" y="4838949"/>
            <a:ext cx="615835"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32" y="1196"/>
                  <a:pt x="598" y="1196"/>
                </a:cubicBezTo>
                <a:cubicBezTo>
                  <a:pt x="264" y="1196"/>
                  <a:pt x="0" y="932"/>
                  <a:pt x="0" y="598"/>
                </a:cubicBezTo>
                <a:cubicBezTo>
                  <a:pt x="0" y="273"/>
                  <a:pt x="264" y="0"/>
                  <a:pt x="598" y="0"/>
                </a:cubicBezTo>
                <a:cubicBezTo>
                  <a:pt x="932" y="0"/>
                  <a:pt x="1196" y="273"/>
                  <a:pt x="1196" y="598"/>
                </a:cubicBezTo>
              </a:path>
            </a:pathLst>
          </a:custGeom>
          <a:solidFill>
            <a:srgbClr val="EEA821"/>
          </a:solidFill>
          <a:ln>
            <a:noFill/>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C2264C1F-58AA-B2AF-4FB9-13F4FEE65515}"/>
              </a:ext>
            </a:extLst>
          </p:cNvPr>
          <p:cNvGrpSpPr/>
          <p:nvPr/>
        </p:nvGrpSpPr>
        <p:grpSpPr>
          <a:xfrm>
            <a:off x="3879329" y="1629020"/>
            <a:ext cx="4188138" cy="4181320"/>
            <a:chOff x="3896262" y="1629020"/>
            <a:chExt cx="4188138" cy="4181320"/>
          </a:xfrm>
        </p:grpSpPr>
        <p:sp>
          <p:nvSpPr>
            <p:cNvPr id="58" name="Freeform 1"/>
            <p:cNvSpPr>
              <a:spLocks noChangeArrowheads="1"/>
            </p:cNvSpPr>
            <p:nvPr/>
          </p:nvSpPr>
          <p:spPr bwMode="auto">
            <a:xfrm>
              <a:off x="5921021" y="3646961"/>
              <a:ext cx="1274848" cy="2163379"/>
            </a:xfrm>
            <a:custGeom>
              <a:avLst/>
              <a:gdLst>
                <a:gd name="T0" fmla="*/ 0 w 2472"/>
                <a:gd name="T1" fmla="*/ 4196 h 4197"/>
                <a:gd name="T2" fmla="*/ 0 w 2472"/>
                <a:gd name="T3" fmla="*/ 4196 h 4197"/>
                <a:gd name="T4" fmla="*/ 2471 w 2472"/>
                <a:gd name="T5" fmla="*/ 3396 h 4197"/>
                <a:gd name="T6" fmla="*/ 0 w 2472"/>
                <a:gd name="T7" fmla="*/ 0 h 4197"/>
                <a:gd name="T8" fmla="*/ 0 w 2472"/>
                <a:gd name="T9" fmla="*/ 4196 h 4197"/>
              </a:gdLst>
              <a:ahLst/>
              <a:cxnLst>
                <a:cxn ang="0">
                  <a:pos x="T0" y="T1"/>
                </a:cxn>
                <a:cxn ang="0">
                  <a:pos x="T2" y="T3"/>
                </a:cxn>
                <a:cxn ang="0">
                  <a:pos x="T4" y="T5"/>
                </a:cxn>
                <a:cxn ang="0">
                  <a:pos x="T6" y="T7"/>
                </a:cxn>
                <a:cxn ang="0">
                  <a:pos x="T8" y="T9"/>
                </a:cxn>
              </a:cxnLst>
              <a:rect l="0" t="0" r="r" b="b"/>
              <a:pathLst>
                <a:path w="2472" h="4197">
                  <a:moveTo>
                    <a:pt x="0" y="4196"/>
                  </a:moveTo>
                  <a:lnTo>
                    <a:pt x="0" y="4196"/>
                  </a:lnTo>
                  <a:cubicBezTo>
                    <a:pt x="923" y="4196"/>
                    <a:pt x="1776" y="3897"/>
                    <a:pt x="2471" y="3396"/>
                  </a:cubicBezTo>
                  <a:cubicBezTo>
                    <a:pt x="0" y="0"/>
                    <a:pt x="0" y="0"/>
                    <a:pt x="0" y="0"/>
                  </a:cubicBezTo>
                  <a:lnTo>
                    <a:pt x="0" y="4196"/>
                  </a:lnTo>
                </a:path>
              </a:pathLst>
            </a:custGeom>
            <a:solidFill>
              <a:srgbClr val="007772">
                <a:alpha val="69040"/>
              </a:srgbClr>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9" name="Freeform 2"/>
            <p:cNvSpPr>
              <a:spLocks noChangeArrowheads="1"/>
            </p:cNvSpPr>
            <p:nvPr/>
          </p:nvSpPr>
          <p:spPr bwMode="auto">
            <a:xfrm>
              <a:off x="4730254" y="3660596"/>
              <a:ext cx="1193039" cy="2027031"/>
            </a:xfrm>
            <a:custGeom>
              <a:avLst/>
              <a:gdLst>
                <a:gd name="T0" fmla="*/ 0 w 2314"/>
                <a:gd name="T1" fmla="*/ 3175 h 3933"/>
                <a:gd name="T2" fmla="*/ 0 w 2314"/>
                <a:gd name="T3" fmla="*/ 3175 h 3933"/>
                <a:gd name="T4" fmla="*/ 2313 w 2314"/>
                <a:gd name="T5" fmla="*/ 3932 h 3933"/>
                <a:gd name="T6" fmla="*/ 2313 w 2314"/>
                <a:gd name="T7" fmla="*/ 0 h 3933"/>
                <a:gd name="T8" fmla="*/ 0 w 2314"/>
                <a:gd name="T9" fmla="*/ 3175 h 3933"/>
              </a:gdLst>
              <a:ahLst/>
              <a:cxnLst>
                <a:cxn ang="0">
                  <a:pos x="T0" y="T1"/>
                </a:cxn>
                <a:cxn ang="0">
                  <a:pos x="T2" y="T3"/>
                </a:cxn>
                <a:cxn ang="0">
                  <a:pos x="T4" y="T5"/>
                </a:cxn>
                <a:cxn ang="0">
                  <a:pos x="T6" y="T7"/>
                </a:cxn>
                <a:cxn ang="0">
                  <a:pos x="T8" y="T9"/>
                </a:cxn>
              </a:cxnLst>
              <a:rect l="0" t="0" r="r" b="b"/>
              <a:pathLst>
                <a:path w="2314" h="3933">
                  <a:moveTo>
                    <a:pt x="0" y="3175"/>
                  </a:moveTo>
                  <a:lnTo>
                    <a:pt x="0" y="3175"/>
                  </a:lnTo>
                  <a:cubicBezTo>
                    <a:pt x="651" y="3650"/>
                    <a:pt x="1451" y="3932"/>
                    <a:pt x="2313" y="3932"/>
                  </a:cubicBezTo>
                  <a:cubicBezTo>
                    <a:pt x="2313" y="0"/>
                    <a:pt x="2313" y="0"/>
                    <a:pt x="2313" y="0"/>
                  </a:cubicBezTo>
                  <a:lnTo>
                    <a:pt x="0" y="3175"/>
                  </a:lnTo>
                </a:path>
              </a:pathLst>
            </a:custGeom>
            <a:solidFill>
              <a:srgbClr val="EEA821"/>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60" name="Freeform 3"/>
            <p:cNvSpPr>
              <a:spLocks noChangeArrowheads="1"/>
            </p:cNvSpPr>
            <p:nvPr/>
          </p:nvSpPr>
          <p:spPr bwMode="auto">
            <a:xfrm>
              <a:off x="3991705" y="3660596"/>
              <a:ext cx="1931588" cy="1636169"/>
            </a:xfrm>
            <a:custGeom>
              <a:avLst/>
              <a:gdLst>
                <a:gd name="T0" fmla="*/ 0 w 3748"/>
                <a:gd name="T1" fmla="*/ 1214 h 3176"/>
                <a:gd name="T2" fmla="*/ 0 w 3748"/>
                <a:gd name="T3" fmla="*/ 1214 h 3176"/>
                <a:gd name="T4" fmla="*/ 1434 w 3748"/>
                <a:gd name="T5" fmla="*/ 3175 h 3176"/>
                <a:gd name="T6" fmla="*/ 3747 w 3748"/>
                <a:gd name="T7" fmla="*/ 0 h 3176"/>
                <a:gd name="T8" fmla="*/ 0 w 3748"/>
                <a:gd name="T9" fmla="*/ 1214 h 3176"/>
              </a:gdLst>
              <a:ahLst/>
              <a:cxnLst>
                <a:cxn ang="0">
                  <a:pos x="T0" y="T1"/>
                </a:cxn>
                <a:cxn ang="0">
                  <a:pos x="T2" y="T3"/>
                </a:cxn>
                <a:cxn ang="0">
                  <a:pos x="T4" y="T5"/>
                </a:cxn>
                <a:cxn ang="0">
                  <a:pos x="T6" y="T7"/>
                </a:cxn>
                <a:cxn ang="0">
                  <a:pos x="T8" y="T9"/>
                </a:cxn>
              </a:cxnLst>
              <a:rect l="0" t="0" r="r" b="b"/>
              <a:pathLst>
                <a:path w="3748" h="3176">
                  <a:moveTo>
                    <a:pt x="0" y="1214"/>
                  </a:moveTo>
                  <a:lnTo>
                    <a:pt x="0" y="1214"/>
                  </a:lnTo>
                  <a:cubicBezTo>
                    <a:pt x="264" y="2014"/>
                    <a:pt x="765" y="2700"/>
                    <a:pt x="1434" y="3175"/>
                  </a:cubicBezTo>
                  <a:cubicBezTo>
                    <a:pt x="3747" y="0"/>
                    <a:pt x="3747" y="0"/>
                    <a:pt x="3747" y="0"/>
                  </a:cubicBezTo>
                  <a:lnTo>
                    <a:pt x="0" y="1214"/>
                  </a:lnTo>
                </a:path>
              </a:pathLst>
            </a:custGeom>
            <a:solidFill>
              <a:srgbClr val="EEA821"/>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61" name="Freeform 4"/>
            <p:cNvSpPr>
              <a:spLocks noChangeArrowheads="1"/>
            </p:cNvSpPr>
            <p:nvPr/>
          </p:nvSpPr>
          <p:spPr bwMode="auto">
            <a:xfrm>
              <a:off x="3896262" y="3028853"/>
              <a:ext cx="2027031" cy="1256668"/>
            </a:xfrm>
            <a:custGeom>
              <a:avLst/>
              <a:gdLst>
                <a:gd name="T0" fmla="*/ 185 w 3933"/>
                <a:gd name="T1" fmla="*/ 0 h 2438"/>
                <a:gd name="T2" fmla="*/ 185 w 3933"/>
                <a:gd name="T3" fmla="*/ 0 h 2438"/>
                <a:gd name="T4" fmla="*/ 0 w 3933"/>
                <a:gd name="T5" fmla="*/ 1223 h 2438"/>
                <a:gd name="T6" fmla="*/ 185 w 3933"/>
                <a:gd name="T7" fmla="*/ 2437 h 2438"/>
                <a:gd name="T8" fmla="*/ 3932 w 3933"/>
                <a:gd name="T9" fmla="*/ 1223 h 2438"/>
                <a:gd name="T10" fmla="*/ 185 w 3933"/>
                <a:gd name="T11" fmla="*/ 0 h 2438"/>
              </a:gdLst>
              <a:ahLst/>
              <a:cxnLst>
                <a:cxn ang="0">
                  <a:pos x="T0" y="T1"/>
                </a:cxn>
                <a:cxn ang="0">
                  <a:pos x="T2" y="T3"/>
                </a:cxn>
                <a:cxn ang="0">
                  <a:pos x="T4" y="T5"/>
                </a:cxn>
                <a:cxn ang="0">
                  <a:pos x="T6" y="T7"/>
                </a:cxn>
                <a:cxn ang="0">
                  <a:pos x="T8" y="T9"/>
                </a:cxn>
                <a:cxn ang="0">
                  <a:pos x="T10" y="T11"/>
                </a:cxn>
              </a:cxnLst>
              <a:rect l="0" t="0" r="r" b="b"/>
              <a:pathLst>
                <a:path w="3933" h="2438">
                  <a:moveTo>
                    <a:pt x="185" y="0"/>
                  </a:moveTo>
                  <a:lnTo>
                    <a:pt x="185" y="0"/>
                  </a:lnTo>
                  <a:cubicBezTo>
                    <a:pt x="62" y="387"/>
                    <a:pt x="0" y="792"/>
                    <a:pt x="0" y="1223"/>
                  </a:cubicBezTo>
                  <a:cubicBezTo>
                    <a:pt x="0" y="1645"/>
                    <a:pt x="62" y="2050"/>
                    <a:pt x="185" y="2437"/>
                  </a:cubicBezTo>
                  <a:cubicBezTo>
                    <a:pt x="3932" y="1223"/>
                    <a:pt x="3932" y="1223"/>
                    <a:pt x="3932" y="1223"/>
                  </a:cubicBezTo>
                  <a:lnTo>
                    <a:pt x="185" y="0"/>
                  </a:lnTo>
                </a:path>
              </a:pathLst>
            </a:custGeom>
            <a:solidFill>
              <a:srgbClr val="EEA821"/>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62" name="Freeform 5"/>
            <p:cNvSpPr>
              <a:spLocks noChangeArrowheads="1"/>
            </p:cNvSpPr>
            <p:nvPr/>
          </p:nvSpPr>
          <p:spPr bwMode="auto">
            <a:xfrm>
              <a:off x="3991705" y="2019882"/>
              <a:ext cx="1931588" cy="1640714"/>
            </a:xfrm>
            <a:custGeom>
              <a:avLst/>
              <a:gdLst>
                <a:gd name="T0" fmla="*/ 1434 w 3748"/>
                <a:gd name="T1" fmla="*/ 0 h 3184"/>
                <a:gd name="T2" fmla="*/ 1434 w 3748"/>
                <a:gd name="T3" fmla="*/ 0 h 3184"/>
                <a:gd name="T4" fmla="*/ 0 w 3748"/>
                <a:gd name="T5" fmla="*/ 1960 h 3184"/>
                <a:gd name="T6" fmla="*/ 3747 w 3748"/>
                <a:gd name="T7" fmla="*/ 3183 h 3184"/>
                <a:gd name="T8" fmla="*/ 1434 w 3748"/>
                <a:gd name="T9" fmla="*/ 0 h 3184"/>
              </a:gdLst>
              <a:ahLst/>
              <a:cxnLst>
                <a:cxn ang="0">
                  <a:pos x="T0" y="T1"/>
                </a:cxn>
                <a:cxn ang="0">
                  <a:pos x="T2" y="T3"/>
                </a:cxn>
                <a:cxn ang="0">
                  <a:pos x="T4" y="T5"/>
                </a:cxn>
                <a:cxn ang="0">
                  <a:pos x="T6" y="T7"/>
                </a:cxn>
                <a:cxn ang="0">
                  <a:pos x="T8" y="T9"/>
                </a:cxn>
              </a:cxnLst>
              <a:rect l="0" t="0" r="r" b="b"/>
              <a:pathLst>
                <a:path w="3748" h="3184">
                  <a:moveTo>
                    <a:pt x="1434" y="0"/>
                  </a:moveTo>
                  <a:lnTo>
                    <a:pt x="1434" y="0"/>
                  </a:lnTo>
                  <a:cubicBezTo>
                    <a:pt x="765" y="483"/>
                    <a:pt x="264" y="1169"/>
                    <a:pt x="0" y="1960"/>
                  </a:cubicBezTo>
                  <a:cubicBezTo>
                    <a:pt x="3747" y="3183"/>
                    <a:pt x="3747" y="3183"/>
                    <a:pt x="3747" y="3183"/>
                  </a:cubicBezTo>
                  <a:lnTo>
                    <a:pt x="1434" y="0"/>
                  </a:lnTo>
                </a:path>
              </a:pathLst>
            </a:custGeom>
            <a:solidFill>
              <a:srgbClr val="EEA821"/>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63" name="Freeform 6"/>
            <p:cNvSpPr>
              <a:spLocks noChangeArrowheads="1"/>
            </p:cNvSpPr>
            <p:nvPr/>
          </p:nvSpPr>
          <p:spPr bwMode="auto">
            <a:xfrm>
              <a:off x="5921021" y="1629020"/>
              <a:ext cx="1193039" cy="2031576"/>
            </a:xfrm>
            <a:custGeom>
              <a:avLst/>
              <a:gdLst>
                <a:gd name="T0" fmla="*/ 2313 w 2314"/>
                <a:gd name="T1" fmla="*/ 757 h 3941"/>
                <a:gd name="T2" fmla="*/ 2313 w 2314"/>
                <a:gd name="T3" fmla="*/ 757 h 3941"/>
                <a:gd name="T4" fmla="*/ 0 w 2314"/>
                <a:gd name="T5" fmla="*/ 0 h 3941"/>
                <a:gd name="T6" fmla="*/ 0 w 2314"/>
                <a:gd name="T7" fmla="*/ 3940 h 3941"/>
                <a:gd name="T8" fmla="*/ 2313 w 2314"/>
                <a:gd name="T9" fmla="*/ 757 h 3941"/>
              </a:gdLst>
              <a:ahLst/>
              <a:cxnLst>
                <a:cxn ang="0">
                  <a:pos x="T0" y="T1"/>
                </a:cxn>
                <a:cxn ang="0">
                  <a:pos x="T2" y="T3"/>
                </a:cxn>
                <a:cxn ang="0">
                  <a:pos x="T4" y="T5"/>
                </a:cxn>
                <a:cxn ang="0">
                  <a:pos x="T6" y="T7"/>
                </a:cxn>
                <a:cxn ang="0">
                  <a:pos x="T8" y="T9"/>
                </a:cxn>
              </a:cxnLst>
              <a:rect l="0" t="0" r="r" b="b"/>
              <a:pathLst>
                <a:path w="2314" h="3941">
                  <a:moveTo>
                    <a:pt x="2313" y="757"/>
                  </a:moveTo>
                  <a:lnTo>
                    <a:pt x="2313" y="757"/>
                  </a:lnTo>
                  <a:cubicBezTo>
                    <a:pt x="1662" y="282"/>
                    <a:pt x="861" y="0"/>
                    <a:pt x="0" y="0"/>
                  </a:cubicBezTo>
                  <a:cubicBezTo>
                    <a:pt x="0" y="3940"/>
                    <a:pt x="0" y="3940"/>
                    <a:pt x="0" y="3940"/>
                  </a:cubicBezTo>
                  <a:lnTo>
                    <a:pt x="2313" y="757"/>
                  </a:lnTo>
                </a:path>
              </a:pathLst>
            </a:custGeom>
            <a:solidFill>
              <a:srgbClr val="4FA19E"/>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64" name="Freeform 7"/>
            <p:cNvSpPr>
              <a:spLocks noChangeArrowheads="1"/>
            </p:cNvSpPr>
            <p:nvPr/>
          </p:nvSpPr>
          <p:spPr bwMode="auto">
            <a:xfrm>
              <a:off x="4730254" y="1629020"/>
              <a:ext cx="1193039" cy="2031576"/>
            </a:xfrm>
            <a:custGeom>
              <a:avLst/>
              <a:gdLst>
                <a:gd name="T0" fmla="*/ 2313 w 2314"/>
                <a:gd name="T1" fmla="*/ 3940 h 3941"/>
                <a:gd name="T2" fmla="*/ 2313 w 2314"/>
                <a:gd name="T3" fmla="*/ 3940 h 3941"/>
                <a:gd name="T4" fmla="*/ 2313 w 2314"/>
                <a:gd name="T5" fmla="*/ 0 h 3941"/>
                <a:gd name="T6" fmla="*/ 0 w 2314"/>
                <a:gd name="T7" fmla="*/ 757 h 3941"/>
                <a:gd name="T8" fmla="*/ 2313 w 2314"/>
                <a:gd name="T9" fmla="*/ 3940 h 3941"/>
              </a:gdLst>
              <a:ahLst/>
              <a:cxnLst>
                <a:cxn ang="0">
                  <a:pos x="T0" y="T1"/>
                </a:cxn>
                <a:cxn ang="0">
                  <a:pos x="T2" y="T3"/>
                </a:cxn>
                <a:cxn ang="0">
                  <a:pos x="T4" y="T5"/>
                </a:cxn>
                <a:cxn ang="0">
                  <a:pos x="T6" y="T7"/>
                </a:cxn>
                <a:cxn ang="0">
                  <a:pos x="T8" y="T9"/>
                </a:cxn>
              </a:cxnLst>
              <a:rect l="0" t="0" r="r" b="b"/>
              <a:pathLst>
                <a:path w="2314" h="3941">
                  <a:moveTo>
                    <a:pt x="2313" y="3940"/>
                  </a:moveTo>
                  <a:lnTo>
                    <a:pt x="2313" y="3940"/>
                  </a:lnTo>
                  <a:cubicBezTo>
                    <a:pt x="2313" y="0"/>
                    <a:pt x="2313" y="0"/>
                    <a:pt x="2313" y="0"/>
                  </a:cubicBezTo>
                  <a:cubicBezTo>
                    <a:pt x="1451" y="0"/>
                    <a:pt x="651" y="282"/>
                    <a:pt x="0" y="757"/>
                  </a:cubicBezTo>
                  <a:lnTo>
                    <a:pt x="2313" y="3940"/>
                  </a:lnTo>
                </a:path>
              </a:pathLst>
            </a:custGeom>
            <a:solidFill>
              <a:srgbClr val="EEA821"/>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65" name="Freeform 8"/>
            <p:cNvSpPr>
              <a:spLocks noChangeArrowheads="1"/>
            </p:cNvSpPr>
            <p:nvPr/>
          </p:nvSpPr>
          <p:spPr bwMode="auto">
            <a:xfrm>
              <a:off x="5921021" y="3646961"/>
              <a:ext cx="2058846" cy="1749792"/>
            </a:xfrm>
            <a:custGeom>
              <a:avLst/>
              <a:gdLst>
                <a:gd name="T0" fmla="*/ 2471 w 3994"/>
                <a:gd name="T1" fmla="*/ 3396 h 3397"/>
                <a:gd name="T2" fmla="*/ 2471 w 3994"/>
                <a:gd name="T3" fmla="*/ 3396 h 3397"/>
                <a:gd name="T4" fmla="*/ 3993 w 3994"/>
                <a:gd name="T5" fmla="*/ 1293 h 3397"/>
                <a:gd name="T6" fmla="*/ 0 w 3994"/>
                <a:gd name="T7" fmla="*/ 0 h 3397"/>
                <a:gd name="T8" fmla="*/ 2471 w 3994"/>
                <a:gd name="T9" fmla="*/ 3396 h 3397"/>
              </a:gdLst>
              <a:ahLst/>
              <a:cxnLst>
                <a:cxn ang="0">
                  <a:pos x="T0" y="T1"/>
                </a:cxn>
                <a:cxn ang="0">
                  <a:pos x="T2" y="T3"/>
                </a:cxn>
                <a:cxn ang="0">
                  <a:pos x="T4" y="T5"/>
                </a:cxn>
                <a:cxn ang="0">
                  <a:pos x="T6" y="T7"/>
                </a:cxn>
                <a:cxn ang="0">
                  <a:pos x="T8" y="T9"/>
                </a:cxn>
              </a:cxnLst>
              <a:rect l="0" t="0" r="r" b="b"/>
              <a:pathLst>
                <a:path w="3994" h="3397">
                  <a:moveTo>
                    <a:pt x="2471" y="3396"/>
                  </a:moveTo>
                  <a:lnTo>
                    <a:pt x="2471" y="3396"/>
                  </a:lnTo>
                  <a:cubicBezTo>
                    <a:pt x="3175" y="2877"/>
                    <a:pt x="3720" y="2147"/>
                    <a:pt x="3993" y="1293"/>
                  </a:cubicBezTo>
                  <a:cubicBezTo>
                    <a:pt x="0" y="0"/>
                    <a:pt x="0" y="0"/>
                    <a:pt x="0" y="0"/>
                  </a:cubicBezTo>
                  <a:lnTo>
                    <a:pt x="2471" y="3396"/>
                  </a:lnTo>
                </a:path>
              </a:pathLst>
            </a:custGeom>
            <a:solidFill>
              <a:srgbClr val="007772">
                <a:alpha val="69040"/>
              </a:srgbClr>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66" name="Freeform 9"/>
            <p:cNvSpPr>
              <a:spLocks noChangeArrowheads="1"/>
            </p:cNvSpPr>
            <p:nvPr/>
          </p:nvSpPr>
          <p:spPr bwMode="auto">
            <a:xfrm>
              <a:off x="5921021" y="1892625"/>
              <a:ext cx="2058846" cy="1754337"/>
            </a:xfrm>
            <a:custGeom>
              <a:avLst/>
              <a:gdLst>
                <a:gd name="T0" fmla="*/ 3993 w 3994"/>
                <a:gd name="T1" fmla="*/ 2101 h 3404"/>
                <a:gd name="T2" fmla="*/ 3993 w 3994"/>
                <a:gd name="T3" fmla="*/ 2101 h 3404"/>
                <a:gd name="T4" fmla="*/ 2471 w 3994"/>
                <a:gd name="T5" fmla="*/ 0 h 3404"/>
                <a:gd name="T6" fmla="*/ 0 w 3994"/>
                <a:gd name="T7" fmla="*/ 3403 h 3404"/>
                <a:gd name="T8" fmla="*/ 3993 w 3994"/>
                <a:gd name="T9" fmla="*/ 2101 h 3404"/>
              </a:gdLst>
              <a:ahLst/>
              <a:cxnLst>
                <a:cxn ang="0">
                  <a:pos x="T0" y="T1"/>
                </a:cxn>
                <a:cxn ang="0">
                  <a:pos x="T2" y="T3"/>
                </a:cxn>
                <a:cxn ang="0">
                  <a:pos x="T4" y="T5"/>
                </a:cxn>
                <a:cxn ang="0">
                  <a:pos x="T6" y="T7"/>
                </a:cxn>
                <a:cxn ang="0">
                  <a:pos x="T8" y="T9"/>
                </a:cxn>
              </a:cxnLst>
              <a:rect l="0" t="0" r="r" b="b"/>
              <a:pathLst>
                <a:path w="3994" h="3404">
                  <a:moveTo>
                    <a:pt x="3993" y="2101"/>
                  </a:moveTo>
                  <a:lnTo>
                    <a:pt x="3993" y="2101"/>
                  </a:lnTo>
                  <a:cubicBezTo>
                    <a:pt x="3720" y="1249"/>
                    <a:pt x="3175" y="519"/>
                    <a:pt x="2471" y="0"/>
                  </a:cubicBezTo>
                  <a:cubicBezTo>
                    <a:pt x="0" y="3403"/>
                    <a:pt x="0" y="3403"/>
                    <a:pt x="0" y="3403"/>
                  </a:cubicBezTo>
                  <a:lnTo>
                    <a:pt x="3993" y="2101"/>
                  </a:lnTo>
                </a:path>
              </a:pathLst>
            </a:custGeom>
            <a:solidFill>
              <a:srgbClr val="007772">
                <a:alpha val="69040"/>
              </a:srgbClr>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67" name="Freeform 10"/>
            <p:cNvSpPr>
              <a:spLocks noChangeArrowheads="1"/>
            </p:cNvSpPr>
            <p:nvPr/>
          </p:nvSpPr>
          <p:spPr bwMode="auto">
            <a:xfrm>
              <a:off x="5921021" y="2974314"/>
              <a:ext cx="2163379" cy="1338476"/>
            </a:xfrm>
            <a:custGeom>
              <a:avLst/>
              <a:gdLst>
                <a:gd name="T0" fmla="*/ 3993 w 4196"/>
                <a:gd name="T1" fmla="*/ 2595 h 2596"/>
                <a:gd name="T2" fmla="*/ 3993 w 4196"/>
                <a:gd name="T3" fmla="*/ 2595 h 2596"/>
                <a:gd name="T4" fmla="*/ 4195 w 4196"/>
                <a:gd name="T5" fmla="*/ 1302 h 2596"/>
                <a:gd name="T6" fmla="*/ 3993 w 4196"/>
                <a:gd name="T7" fmla="*/ 0 h 2596"/>
                <a:gd name="T8" fmla="*/ 0 w 4196"/>
                <a:gd name="T9" fmla="*/ 1302 h 2596"/>
                <a:gd name="T10" fmla="*/ 3993 w 4196"/>
                <a:gd name="T11" fmla="*/ 2595 h 2596"/>
              </a:gdLst>
              <a:ahLst/>
              <a:cxnLst>
                <a:cxn ang="0">
                  <a:pos x="T0" y="T1"/>
                </a:cxn>
                <a:cxn ang="0">
                  <a:pos x="T2" y="T3"/>
                </a:cxn>
                <a:cxn ang="0">
                  <a:pos x="T4" y="T5"/>
                </a:cxn>
                <a:cxn ang="0">
                  <a:pos x="T6" y="T7"/>
                </a:cxn>
                <a:cxn ang="0">
                  <a:pos x="T8" y="T9"/>
                </a:cxn>
                <a:cxn ang="0">
                  <a:pos x="T10" y="T11"/>
                </a:cxn>
              </a:cxnLst>
              <a:rect l="0" t="0" r="r" b="b"/>
              <a:pathLst>
                <a:path w="4196" h="2596">
                  <a:moveTo>
                    <a:pt x="3993" y="2595"/>
                  </a:moveTo>
                  <a:lnTo>
                    <a:pt x="3993" y="2595"/>
                  </a:lnTo>
                  <a:cubicBezTo>
                    <a:pt x="4125" y="2191"/>
                    <a:pt x="4195" y="1751"/>
                    <a:pt x="4195" y="1302"/>
                  </a:cubicBezTo>
                  <a:cubicBezTo>
                    <a:pt x="4195" y="845"/>
                    <a:pt x="4125" y="414"/>
                    <a:pt x="3993" y="0"/>
                  </a:cubicBezTo>
                  <a:cubicBezTo>
                    <a:pt x="0" y="1302"/>
                    <a:pt x="0" y="1302"/>
                    <a:pt x="0" y="1302"/>
                  </a:cubicBezTo>
                  <a:lnTo>
                    <a:pt x="3993" y="2595"/>
                  </a:lnTo>
                </a:path>
              </a:pathLst>
            </a:custGeom>
            <a:solidFill>
              <a:srgbClr val="007772">
                <a:alpha val="69040"/>
              </a:srgbClr>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14" name="Freeform 401"/>
            <p:cNvSpPr>
              <a:spLocks noChangeArrowheads="1"/>
            </p:cNvSpPr>
            <p:nvPr/>
          </p:nvSpPr>
          <p:spPr bwMode="auto">
            <a:xfrm>
              <a:off x="4996131" y="2758430"/>
              <a:ext cx="902166" cy="902166"/>
            </a:xfrm>
            <a:custGeom>
              <a:avLst/>
              <a:gdLst>
                <a:gd name="T0" fmla="*/ 484 w 1751"/>
                <a:gd name="T1" fmla="*/ 0 h 1751"/>
                <a:gd name="T2" fmla="*/ 484 w 1751"/>
                <a:gd name="T3" fmla="*/ 0 h 1751"/>
                <a:gd name="T4" fmla="*/ 0 w 1751"/>
                <a:gd name="T5" fmla="*/ 474 h 1751"/>
                <a:gd name="T6" fmla="*/ 1750 w 1751"/>
                <a:gd name="T7" fmla="*/ 1750 h 1751"/>
                <a:gd name="T8" fmla="*/ 484 w 1751"/>
                <a:gd name="T9" fmla="*/ 0 h 1751"/>
              </a:gdLst>
              <a:ahLst/>
              <a:cxnLst>
                <a:cxn ang="0">
                  <a:pos x="T0" y="T1"/>
                </a:cxn>
                <a:cxn ang="0">
                  <a:pos x="T2" y="T3"/>
                </a:cxn>
                <a:cxn ang="0">
                  <a:pos x="T4" y="T5"/>
                </a:cxn>
                <a:cxn ang="0">
                  <a:pos x="T6" y="T7"/>
                </a:cxn>
                <a:cxn ang="0">
                  <a:pos x="T8" y="T9"/>
                </a:cxn>
              </a:cxnLst>
              <a:rect l="0" t="0" r="r" b="b"/>
              <a:pathLst>
                <a:path w="1751" h="1751">
                  <a:moveTo>
                    <a:pt x="484" y="0"/>
                  </a:moveTo>
                  <a:lnTo>
                    <a:pt x="484" y="0"/>
                  </a:lnTo>
                  <a:cubicBezTo>
                    <a:pt x="299" y="132"/>
                    <a:pt x="141" y="291"/>
                    <a:pt x="0" y="474"/>
                  </a:cubicBezTo>
                  <a:cubicBezTo>
                    <a:pt x="1750" y="1750"/>
                    <a:pt x="1750" y="1750"/>
                    <a:pt x="1750" y="1750"/>
                  </a:cubicBezTo>
                  <a:lnTo>
                    <a:pt x="484" y="0"/>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15" name="Freeform 402"/>
            <p:cNvSpPr>
              <a:spLocks noChangeArrowheads="1"/>
            </p:cNvSpPr>
            <p:nvPr/>
          </p:nvSpPr>
          <p:spPr bwMode="auto">
            <a:xfrm>
              <a:off x="5246101" y="2599358"/>
              <a:ext cx="652196" cy="1061238"/>
            </a:xfrm>
            <a:custGeom>
              <a:avLst/>
              <a:gdLst>
                <a:gd name="T0" fmla="*/ 598 w 1267"/>
                <a:gd name="T1" fmla="*/ 0 h 2058"/>
                <a:gd name="T2" fmla="*/ 598 w 1267"/>
                <a:gd name="T3" fmla="*/ 0 h 2058"/>
                <a:gd name="T4" fmla="*/ 0 w 1267"/>
                <a:gd name="T5" fmla="*/ 307 h 2058"/>
                <a:gd name="T6" fmla="*/ 1266 w 1267"/>
                <a:gd name="T7" fmla="*/ 2057 h 2058"/>
                <a:gd name="T8" fmla="*/ 598 w 1267"/>
                <a:gd name="T9" fmla="*/ 0 h 2058"/>
              </a:gdLst>
              <a:ahLst/>
              <a:cxnLst>
                <a:cxn ang="0">
                  <a:pos x="T0" y="T1"/>
                </a:cxn>
                <a:cxn ang="0">
                  <a:pos x="T2" y="T3"/>
                </a:cxn>
                <a:cxn ang="0">
                  <a:pos x="T4" y="T5"/>
                </a:cxn>
                <a:cxn ang="0">
                  <a:pos x="T6" y="T7"/>
                </a:cxn>
                <a:cxn ang="0">
                  <a:pos x="T8" y="T9"/>
                </a:cxn>
              </a:cxnLst>
              <a:rect l="0" t="0" r="r" b="b"/>
              <a:pathLst>
                <a:path w="1267" h="2058">
                  <a:moveTo>
                    <a:pt x="598" y="0"/>
                  </a:moveTo>
                  <a:lnTo>
                    <a:pt x="598" y="0"/>
                  </a:lnTo>
                  <a:cubicBezTo>
                    <a:pt x="378" y="70"/>
                    <a:pt x="176" y="175"/>
                    <a:pt x="0" y="307"/>
                  </a:cubicBezTo>
                  <a:cubicBezTo>
                    <a:pt x="1266" y="2057"/>
                    <a:pt x="1266" y="2057"/>
                    <a:pt x="1266" y="2057"/>
                  </a:cubicBezTo>
                  <a:lnTo>
                    <a:pt x="598" y="0"/>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16" name="Freeform 403"/>
            <p:cNvSpPr>
              <a:spLocks noChangeArrowheads="1"/>
            </p:cNvSpPr>
            <p:nvPr/>
          </p:nvSpPr>
          <p:spPr bwMode="auto">
            <a:xfrm>
              <a:off x="5555155" y="2544819"/>
              <a:ext cx="345414" cy="1115777"/>
            </a:xfrm>
            <a:custGeom>
              <a:avLst/>
              <a:gdLst>
                <a:gd name="T0" fmla="*/ 668 w 669"/>
                <a:gd name="T1" fmla="*/ 0 h 2164"/>
                <a:gd name="T2" fmla="*/ 668 w 669"/>
                <a:gd name="T3" fmla="*/ 0 h 2164"/>
                <a:gd name="T4" fmla="*/ 0 w 669"/>
                <a:gd name="T5" fmla="*/ 106 h 2164"/>
                <a:gd name="T6" fmla="*/ 668 w 669"/>
                <a:gd name="T7" fmla="*/ 2163 h 2164"/>
                <a:gd name="T8" fmla="*/ 668 w 669"/>
                <a:gd name="T9" fmla="*/ 0 h 2164"/>
              </a:gdLst>
              <a:ahLst/>
              <a:cxnLst>
                <a:cxn ang="0">
                  <a:pos x="T0" y="T1"/>
                </a:cxn>
                <a:cxn ang="0">
                  <a:pos x="T2" y="T3"/>
                </a:cxn>
                <a:cxn ang="0">
                  <a:pos x="T4" y="T5"/>
                </a:cxn>
                <a:cxn ang="0">
                  <a:pos x="T6" y="T7"/>
                </a:cxn>
                <a:cxn ang="0">
                  <a:pos x="T8" y="T9"/>
                </a:cxn>
              </a:cxnLst>
              <a:rect l="0" t="0" r="r" b="b"/>
              <a:pathLst>
                <a:path w="669" h="2164">
                  <a:moveTo>
                    <a:pt x="668" y="0"/>
                  </a:moveTo>
                  <a:lnTo>
                    <a:pt x="668" y="0"/>
                  </a:lnTo>
                  <a:cubicBezTo>
                    <a:pt x="439" y="0"/>
                    <a:pt x="211" y="35"/>
                    <a:pt x="0" y="106"/>
                  </a:cubicBezTo>
                  <a:cubicBezTo>
                    <a:pt x="668" y="2163"/>
                    <a:pt x="668" y="2163"/>
                    <a:pt x="668" y="2163"/>
                  </a:cubicBezTo>
                  <a:lnTo>
                    <a:pt x="668" y="0"/>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17" name="Freeform 404"/>
            <p:cNvSpPr>
              <a:spLocks noChangeArrowheads="1"/>
            </p:cNvSpPr>
            <p:nvPr/>
          </p:nvSpPr>
          <p:spPr bwMode="auto">
            <a:xfrm>
              <a:off x="4843877" y="3001584"/>
              <a:ext cx="1056692" cy="659013"/>
            </a:xfrm>
            <a:custGeom>
              <a:avLst/>
              <a:gdLst>
                <a:gd name="T0" fmla="*/ 299 w 2050"/>
                <a:gd name="T1" fmla="*/ 0 h 1277"/>
                <a:gd name="T2" fmla="*/ 299 w 2050"/>
                <a:gd name="T3" fmla="*/ 0 h 1277"/>
                <a:gd name="T4" fmla="*/ 0 w 2050"/>
                <a:gd name="T5" fmla="*/ 607 h 1277"/>
                <a:gd name="T6" fmla="*/ 2049 w 2050"/>
                <a:gd name="T7" fmla="*/ 1276 h 1277"/>
                <a:gd name="T8" fmla="*/ 299 w 2050"/>
                <a:gd name="T9" fmla="*/ 0 h 1277"/>
              </a:gdLst>
              <a:ahLst/>
              <a:cxnLst>
                <a:cxn ang="0">
                  <a:pos x="T0" y="T1"/>
                </a:cxn>
                <a:cxn ang="0">
                  <a:pos x="T2" y="T3"/>
                </a:cxn>
                <a:cxn ang="0">
                  <a:pos x="T4" y="T5"/>
                </a:cxn>
                <a:cxn ang="0">
                  <a:pos x="T6" y="T7"/>
                </a:cxn>
                <a:cxn ang="0">
                  <a:pos x="T8" y="T9"/>
                </a:cxn>
              </a:cxnLst>
              <a:rect l="0" t="0" r="r" b="b"/>
              <a:pathLst>
                <a:path w="2050" h="1277">
                  <a:moveTo>
                    <a:pt x="299" y="0"/>
                  </a:moveTo>
                  <a:lnTo>
                    <a:pt x="299" y="0"/>
                  </a:lnTo>
                  <a:cubicBezTo>
                    <a:pt x="167" y="185"/>
                    <a:pt x="70" y="387"/>
                    <a:pt x="0" y="607"/>
                  </a:cubicBezTo>
                  <a:cubicBezTo>
                    <a:pt x="2049" y="1276"/>
                    <a:pt x="2049" y="1276"/>
                    <a:pt x="2049" y="1276"/>
                  </a:cubicBezTo>
                  <a:lnTo>
                    <a:pt x="299" y="0"/>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18" name="Freeform 405"/>
            <p:cNvSpPr>
              <a:spLocks noChangeArrowheads="1"/>
            </p:cNvSpPr>
            <p:nvPr/>
          </p:nvSpPr>
          <p:spPr bwMode="auto">
            <a:xfrm>
              <a:off x="5921021" y="3042488"/>
              <a:ext cx="997608" cy="618108"/>
            </a:xfrm>
            <a:custGeom>
              <a:avLst/>
              <a:gdLst>
                <a:gd name="T0" fmla="*/ 1934 w 1935"/>
                <a:gd name="T1" fmla="*/ 563 h 1198"/>
                <a:gd name="T2" fmla="*/ 1934 w 1935"/>
                <a:gd name="T3" fmla="*/ 563 h 1198"/>
                <a:gd name="T4" fmla="*/ 1644 w 1935"/>
                <a:gd name="T5" fmla="*/ 0 h 1198"/>
                <a:gd name="T6" fmla="*/ 0 w 1935"/>
                <a:gd name="T7" fmla="*/ 1197 h 1198"/>
                <a:gd name="T8" fmla="*/ 1934 w 1935"/>
                <a:gd name="T9" fmla="*/ 563 h 1198"/>
              </a:gdLst>
              <a:ahLst/>
              <a:cxnLst>
                <a:cxn ang="0">
                  <a:pos x="T0" y="T1"/>
                </a:cxn>
                <a:cxn ang="0">
                  <a:pos x="T2" y="T3"/>
                </a:cxn>
                <a:cxn ang="0">
                  <a:pos x="T4" y="T5"/>
                </a:cxn>
                <a:cxn ang="0">
                  <a:pos x="T6" y="T7"/>
                </a:cxn>
                <a:cxn ang="0">
                  <a:pos x="T8" y="T9"/>
                </a:cxn>
              </a:cxnLst>
              <a:rect l="0" t="0" r="r" b="b"/>
              <a:pathLst>
                <a:path w="1935" h="1198">
                  <a:moveTo>
                    <a:pt x="1934" y="563"/>
                  </a:moveTo>
                  <a:lnTo>
                    <a:pt x="1934" y="563"/>
                  </a:lnTo>
                  <a:cubicBezTo>
                    <a:pt x="1864" y="361"/>
                    <a:pt x="1767" y="168"/>
                    <a:pt x="1644" y="0"/>
                  </a:cubicBezTo>
                  <a:cubicBezTo>
                    <a:pt x="0" y="1197"/>
                    <a:pt x="0" y="1197"/>
                    <a:pt x="0" y="1197"/>
                  </a:cubicBezTo>
                  <a:lnTo>
                    <a:pt x="1934" y="563"/>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19" name="Freeform 406"/>
            <p:cNvSpPr>
              <a:spLocks noChangeArrowheads="1"/>
            </p:cNvSpPr>
            <p:nvPr/>
          </p:nvSpPr>
          <p:spPr bwMode="auto">
            <a:xfrm>
              <a:off x="5898297" y="2544819"/>
              <a:ext cx="345414" cy="1115777"/>
            </a:xfrm>
            <a:custGeom>
              <a:avLst/>
              <a:gdLst>
                <a:gd name="T0" fmla="*/ 668 w 669"/>
                <a:gd name="T1" fmla="*/ 106 h 2164"/>
                <a:gd name="T2" fmla="*/ 668 w 669"/>
                <a:gd name="T3" fmla="*/ 106 h 2164"/>
                <a:gd name="T4" fmla="*/ 0 w 669"/>
                <a:gd name="T5" fmla="*/ 0 h 2164"/>
                <a:gd name="T6" fmla="*/ 0 w 669"/>
                <a:gd name="T7" fmla="*/ 2163 h 2164"/>
                <a:gd name="T8" fmla="*/ 668 w 669"/>
                <a:gd name="T9" fmla="*/ 106 h 2164"/>
              </a:gdLst>
              <a:ahLst/>
              <a:cxnLst>
                <a:cxn ang="0">
                  <a:pos x="T0" y="T1"/>
                </a:cxn>
                <a:cxn ang="0">
                  <a:pos x="T2" y="T3"/>
                </a:cxn>
                <a:cxn ang="0">
                  <a:pos x="T4" y="T5"/>
                </a:cxn>
                <a:cxn ang="0">
                  <a:pos x="T6" y="T7"/>
                </a:cxn>
                <a:cxn ang="0">
                  <a:pos x="T8" y="T9"/>
                </a:cxn>
              </a:cxnLst>
              <a:rect l="0" t="0" r="r" b="b"/>
              <a:pathLst>
                <a:path w="669" h="2164">
                  <a:moveTo>
                    <a:pt x="668" y="106"/>
                  </a:moveTo>
                  <a:lnTo>
                    <a:pt x="668" y="106"/>
                  </a:lnTo>
                  <a:cubicBezTo>
                    <a:pt x="457" y="35"/>
                    <a:pt x="238" y="0"/>
                    <a:pt x="0" y="0"/>
                  </a:cubicBezTo>
                  <a:cubicBezTo>
                    <a:pt x="0" y="2163"/>
                    <a:pt x="0" y="2163"/>
                    <a:pt x="0" y="2163"/>
                  </a:cubicBezTo>
                  <a:lnTo>
                    <a:pt x="668" y="106"/>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0" name="Freeform 407"/>
            <p:cNvSpPr>
              <a:spLocks noChangeArrowheads="1"/>
            </p:cNvSpPr>
            <p:nvPr/>
          </p:nvSpPr>
          <p:spPr bwMode="auto">
            <a:xfrm>
              <a:off x="5921021" y="2812969"/>
              <a:ext cx="847626" cy="847627"/>
            </a:xfrm>
            <a:custGeom>
              <a:avLst/>
              <a:gdLst>
                <a:gd name="T0" fmla="*/ 1644 w 1645"/>
                <a:gd name="T1" fmla="*/ 447 h 1645"/>
                <a:gd name="T2" fmla="*/ 1644 w 1645"/>
                <a:gd name="T3" fmla="*/ 447 h 1645"/>
                <a:gd name="T4" fmla="*/ 1196 w 1645"/>
                <a:gd name="T5" fmla="*/ 0 h 1645"/>
                <a:gd name="T6" fmla="*/ 0 w 1645"/>
                <a:gd name="T7" fmla="*/ 1644 h 1645"/>
                <a:gd name="T8" fmla="*/ 1644 w 1645"/>
                <a:gd name="T9" fmla="*/ 447 h 1645"/>
              </a:gdLst>
              <a:ahLst/>
              <a:cxnLst>
                <a:cxn ang="0">
                  <a:pos x="T0" y="T1"/>
                </a:cxn>
                <a:cxn ang="0">
                  <a:pos x="T2" y="T3"/>
                </a:cxn>
                <a:cxn ang="0">
                  <a:pos x="T4" y="T5"/>
                </a:cxn>
                <a:cxn ang="0">
                  <a:pos x="T6" y="T7"/>
                </a:cxn>
                <a:cxn ang="0">
                  <a:pos x="T8" y="T9"/>
                </a:cxn>
              </a:cxnLst>
              <a:rect l="0" t="0" r="r" b="b"/>
              <a:pathLst>
                <a:path w="1645" h="1645">
                  <a:moveTo>
                    <a:pt x="1644" y="447"/>
                  </a:moveTo>
                  <a:lnTo>
                    <a:pt x="1644" y="447"/>
                  </a:lnTo>
                  <a:cubicBezTo>
                    <a:pt x="1512" y="273"/>
                    <a:pt x="1363" y="123"/>
                    <a:pt x="1196" y="0"/>
                  </a:cubicBezTo>
                  <a:cubicBezTo>
                    <a:pt x="0" y="1644"/>
                    <a:pt x="0" y="1644"/>
                    <a:pt x="0" y="1644"/>
                  </a:cubicBezTo>
                  <a:lnTo>
                    <a:pt x="1644" y="447"/>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1" name="Freeform 408"/>
            <p:cNvSpPr>
              <a:spLocks noChangeArrowheads="1"/>
            </p:cNvSpPr>
            <p:nvPr/>
          </p:nvSpPr>
          <p:spPr bwMode="auto">
            <a:xfrm>
              <a:off x="4789338" y="3660596"/>
              <a:ext cx="1111231" cy="345414"/>
            </a:xfrm>
            <a:custGeom>
              <a:avLst/>
              <a:gdLst>
                <a:gd name="T0" fmla="*/ 0 w 2156"/>
                <a:gd name="T1" fmla="*/ 0 h 669"/>
                <a:gd name="T2" fmla="*/ 0 w 2156"/>
                <a:gd name="T3" fmla="*/ 0 h 669"/>
                <a:gd name="T4" fmla="*/ 106 w 2156"/>
                <a:gd name="T5" fmla="*/ 668 h 669"/>
                <a:gd name="T6" fmla="*/ 2155 w 2156"/>
                <a:gd name="T7" fmla="*/ 0 h 669"/>
                <a:gd name="T8" fmla="*/ 0 w 2156"/>
                <a:gd name="T9" fmla="*/ 0 h 669"/>
              </a:gdLst>
              <a:ahLst/>
              <a:cxnLst>
                <a:cxn ang="0">
                  <a:pos x="T0" y="T1"/>
                </a:cxn>
                <a:cxn ang="0">
                  <a:pos x="T2" y="T3"/>
                </a:cxn>
                <a:cxn ang="0">
                  <a:pos x="T4" y="T5"/>
                </a:cxn>
                <a:cxn ang="0">
                  <a:pos x="T6" y="T7"/>
                </a:cxn>
                <a:cxn ang="0">
                  <a:pos x="T8" y="T9"/>
                </a:cxn>
              </a:cxnLst>
              <a:rect l="0" t="0" r="r" b="b"/>
              <a:pathLst>
                <a:path w="2156" h="669">
                  <a:moveTo>
                    <a:pt x="0" y="0"/>
                  </a:moveTo>
                  <a:lnTo>
                    <a:pt x="0" y="0"/>
                  </a:lnTo>
                  <a:cubicBezTo>
                    <a:pt x="0" y="229"/>
                    <a:pt x="35" y="457"/>
                    <a:pt x="106" y="668"/>
                  </a:cubicBezTo>
                  <a:cubicBezTo>
                    <a:pt x="2155" y="0"/>
                    <a:pt x="2155" y="0"/>
                    <a:pt x="2155" y="0"/>
                  </a:cubicBezTo>
                  <a:lnTo>
                    <a:pt x="0" y="0"/>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2" name="Freeform 409"/>
            <p:cNvSpPr>
              <a:spLocks noChangeArrowheads="1"/>
            </p:cNvSpPr>
            <p:nvPr/>
          </p:nvSpPr>
          <p:spPr bwMode="auto">
            <a:xfrm>
              <a:off x="5898297" y="2599358"/>
              <a:ext cx="656739" cy="1061238"/>
            </a:xfrm>
            <a:custGeom>
              <a:avLst/>
              <a:gdLst>
                <a:gd name="T0" fmla="*/ 1275 w 1276"/>
                <a:gd name="T1" fmla="*/ 307 h 2058"/>
                <a:gd name="T2" fmla="*/ 1275 w 1276"/>
                <a:gd name="T3" fmla="*/ 307 h 2058"/>
                <a:gd name="T4" fmla="*/ 668 w 1276"/>
                <a:gd name="T5" fmla="*/ 0 h 2058"/>
                <a:gd name="T6" fmla="*/ 0 w 1276"/>
                <a:gd name="T7" fmla="*/ 2057 h 2058"/>
                <a:gd name="T8" fmla="*/ 1275 w 1276"/>
                <a:gd name="T9" fmla="*/ 307 h 2058"/>
              </a:gdLst>
              <a:ahLst/>
              <a:cxnLst>
                <a:cxn ang="0">
                  <a:pos x="T0" y="T1"/>
                </a:cxn>
                <a:cxn ang="0">
                  <a:pos x="T2" y="T3"/>
                </a:cxn>
                <a:cxn ang="0">
                  <a:pos x="T4" y="T5"/>
                </a:cxn>
                <a:cxn ang="0">
                  <a:pos x="T6" y="T7"/>
                </a:cxn>
                <a:cxn ang="0">
                  <a:pos x="T8" y="T9"/>
                </a:cxn>
              </a:cxnLst>
              <a:rect l="0" t="0" r="r" b="b"/>
              <a:pathLst>
                <a:path w="1276" h="2058">
                  <a:moveTo>
                    <a:pt x="1275" y="307"/>
                  </a:moveTo>
                  <a:lnTo>
                    <a:pt x="1275" y="307"/>
                  </a:lnTo>
                  <a:cubicBezTo>
                    <a:pt x="1090" y="175"/>
                    <a:pt x="888" y="70"/>
                    <a:pt x="668" y="0"/>
                  </a:cubicBezTo>
                  <a:cubicBezTo>
                    <a:pt x="0" y="2057"/>
                    <a:pt x="0" y="2057"/>
                    <a:pt x="0" y="2057"/>
                  </a:cubicBezTo>
                  <a:lnTo>
                    <a:pt x="1275" y="307"/>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3" name="Freeform 410"/>
            <p:cNvSpPr>
              <a:spLocks noChangeArrowheads="1"/>
            </p:cNvSpPr>
            <p:nvPr/>
          </p:nvSpPr>
          <p:spPr bwMode="auto">
            <a:xfrm>
              <a:off x="4789338" y="3315183"/>
              <a:ext cx="1111231" cy="345414"/>
            </a:xfrm>
            <a:custGeom>
              <a:avLst/>
              <a:gdLst>
                <a:gd name="T0" fmla="*/ 106 w 2156"/>
                <a:gd name="T1" fmla="*/ 0 h 670"/>
                <a:gd name="T2" fmla="*/ 106 w 2156"/>
                <a:gd name="T3" fmla="*/ 0 h 670"/>
                <a:gd name="T4" fmla="*/ 0 w 2156"/>
                <a:gd name="T5" fmla="*/ 669 h 670"/>
                <a:gd name="T6" fmla="*/ 2155 w 2156"/>
                <a:gd name="T7" fmla="*/ 669 h 670"/>
                <a:gd name="T8" fmla="*/ 106 w 2156"/>
                <a:gd name="T9" fmla="*/ 0 h 670"/>
              </a:gdLst>
              <a:ahLst/>
              <a:cxnLst>
                <a:cxn ang="0">
                  <a:pos x="T0" y="T1"/>
                </a:cxn>
                <a:cxn ang="0">
                  <a:pos x="T2" y="T3"/>
                </a:cxn>
                <a:cxn ang="0">
                  <a:pos x="T4" y="T5"/>
                </a:cxn>
                <a:cxn ang="0">
                  <a:pos x="T6" y="T7"/>
                </a:cxn>
                <a:cxn ang="0">
                  <a:pos x="T8" y="T9"/>
                </a:cxn>
              </a:cxnLst>
              <a:rect l="0" t="0" r="r" b="b"/>
              <a:pathLst>
                <a:path w="2156" h="670">
                  <a:moveTo>
                    <a:pt x="106" y="0"/>
                  </a:moveTo>
                  <a:lnTo>
                    <a:pt x="106" y="0"/>
                  </a:lnTo>
                  <a:cubicBezTo>
                    <a:pt x="35" y="211"/>
                    <a:pt x="0" y="431"/>
                    <a:pt x="0" y="669"/>
                  </a:cubicBezTo>
                  <a:cubicBezTo>
                    <a:pt x="2155" y="669"/>
                    <a:pt x="2155" y="669"/>
                    <a:pt x="2155" y="669"/>
                  </a:cubicBezTo>
                  <a:lnTo>
                    <a:pt x="106" y="0"/>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4" name="Freeform 411"/>
            <p:cNvSpPr>
              <a:spLocks noChangeArrowheads="1"/>
            </p:cNvSpPr>
            <p:nvPr/>
          </p:nvSpPr>
          <p:spPr bwMode="auto">
            <a:xfrm>
              <a:off x="5921021" y="3660596"/>
              <a:ext cx="847626" cy="847626"/>
            </a:xfrm>
            <a:custGeom>
              <a:avLst/>
              <a:gdLst>
                <a:gd name="T0" fmla="*/ 1196 w 1645"/>
                <a:gd name="T1" fmla="*/ 1645 h 1646"/>
                <a:gd name="T2" fmla="*/ 1196 w 1645"/>
                <a:gd name="T3" fmla="*/ 1645 h 1646"/>
                <a:gd name="T4" fmla="*/ 1644 w 1645"/>
                <a:gd name="T5" fmla="*/ 1187 h 1646"/>
                <a:gd name="T6" fmla="*/ 0 w 1645"/>
                <a:gd name="T7" fmla="*/ 0 h 1646"/>
                <a:gd name="T8" fmla="*/ 1196 w 1645"/>
                <a:gd name="T9" fmla="*/ 1645 h 1646"/>
              </a:gdLst>
              <a:ahLst/>
              <a:cxnLst>
                <a:cxn ang="0">
                  <a:pos x="T0" y="T1"/>
                </a:cxn>
                <a:cxn ang="0">
                  <a:pos x="T2" y="T3"/>
                </a:cxn>
                <a:cxn ang="0">
                  <a:pos x="T4" y="T5"/>
                </a:cxn>
                <a:cxn ang="0">
                  <a:pos x="T6" y="T7"/>
                </a:cxn>
                <a:cxn ang="0">
                  <a:pos x="T8" y="T9"/>
                </a:cxn>
              </a:cxnLst>
              <a:rect l="0" t="0" r="r" b="b"/>
              <a:pathLst>
                <a:path w="1645" h="1646">
                  <a:moveTo>
                    <a:pt x="1196" y="1645"/>
                  </a:moveTo>
                  <a:lnTo>
                    <a:pt x="1196" y="1645"/>
                  </a:lnTo>
                  <a:cubicBezTo>
                    <a:pt x="1363" y="1513"/>
                    <a:pt x="1512" y="1363"/>
                    <a:pt x="1644" y="1187"/>
                  </a:cubicBezTo>
                  <a:cubicBezTo>
                    <a:pt x="0" y="0"/>
                    <a:pt x="0" y="0"/>
                    <a:pt x="0" y="0"/>
                  </a:cubicBezTo>
                  <a:lnTo>
                    <a:pt x="1196" y="1645"/>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5" name="Freeform 412"/>
            <p:cNvSpPr>
              <a:spLocks noChangeArrowheads="1"/>
            </p:cNvSpPr>
            <p:nvPr/>
          </p:nvSpPr>
          <p:spPr bwMode="auto">
            <a:xfrm>
              <a:off x="5921021" y="3660596"/>
              <a:ext cx="615835" cy="993063"/>
            </a:xfrm>
            <a:custGeom>
              <a:avLst/>
              <a:gdLst>
                <a:gd name="T0" fmla="*/ 624 w 1197"/>
                <a:gd name="T1" fmla="*/ 1926 h 1927"/>
                <a:gd name="T2" fmla="*/ 624 w 1197"/>
                <a:gd name="T3" fmla="*/ 1926 h 1927"/>
                <a:gd name="T4" fmla="*/ 1196 w 1197"/>
                <a:gd name="T5" fmla="*/ 1645 h 1927"/>
                <a:gd name="T6" fmla="*/ 0 w 1197"/>
                <a:gd name="T7" fmla="*/ 0 h 1927"/>
                <a:gd name="T8" fmla="*/ 624 w 1197"/>
                <a:gd name="T9" fmla="*/ 1926 h 1927"/>
              </a:gdLst>
              <a:ahLst/>
              <a:cxnLst>
                <a:cxn ang="0">
                  <a:pos x="T0" y="T1"/>
                </a:cxn>
                <a:cxn ang="0">
                  <a:pos x="T2" y="T3"/>
                </a:cxn>
                <a:cxn ang="0">
                  <a:pos x="T4" y="T5"/>
                </a:cxn>
                <a:cxn ang="0">
                  <a:pos x="T6" y="T7"/>
                </a:cxn>
                <a:cxn ang="0">
                  <a:pos x="T8" y="T9"/>
                </a:cxn>
              </a:cxnLst>
              <a:rect l="0" t="0" r="r" b="b"/>
              <a:pathLst>
                <a:path w="1197" h="1927">
                  <a:moveTo>
                    <a:pt x="624" y="1926"/>
                  </a:moveTo>
                  <a:lnTo>
                    <a:pt x="624" y="1926"/>
                  </a:lnTo>
                  <a:cubicBezTo>
                    <a:pt x="835" y="1865"/>
                    <a:pt x="1020" y="1768"/>
                    <a:pt x="1196" y="1645"/>
                  </a:cubicBezTo>
                  <a:cubicBezTo>
                    <a:pt x="0" y="0"/>
                    <a:pt x="0" y="0"/>
                    <a:pt x="0" y="0"/>
                  </a:cubicBezTo>
                  <a:lnTo>
                    <a:pt x="624" y="1926"/>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6" name="Freeform 413"/>
            <p:cNvSpPr>
              <a:spLocks noChangeArrowheads="1"/>
            </p:cNvSpPr>
            <p:nvPr/>
          </p:nvSpPr>
          <p:spPr bwMode="auto">
            <a:xfrm>
              <a:off x="5921021" y="3660596"/>
              <a:ext cx="997608" cy="611290"/>
            </a:xfrm>
            <a:custGeom>
              <a:avLst/>
              <a:gdLst>
                <a:gd name="T0" fmla="*/ 1644 w 1935"/>
                <a:gd name="T1" fmla="*/ 1187 h 1188"/>
                <a:gd name="T2" fmla="*/ 1644 w 1935"/>
                <a:gd name="T3" fmla="*/ 1187 h 1188"/>
                <a:gd name="T4" fmla="*/ 1934 w 1935"/>
                <a:gd name="T5" fmla="*/ 624 h 1188"/>
                <a:gd name="T6" fmla="*/ 0 w 1935"/>
                <a:gd name="T7" fmla="*/ 0 h 1188"/>
                <a:gd name="T8" fmla="*/ 1644 w 1935"/>
                <a:gd name="T9" fmla="*/ 1187 h 1188"/>
              </a:gdLst>
              <a:ahLst/>
              <a:cxnLst>
                <a:cxn ang="0">
                  <a:pos x="T0" y="T1"/>
                </a:cxn>
                <a:cxn ang="0">
                  <a:pos x="T2" y="T3"/>
                </a:cxn>
                <a:cxn ang="0">
                  <a:pos x="T4" y="T5"/>
                </a:cxn>
                <a:cxn ang="0">
                  <a:pos x="T6" y="T7"/>
                </a:cxn>
                <a:cxn ang="0">
                  <a:pos x="T8" y="T9"/>
                </a:cxn>
              </a:cxnLst>
              <a:rect l="0" t="0" r="r" b="b"/>
              <a:pathLst>
                <a:path w="1935" h="1188">
                  <a:moveTo>
                    <a:pt x="1644" y="1187"/>
                  </a:moveTo>
                  <a:lnTo>
                    <a:pt x="1644" y="1187"/>
                  </a:lnTo>
                  <a:cubicBezTo>
                    <a:pt x="1767" y="1020"/>
                    <a:pt x="1864" y="827"/>
                    <a:pt x="1934" y="624"/>
                  </a:cubicBezTo>
                  <a:cubicBezTo>
                    <a:pt x="0" y="0"/>
                    <a:pt x="0" y="0"/>
                    <a:pt x="0" y="0"/>
                  </a:cubicBezTo>
                  <a:lnTo>
                    <a:pt x="1644" y="1187"/>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7" name="Freeform 414"/>
            <p:cNvSpPr>
              <a:spLocks noChangeArrowheads="1"/>
            </p:cNvSpPr>
            <p:nvPr/>
          </p:nvSpPr>
          <p:spPr bwMode="auto">
            <a:xfrm>
              <a:off x="5921021" y="3660596"/>
              <a:ext cx="1047602" cy="322689"/>
            </a:xfrm>
            <a:custGeom>
              <a:avLst/>
              <a:gdLst>
                <a:gd name="T0" fmla="*/ 1934 w 2032"/>
                <a:gd name="T1" fmla="*/ 624 h 625"/>
                <a:gd name="T2" fmla="*/ 1934 w 2032"/>
                <a:gd name="T3" fmla="*/ 624 h 625"/>
                <a:gd name="T4" fmla="*/ 2031 w 2032"/>
                <a:gd name="T5" fmla="*/ 0 h 625"/>
                <a:gd name="T6" fmla="*/ 0 w 2032"/>
                <a:gd name="T7" fmla="*/ 0 h 625"/>
                <a:gd name="T8" fmla="*/ 1934 w 2032"/>
                <a:gd name="T9" fmla="*/ 624 h 625"/>
              </a:gdLst>
              <a:ahLst/>
              <a:cxnLst>
                <a:cxn ang="0">
                  <a:pos x="T0" y="T1"/>
                </a:cxn>
                <a:cxn ang="0">
                  <a:pos x="T2" y="T3"/>
                </a:cxn>
                <a:cxn ang="0">
                  <a:pos x="T4" y="T5"/>
                </a:cxn>
                <a:cxn ang="0">
                  <a:pos x="T6" y="T7"/>
                </a:cxn>
                <a:cxn ang="0">
                  <a:pos x="T8" y="T9"/>
                </a:cxn>
              </a:cxnLst>
              <a:rect l="0" t="0" r="r" b="b"/>
              <a:pathLst>
                <a:path w="2032" h="625">
                  <a:moveTo>
                    <a:pt x="1934" y="624"/>
                  </a:moveTo>
                  <a:lnTo>
                    <a:pt x="1934" y="624"/>
                  </a:lnTo>
                  <a:cubicBezTo>
                    <a:pt x="1996" y="431"/>
                    <a:pt x="2031" y="220"/>
                    <a:pt x="2031" y="0"/>
                  </a:cubicBezTo>
                  <a:cubicBezTo>
                    <a:pt x="0" y="0"/>
                    <a:pt x="0" y="0"/>
                    <a:pt x="0" y="0"/>
                  </a:cubicBezTo>
                  <a:lnTo>
                    <a:pt x="1934" y="624"/>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8" name="Freeform 415"/>
            <p:cNvSpPr>
              <a:spLocks noChangeArrowheads="1"/>
            </p:cNvSpPr>
            <p:nvPr/>
          </p:nvSpPr>
          <p:spPr bwMode="auto">
            <a:xfrm>
              <a:off x="5921021" y="3333362"/>
              <a:ext cx="1047602" cy="327234"/>
            </a:xfrm>
            <a:custGeom>
              <a:avLst/>
              <a:gdLst>
                <a:gd name="T0" fmla="*/ 0 w 2032"/>
                <a:gd name="T1" fmla="*/ 634 h 635"/>
                <a:gd name="T2" fmla="*/ 0 w 2032"/>
                <a:gd name="T3" fmla="*/ 634 h 635"/>
                <a:gd name="T4" fmla="*/ 2031 w 2032"/>
                <a:gd name="T5" fmla="*/ 634 h 635"/>
                <a:gd name="T6" fmla="*/ 1934 w 2032"/>
                <a:gd name="T7" fmla="*/ 0 h 635"/>
                <a:gd name="T8" fmla="*/ 0 w 2032"/>
                <a:gd name="T9" fmla="*/ 634 h 635"/>
              </a:gdLst>
              <a:ahLst/>
              <a:cxnLst>
                <a:cxn ang="0">
                  <a:pos x="T0" y="T1"/>
                </a:cxn>
                <a:cxn ang="0">
                  <a:pos x="T2" y="T3"/>
                </a:cxn>
                <a:cxn ang="0">
                  <a:pos x="T4" y="T5"/>
                </a:cxn>
                <a:cxn ang="0">
                  <a:pos x="T6" y="T7"/>
                </a:cxn>
                <a:cxn ang="0">
                  <a:pos x="T8" y="T9"/>
                </a:cxn>
              </a:cxnLst>
              <a:rect l="0" t="0" r="r" b="b"/>
              <a:pathLst>
                <a:path w="2032" h="635">
                  <a:moveTo>
                    <a:pt x="0" y="634"/>
                  </a:moveTo>
                  <a:lnTo>
                    <a:pt x="0" y="634"/>
                  </a:lnTo>
                  <a:cubicBezTo>
                    <a:pt x="2031" y="634"/>
                    <a:pt x="2031" y="634"/>
                    <a:pt x="2031" y="634"/>
                  </a:cubicBezTo>
                  <a:cubicBezTo>
                    <a:pt x="2031" y="414"/>
                    <a:pt x="1996" y="203"/>
                    <a:pt x="1934" y="0"/>
                  </a:cubicBezTo>
                  <a:lnTo>
                    <a:pt x="0" y="634"/>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29" name="Freeform 416"/>
            <p:cNvSpPr>
              <a:spLocks noChangeArrowheads="1"/>
            </p:cNvSpPr>
            <p:nvPr/>
          </p:nvSpPr>
          <p:spPr bwMode="auto">
            <a:xfrm>
              <a:off x="4996131" y="3660596"/>
              <a:ext cx="902166" cy="897620"/>
            </a:xfrm>
            <a:custGeom>
              <a:avLst/>
              <a:gdLst>
                <a:gd name="T0" fmla="*/ 0 w 1751"/>
                <a:gd name="T1" fmla="*/ 1266 h 1743"/>
                <a:gd name="T2" fmla="*/ 0 w 1751"/>
                <a:gd name="T3" fmla="*/ 1266 h 1743"/>
                <a:gd name="T4" fmla="*/ 484 w 1751"/>
                <a:gd name="T5" fmla="*/ 1742 h 1743"/>
                <a:gd name="T6" fmla="*/ 1750 w 1751"/>
                <a:gd name="T7" fmla="*/ 0 h 1743"/>
                <a:gd name="T8" fmla="*/ 0 w 1751"/>
                <a:gd name="T9" fmla="*/ 1266 h 1743"/>
              </a:gdLst>
              <a:ahLst/>
              <a:cxnLst>
                <a:cxn ang="0">
                  <a:pos x="T0" y="T1"/>
                </a:cxn>
                <a:cxn ang="0">
                  <a:pos x="T2" y="T3"/>
                </a:cxn>
                <a:cxn ang="0">
                  <a:pos x="T4" y="T5"/>
                </a:cxn>
                <a:cxn ang="0">
                  <a:pos x="T6" y="T7"/>
                </a:cxn>
                <a:cxn ang="0">
                  <a:pos x="T8" y="T9"/>
                </a:cxn>
              </a:cxnLst>
              <a:rect l="0" t="0" r="r" b="b"/>
              <a:pathLst>
                <a:path w="1751" h="1743">
                  <a:moveTo>
                    <a:pt x="0" y="1266"/>
                  </a:moveTo>
                  <a:lnTo>
                    <a:pt x="0" y="1266"/>
                  </a:lnTo>
                  <a:cubicBezTo>
                    <a:pt x="141" y="1451"/>
                    <a:pt x="299" y="1610"/>
                    <a:pt x="484" y="1742"/>
                  </a:cubicBezTo>
                  <a:cubicBezTo>
                    <a:pt x="1750" y="0"/>
                    <a:pt x="1750" y="0"/>
                    <a:pt x="1750" y="0"/>
                  </a:cubicBezTo>
                  <a:lnTo>
                    <a:pt x="0" y="1266"/>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30" name="Freeform 417"/>
            <p:cNvSpPr>
              <a:spLocks noChangeArrowheads="1"/>
            </p:cNvSpPr>
            <p:nvPr/>
          </p:nvSpPr>
          <p:spPr bwMode="auto">
            <a:xfrm>
              <a:off x="5921021" y="3660596"/>
              <a:ext cx="322689" cy="1047602"/>
            </a:xfrm>
            <a:custGeom>
              <a:avLst/>
              <a:gdLst>
                <a:gd name="T0" fmla="*/ 0 w 625"/>
                <a:gd name="T1" fmla="*/ 2032 h 2033"/>
                <a:gd name="T2" fmla="*/ 0 w 625"/>
                <a:gd name="T3" fmla="*/ 2032 h 2033"/>
                <a:gd name="T4" fmla="*/ 624 w 625"/>
                <a:gd name="T5" fmla="*/ 1926 h 2033"/>
                <a:gd name="T6" fmla="*/ 0 w 625"/>
                <a:gd name="T7" fmla="*/ 0 h 2033"/>
                <a:gd name="T8" fmla="*/ 0 w 625"/>
                <a:gd name="T9" fmla="*/ 2032 h 2033"/>
              </a:gdLst>
              <a:ahLst/>
              <a:cxnLst>
                <a:cxn ang="0">
                  <a:pos x="T0" y="T1"/>
                </a:cxn>
                <a:cxn ang="0">
                  <a:pos x="T2" y="T3"/>
                </a:cxn>
                <a:cxn ang="0">
                  <a:pos x="T4" y="T5"/>
                </a:cxn>
                <a:cxn ang="0">
                  <a:pos x="T6" y="T7"/>
                </a:cxn>
                <a:cxn ang="0">
                  <a:pos x="T8" y="T9"/>
                </a:cxn>
              </a:cxnLst>
              <a:rect l="0" t="0" r="r" b="b"/>
              <a:pathLst>
                <a:path w="625" h="2033">
                  <a:moveTo>
                    <a:pt x="0" y="2032"/>
                  </a:moveTo>
                  <a:lnTo>
                    <a:pt x="0" y="2032"/>
                  </a:lnTo>
                  <a:cubicBezTo>
                    <a:pt x="220" y="2032"/>
                    <a:pt x="430" y="1997"/>
                    <a:pt x="624" y="1926"/>
                  </a:cubicBezTo>
                  <a:cubicBezTo>
                    <a:pt x="0" y="0"/>
                    <a:pt x="0" y="0"/>
                    <a:pt x="0" y="0"/>
                  </a:cubicBezTo>
                  <a:lnTo>
                    <a:pt x="0" y="2032"/>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31" name="Freeform 418"/>
            <p:cNvSpPr>
              <a:spLocks noChangeArrowheads="1"/>
            </p:cNvSpPr>
            <p:nvPr/>
          </p:nvSpPr>
          <p:spPr bwMode="auto">
            <a:xfrm>
              <a:off x="5246101" y="3660596"/>
              <a:ext cx="652196" cy="1056692"/>
            </a:xfrm>
            <a:custGeom>
              <a:avLst/>
              <a:gdLst>
                <a:gd name="T0" fmla="*/ 0 w 1267"/>
                <a:gd name="T1" fmla="*/ 1742 h 2050"/>
                <a:gd name="T2" fmla="*/ 0 w 1267"/>
                <a:gd name="T3" fmla="*/ 1742 h 2050"/>
                <a:gd name="T4" fmla="*/ 598 w 1267"/>
                <a:gd name="T5" fmla="*/ 2049 h 2050"/>
                <a:gd name="T6" fmla="*/ 1266 w 1267"/>
                <a:gd name="T7" fmla="*/ 0 h 2050"/>
                <a:gd name="T8" fmla="*/ 0 w 1267"/>
                <a:gd name="T9" fmla="*/ 1742 h 2050"/>
              </a:gdLst>
              <a:ahLst/>
              <a:cxnLst>
                <a:cxn ang="0">
                  <a:pos x="T0" y="T1"/>
                </a:cxn>
                <a:cxn ang="0">
                  <a:pos x="T2" y="T3"/>
                </a:cxn>
                <a:cxn ang="0">
                  <a:pos x="T4" y="T5"/>
                </a:cxn>
                <a:cxn ang="0">
                  <a:pos x="T6" y="T7"/>
                </a:cxn>
                <a:cxn ang="0">
                  <a:pos x="T8" y="T9"/>
                </a:cxn>
              </a:cxnLst>
              <a:rect l="0" t="0" r="r" b="b"/>
              <a:pathLst>
                <a:path w="1267" h="2050">
                  <a:moveTo>
                    <a:pt x="0" y="1742"/>
                  </a:moveTo>
                  <a:lnTo>
                    <a:pt x="0" y="1742"/>
                  </a:lnTo>
                  <a:cubicBezTo>
                    <a:pt x="176" y="1873"/>
                    <a:pt x="378" y="1979"/>
                    <a:pt x="598" y="2049"/>
                  </a:cubicBezTo>
                  <a:cubicBezTo>
                    <a:pt x="1266" y="0"/>
                    <a:pt x="1266" y="0"/>
                    <a:pt x="1266" y="0"/>
                  </a:cubicBezTo>
                  <a:lnTo>
                    <a:pt x="0" y="1742"/>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32" name="Freeform 419"/>
            <p:cNvSpPr>
              <a:spLocks noChangeArrowheads="1"/>
            </p:cNvSpPr>
            <p:nvPr/>
          </p:nvSpPr>
          <p:spPr bwMode="auto">
            <a:xfrm>
              <a:off x="4843877" y="3660596"/>
              <a:ext cx="1056692" cy="652195"/>
            </a:xfrm>
            <a:custGeom>
              <a:avLst/>
              <a:gdLst>
                <a:gd name="T0" fmla="*/ 0 w 2050"/>
                <a:gd name="T1" fmla="*/ 668 h 1267"/>
                <a:gd name="T2" fmla="*/ 0 w 2050"/>
                <a:gd name="T3" fmla="*/ 668 h 1267"/>
                <a:gd name="T4" fmla="*/ 299 w 2050"/>
                <a:gd name="T5" fmla="*/ 1266 h 1267"/>
                <a:gd name="T6" fmla="*/ 2049 w 2050"/>
                <a:gd name="T7" fmla="*/ 0 h 1267"/>
                <a:gd name="T8" fmla="*/ 0 w 2050"/>
                <a:gd name="T9" fmla="*/ 668 h 1267"/>
              </a:gdLst>
              <a:ahLst/>
              <a:cxnLst>
                <a:cxn ang="0">
                  <a:pos x="T0" y="T1"/>
                </a:cxn>
                <a:cxn ang="0">
                  <a:pos x="T2" y="T3"/>
                </a:cxn>
                <a:cxn ang="0">
                  <a:pos x="T4" y="T5"/>
                </a:cxn>
                <a:cxn ang="0">
                  <a:pos x="T6" y="T7"/>
                </a:cxn>
                <a:cxn ang="0">
                  <a:pos x="T8" y="T9"/>
                </a:cxn>
              </a:cxnLst>
              <a:rect l="0" t="0" r="r" b="b"/>
              <a:pathLst>
                <a:path w="2050" h="1267">
                  <a:moveTo>
                    <a:pt x="0" y="668"/>
                  </a:moveTo>
                  <a:lnTo>
                    <a:pt x="0" y="668"/>
                  </a:lnTo>
                  <a:cubicBezTo>
                    <a:pt x="70" y="879"/>
                    <a:pt x="167" y="1082"/>
                    <a:pt x="299" y="1266"/>
                  </a:cubicBezTo>
                  <a:cubicBezTo>
                    <a:pt x="2049" y="0"/>
                    <a:pt x="2049" y="0"/>
                    <a:pt x="2049" y="0"/>
                  </a:cubicBezTo>
                  <a:lnTo>
                    <a:pt x="0" y="668"/>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33" name="Freeform 420"/>
            <p:cNvSpPr>
              <a:spLocks noChangeArrowheads="1"/>
            </p:cNvSpPr>
            <p:nvPr/>
          </p:nvSpPr>
          <p:spPr bwMode="auto">
            <a:xfrm>
              <a:off x="5555155" y="3660596"/>
              <a:ext cx="345414" cy="1111231"/>
            </a:xfrm>
            <a:custGeom>
              <a:avLst/>
              <a:gdLst>
                <a:gd name="T0" fmla="*/ 0 w 669"/>
                <a:gd name="T1" fmla="*/ 2049 h 2156"/>
                <a:gd name="T2" fmla="*/ 0 w 669"/>
                <a:gd name="T3" fmla="*/ 2049 h 2156"/>
                <a:gd name="T4" fmla="*/ 668 w 669"/>
                <a:gd name="T5" fmla="*/ 2155 h 2156"/>
                <a:gd name="T6" fmla="*/ 668 w 669"/>
                <a:gd name="T7" fmla="*/ 0 h 2156"/>
                <a:gd name="T8" fmla="*/ 0 w 669"/>
                <a:gd name="T9" fmla="*/ 2049 h 2156"/>
              </a:gdLst>
              <a:ahLst/>
              <a:cxnLst>
                <a:cxn ang="0">
                  <a:pos x="T0" y="T1"/>
                </a:cxn>
                <a:cxn ang="0">
                  <a:pos x="T2" y="T3"/>
                </a:cxn>
                <a:cxn ang="0">
                  <a:pos x="T4" y="T5"/>
                </a:cxn>
                <a:cxn ang="0">
                  <a:pos x="T6" y="T7"/>
                </a:cxn>
                <a:cxn ang="0">
                  <a:pos x="T8" y="T9"/>
                </a:cxn>
              </a:cxnLst>
              <a:rect l="0" t="0" r="r" b="b"/>
              <a:pathLst>
                <a:path w="669" h="2156">
                  <a:moveTo>
                    <a:pt x="0" y="2049"/>
                  </a:moveTo>
                  <a:lnTo>
                    <a:pt x="0" y="2049"/>
                  </a:lnTo>
                  <a:cubicBezTo>
                    <a:pt x="211" y="2120"/>
                    <a:pt x="439" y="2155"/>
                    <a:pt x="668" y="2155"/>
                  </a:cubicBezTo>
                  <a:cubicBezTo>
                    <a:pt x="668" y="0"/>
                    <a:pt x="668" y="0"/>
                    <a:pt x="668" y="0"/>
                  </a:cubicBezTo>
                  <a:lnTo>
                    <a:pt x="0" y="2049"/>
                  </a:lnTo>
                </a:path>
              </a:pathLst>
            </a:custGeom>
            <a:solidFill>
              <a:srgbClr val="007772"/>
            </a:solidFill>
            <a:ln w="9525" cap="flat">
              <a:solidFill>
                <a:schemeClr val="bg2"/>
              </a:solidFill>
              <a:bevel/>
              <a:headEnd/>
              <a:tailEnd/>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sp>
          <p:nvSpPr>
            <p:cNvPr id="534" name="Freeform 421"/>
            <p:cNvSpPr>
              <a:spLocks noChangeArrowheads="1"/>
            </p:cNvSpPr>
            <p:nvPr/>
          </p:nvSpPr>
          <p:spPr bwMode="auto">
            <a:xfrm>
              <a:off x="5023400" y="2762975"/>
              <a:ext cx="1790696" cy="1790696"/>
            </a:xfrm>
            <a:custGeom>
              <a:avLst/>
              <a:gdLst>
                <a:gd name="T0" fmla="*/ 3473 w 3474"/>
                <a:gd name="T1" fmla="*/ 1741 h 3475"/>
                <a:gd name="T2" fmla="*/ 3473 w 3474"/>
                <a:gd name="T3" fmla="*/ 1741 h 3475"/>
                <a:gd name="T4" fmla="*/ 1741 w 3474"/>
                <a:gd name="T5" fmla="*/ 3474 h 3475"/>
                <a:gd name="T6" fmla="*/ 0 w 3474"/>
                <a:gd name="T7" fmla="*/ 1741 h 3475"/>
                <a:gd name="T8" fmla="*/ 1741 w 3474"/>
                <a:gd name="T9" fmla="*/ 0 h 3475"/>
                <a:gd name="T10" fmla="*/ 3473 w 3474"/>
                <a:gd name="T11" fmla="*/ 1741 h 3475"/>
              </a:gdLst>
              <a:ahLst/>
              <a:cxnLst>
                <a:cxn ang="0">
                  <a:pos x="T0" y="T1"/>
                </a:cxn>
                <a:cxn ang="0">
                  <a:pos x="T2" y="T3"/>
                </a:cxn>
                <a:cxn ang="0">
                  <a:pos x="T4" y="T5"/>
                </a:cxn>
                <a:cxn ang="0">
                  <a:pos x="T6" y="T7"/>
                </a:cxn>
                <a:cxn ang="0">
                  <a:pos x="T8" y="T9"/>
                </a:cxn>
                <a:cxn ang="0">
                  <a:pos x="T10" y="T11"/>
                </a:cxn>
              </a:cxnLst>
              <a:rect l="0" t="0" r="r" b="b"/>
              <a:pathLst>
                <a:path w="3474" h="3475">
                  <a:moveTo>
                    <a:pt x="3473" y="1741"/>
                  </a:moveTo>
                  <a:lnTo>
                    <a:pt x="3473" y="1741"/>
                  </a:lnTo>
                  <a:cubicBezTo>
                    <a:pt x="3473" y="2699"/>
                    <a:pt x="2699" y="3474"/>
                    <a:pt x="1741" y="3474"/>
                  </a:cubicBezTo>
                  <a:cubicBezTo>
                    <a:pt x="782" y="3474"/>
                    <a:pt x="0" y="2699"/>
                    <a:pt x="0" y="1741"/>
                  </a:cubicBezTo>
                  <a:cubicBezTo>
                    <a:pt x="0" y="782"/>
                    <a:pt x="782" y="0"/>
                    <a:pt x="1741" y="0"/>
                  </a:cubicBezTo>
                  <a:cubicBezTo>
                    <a:pt x="2699" y="0"/>
                    <a:pt x="3473" y="782"/>
                    <a:pt x="3473" y="1741"/>
                  </a:cubicBezTo>
                </a:path>
              </a:pathLst>
            </a:custGeom>
            <a:solidFill>
              <a:schemeClr val="bg1"/>
            </a:solidFill>
            <a:ln>
              <a:noFill/>
            </a:ln>
            <a:effectLst/>
          </p:spPr>
          <p:txBody>
            <a:bodyPr wrap="none" anchor="ctr"/>
            <a:lstStyle/>
            <a:p>
              <a:endParaRPr lang="en-GB" sz="900" noProof="0" dirty="0">
                <a:latin typeface="Calibri" panose="020F0502020204030204" pitchFamily="34" charset="0"/>
                <a:cs typeface="Calibri" panose="020F0502020204030204" pitchFamily="34" charset="0"/>
              </a:endParaRPr>
            </a:p>
          </p:txBody>
        </p:sp>
      </p:grpSp>
      <p:sp>
        <p:nvSpPr>
          <p:cNvPr id="555" name="CuadroTexto 554"/>
          <p:cNvSpPr txBox="1"/>
          <p:nvPr/>
        </p:nvSpPr>
        <p:spPr>
          <a:xfrm>
            <a:off x="357003" y="1826124"/>
            <a:ext cx="2507913" cy="707886"/>
          </a:xfrm>
          <a:prstGeom prst="rect">
            <a:avLst/>
          </a:prstGeom>
          <a:noFill/>
        </p:spPr>
        <p:txBody>
          <a:bodyPr wrap="square" rtlCol="0">
            <a:spAutoFit/>
          </a:bodyPr>
          <a:lstStyle/>
          <a:p>
            <a:pPr algn="r"/>
            <a:r>
              <a:rPr lang="en-GB" sz="2000" b="1" noProof="0" dirty="0">
                <a:solidFill>
                  <a:srgbClr val="007772"/>
                </a:solidFill>
                <a:latin typeface="Calibri" panose="020F0502020204030204" pitchFamily="34" charset="0"/>
                <a:ea typeface="Lato" charset="0"/>
                <a:cs typeface="Calibri" panose="020F0502020204030204" pitchFamily="34" charset="0"/>
              </a:rPr>
              <a:t>Precision Water Application</a:t>
            </a:r>
          </a:p>
        </p:txBody>
      </p:sp>
      <p:sp>
        <p:nvSpPr>
          <p:cNvPr id="556" name="Rectángulo 555"/>
          <p:cNvSpPr/>
          <p:nvPr/>
        </p:nvSpPr>
        <p:spPr>
          <a:xfrm>
            <a:off x="306322" y="2465720"/>
            <a:ext cx="2555323" cy="954107"/>
          </a:xfrm>
          <a:prstGeom prst="rect">
            <a:avLst/>
          </a:prstGeom>
        </p:spPr>
        <p:txBody>
          <a:bodyPr wrap="square">
            <a:spAutoFit/>
          </a:bodyPr>
          <a:lstStyle/>
          <a:p>
            <a:pPr algn="r"/>
            <a:r>
              <a:rPr lang="en-GB" sz="1400" noProof="0" dirty="0">
                <a:solidFill>
                  <a:srgbClr val="007772"/>
                </a:solidFill>
                <a:latin typeface="Calibri" panose="020F0502020204030204" pitchFamily="34" charset="0"/>
                <a:ea typeface="Lato" charset="0"/>
                <a:cs typeface="Calibri" panose="020F0502020204030204" pitchFamily="34" charset="0"/>
              </a:rPr>
              <a:t>Smart irrigation systems distribute water efficiently, reducing waste and ensuring plants get the right amount</a:t>
            </a:r>
          </a:p>
        </p:txBody>
      </p:sp>
      <p:sp>
        <p:nvSpPr>
          <p:cNvPr id="559" name="CuadroTexto 558"/>
          <p:cNvSpPr txBox="1"/>
          <p:nvPr/>
        </p:nvSpPr>
        <p:spPr>
          <a:xfrm>
            <a:off x="526337" y="4672095"/>
            <a:ext cx="2340979" cy="707886"/>
          </a:xfrm>
          <a:prstGeom prst="rect">
            <a:avLst/>
          </a:prstGeom>
          <a:noFill/>
        </p:spPr>
        <p:txBody>
          <a:bodyPr wrap="square" rtlCol="0">
            <a:spAutoFit/>
          </a:bodyPr>
          <a:lstStyle/>
          <a:p>
            <a:pPr algn="r"/>
            <a:r>
              <a:rPr lang="en-GB" sz="2000" b="1" noProof="0" dirty="0">
                <a:solidFill>
                  <a:srgbClr val="007772"/>
                </a:solidFill>
                <a:latin typeface="Calibri" panose="020F0502020204030204" pitchFamily="34" charset="0"/>
                <a:ea typeface="Lato" charset="0"/>
                <a:cs typeface="Calibri" panose="020F0502020204030204" pitchFamily="34" charset="0"/>
              </a:rPr>
              <a:t>Evaluation &amp; Adjustment</a:t>
            </a:r>
          </a:p>
        </p:txBody>
      </p:sp>
      <p:sp>
        <p:nvSpPr>
          <p:cNvPr id="560" name="Rectángulo 559"/>
          <p:cNvSpPr/>
          <p:nvPr/>
        </p:nvSpPr>
        <p:spPr>
          <a:xfrm>
            <a:off x="323860" y="5323720"/>
            <a:ext cx="2533173" cy="1169551"/>
          </a:xfrm>
          <a:prstGeom prst="rect">
            <a:avLst/>
          </a:prstGeom>
        </p:spPr>
        <p:txBody>
          <a:bodyPr wrap="square">
            <a:spAutoFit/>
          </a:bodyPr>
          <a:lstStyle/>
          <a:p>
            <a:pPr algn="r"/>
            <a:r>
              <a:rPr lang="en-GB" sz="1400" noProof="0" dirty="0">
                <a:solidFill>
                  <a:srgbClr val="007772"/>
                </a:solidFill>
                <a:latin typeface="Calibri" panose="020F0502020204030204" pitchFamily="34" charset="0"/>
                <a:ea typeface="Lato" charset="0"/>
                <a:cs typeface="Calibri" panose="020F0502020204030204" pitchFamily="34" charset="0"/>
              </a:rPr>
              <a:t>System performance is analysed, and water usage is optimised for future cycles, feeding back into updated monitoring.</a:t>
            </a:r>
          </a:p>
        </p:txBody>
      </p:sp>
      <p:sp>
        <p:nvSpPr>
          <p:cNvPr id="561" name="CuadroTexto 560"/>
          <p:cNvSpPr txBox="1"/>
          <p:nvPr/>
        </p:nvSpPr>
        <p:spPr>
          <a:xfrm>
            <a:off x="9230192" y="1732069"/>
            <a:ext cx="2533174" cy="707886"/>
          </a:xfrm>
          <a:prstGeom prst="rect">
            <a:avLst/>
          </a:prstGeom>
          <a:noFill/>
        </p:spPr>
        <p:txBody>
          <a:bodyPr wrap="square" rtlCol="0">
            <a:spAutoFit/>
          </a:bodyPr>
          <a:lstStyle/>
          <a:p>
            <a:r>
              <a:rPr lang="en-GB" sz="2000" b="1" noProof="0" dirty="0">
                <a:solidFill>
                  <a:srgbClr val="007772"/>
                </a:solidFill>
                <a:latin typeface="Calibri" panose="020F0502020204030204" pitchFamily="34" charset="0"/>
                <a:ea typeface="Lato" charset="0"/>
                <a:cs typeface="Calibri" panose="020F0502020204030204" pitchFamily="34" charset="0"/>
              </a:rPr>
              <a:t>Irrigation Scheduling &amp; Decision-Making</a:t>
            </a:r>
          </a:p>
        </p:txBody>
      </p:sp>
      <p:sp>
        <p:nvSpPr>
          <p:cNvPr id="562" name="Rectángulo 561"/>
          <p:cNvSpPr/>
          <p:nvPr/>
        </p:nvSpPr>
        <p:spPr>
          <a:xfrm>
            <a:off x="9216737" y="2364811"/>
            <a:ext cx="2519719" cy="954107"/>
          </a:xfrm>
          <a:prstGeom prst="rect">
            <a:avLst/>
          </a:prstGeom>
        </p:spPr>
        <p:txBody>
          <a:bodyPr wrap="square">
            <a:spAutoFit/>
          </a:bodyPr>
          <a:lstStyle/>
          <a:p>
            <a:r>
              <a:rPr lang="en-GB" sz="1400" noProof="0" dirty="0">
                <a:solidFill>
                  <a:srgbClr val="007772"/>
                </a:solidFill>
                <a:latin typeface="Calibri" panose="020F0502020204030204" pitchFamily="34" charset="0"/>
                <a:ea typeface="Lato" charset="0"/>
                <a:cs typeface="Calibri" panose="020F0502020204030204" pitchFamily="34" charset="0"/>
              </a:rPr>
              <a:t>Based on collected data, automated systems determine the optimal amount and timing for irrigation.</a:t>
            </a:r>
          </a:p>
        </p:txBody>
      </p:sp>
      <p:sp>
        <p:nvSpPr>
          <p:cNvPr id="565" name="CuadroTexto 564"/>
          <p:cNvSpPr txBox="1"/>
          <p:nvPr/>
        </p:nvSpPr>
        <p:spPr>
          <a:xfrm>
            <a:off x="9243646" y="4662041"/>
            <a:ext cx="2519720" cy="707886"/>
          </a:xfrm>
          <a:prstGeom prst="rect">
            <a:avLst/>
          </a:prstGeom>
          <a:noFill/>
        </p:spPr>
        <p:txBody>
          <a:bodyPr wrap="square" rtlCol="0">
            <a:spAutoFit/>
          </a:bodyPr>
          <a:lstStyle/>
          <a:p>
            <a:r>
              <a:rPr lang="en-GB" sz="2000" b="1" noProof="0" dirty="0">
                <a:solidFill>
                  <a:srgbClr val="007772"/>
                </a:solidFill>
                <a:latin typeface="Calibri" panose="020F0502020204030204" pitchFamily="34" charset="0"/>
                <a:ea typeface="Lato" charset="0"/>
                <a:cs typeface="Calibri" panose="020F0502020204030204" pitchFamily="34" charset="0"/>
              </a:rPr>
              <a:t>Data Collection &amp; Monitoring</a:t>
            </a:r>
          </a:p>
        </p:txBody>
      </p:sp>
      <p:sp>
        <p:nvSpPr>
          <p:cNvPr id="566" name="Rectángulo 565"/>
          <p:cNvSpPr/>
          <p:nvPr/>
        </p:nvSpPr>
        <p:spPr>
          <a:xfrm>
            <a:off x="9255636" y="5313764"/>
            <a:ext cx="2533173" cy="738664"/>
          </a:xfrm>
          <a:prstGeom prst="rect">
            <a:avLst/>
          </a:prstGeom>
        </p:spPr>
        <p:txBody>
          <a:bodyPr wrap="square">
            <a:spAutoFit/>
          </a:bodyPr>
          <a:lstStyle/>
          <a:p>
            <a:r>
              <a:rPr lang="en-GB" sz="1400" noProof="0" dirty="0">
                <a:solidFill>
                  <a:srgbClr val="007772"/>
                </a:solidFill>
                <a:latin typeface="Calibri" panose="020F0502020204030204" pitchFamily="34" charset="0"/>
                <a:ea typeface="Lato" charset="0"/>
                <a:cs typeface="Calibri" panose="020F0502020204030204" pitchFamily="34" charset="0"/>
              </a:rPr>
              <a:t>Sensors track soil moisture, weather conditions, and plant water needs in real time.</a:t>
            </a:r>
          </a:p>
        </p:txBody>
      </p:sp>
      <p:sp>
        <p:nvSpPr>
          <p:cNvPr id="2" name="Text Placeholder 1">
            <a:extLst>
              <a:ext uri="{FF2B5EF4-FFF2-40B4-BE49-F238E27FC236}">
                <a16:creationId xmlns:a16="http://schemas.microsoft.com/office/drawing/2014/main" id="{7AD9C425-BDB2-6D0A-CAC2-BEEEE534D2B2}"/>
              </a:ext>
            </a:extLst>
          </p:cNvPr>
          <p:cNvSpPr>
            <a:spLocks noGrp="1"/>
          </p:cNvSpPr>
          <p:nvPr>
            <p:ph type="body" sz="quarter" idx="16"/>
          </p:nvPr>
        </p:nvSpPr>
        <p:spPr/>
        <p:txBody>
          <a:bodyPr/>
          <a:lstStyle/>
          <a:p>
            <a:r>
              <a:rPr lang="en-GB" noProof="0" dirty="0"/>
              <a:t>Smart Irrigation Cycle for Efficient Water Use</a:t>
            </a:r>
            <a:endParaRPr lang="en-GB" noProof="0" dirty="0">
              <a:latin typeface="Calibri" panose="020F0502020204030204" pitchFamily="34" charset="0"/>
              <a:cs typeface="Calibri" panose="020F0502020204030204" pitchFamily="34" charset="0"/>
            </a:endParaRPr>
          </a:p>
        </p:txBody>
      </p:sp>
      <p:pic>
        <p:nvPicPr>
          <p:cNvPr id="12" name="Grafika 11" descr="Internet z wypełnieniem pełnym">
            <a:extLst>
              <a:ext uri="{FF2B5EF4-FFF2-40B4-BE49-F238E27FC236}">
                <a16:creationId xmlns:a16="http://schemas.microsoft.com/office/drawing/2014/main" id="{E23F1A91-8EDC-21EF-8A5A-AA7A925D55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00983" y="4857842"/>
            <a:ext cx="432107" cy="432107"/>
          </a:xfrm>
          <a:prstGeom prst="rect">
            <a:avLst/>
          </a:prstGeom>
        </p:spPr>
      </p:pic>
      <p:pic>
        <p:nvPicPr>
          <p:cNvPr id="17" name="Grafika 16" descr="Internet z wypełnieniem pełnym">
            <a:extLst>
              <a:ext uri="{FF2B5EF4-FFF2-40B4-BE49-F238E27FC236}">
                <a16:creationId xmlns:a16="http://schemas.microsoft.com/office/drawing/2014/main" id="{C0A86FA3-703C-2D23-CA19-BB02470F70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3788" y="4355627"/>
            <a:ext cx="432107" cy="432107"/>
          </a:xfrm>
          <a:prstGeom prst="rect">
            <a:avLst/>
          </a:prstGeom>
        </p:spPr>
      </p:pic>
      <p:pic>
        <p:nvPicPr>
          <p:cNvPr id="23" name="Grafika 22" descr="Strzałka okrężna z wypełnieniem pełnym">
            <a:extLst>
              <a:ext uri="{FF2B5EF4-FFF2-40B4-BE49-F238E27FC236}">
                <a16:creationId xmlns:a16="http://schemas.microsoft.com/office/drawing/2014/main" id="{924CC1B2-1114-B8AF-610F-6C6C6A0114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4744998" y="2521608"/>
            <a:ext cx="2242916" cy="2242916"/>
          </a:xfrm>
          <a:prstGeom prst="rect">
            <a:avLst/>
          </a:prstGeom>
        </p:spPr>
      </p:pic>
      <p:pic>
        <p:nvPicPr>
          <p:cNvPr id="25" name="Grafika 24" descr="Kamera wideo z wypełnieniem pełnym">
            <a:extLst>
              <a:ext uri="{FF2B5EF4-FFF2-40B4-BE49-F238E27FC236}">
                <a16:creationId xmlns:a16="http://schemas.microsoft.com/office/drawing/2014/main" id="{CBB07B51-4AAB-51A3-5BE2-D36F35DAFE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6458" y="5817487"/>
            <a:ext cx="914400" cy="914400"/>
          </a:xfrm>
          <a:prstGeom prst="rect">
            <a:avLst/>
          </a:prstGeom>
        </p:spPr>
      </p:pic>
      <p:sp>
        <p:nvSpPr>
          <p:cNvPr id="26" name="CuadroTexto 558">
            <a:extLst>
              <a:ext uri="{FF2B5EF4-FFF2-40B4-BE49-F238E27FC236}">
                <a16:creationId xmlns:a16="http://schemas.microsoft.com/office/drawing/2014/main" id="{08E08604-46B3-FAD2-EE02-017AB8DE01CD}"/>
              </a:ext>
            </a:extLst>
          </p:cNvPr>
          <p:cNvSpPr txBox="1"/>
          <p:nvPr/>
        </p:nvSpPr>
        <p:spPr>
          <a:xfrm>
            <a:off x="4146176" y="6213772"/>
            <a:ext cx="4397315" cy="400110"/>
          </a:xfrm>
          <a:prstGeom prst="rect">
            <a:avLst/>
          </a:prstGeom>
          <a:noFill/>
        </p:spPr>
        <p:txBody>
          <a:bodyPr wrap="square" rtlCol="0">
            <a:spAutoFit/>
          </a:bodyPr>
          <a:lstStyle/>
          <a:p>
            <a:pPr algn="r"/>
            <a:r>
              <a:rPr lang="en-GB" sz="2000" b="1" noProof="0" dirty="0">
                <a:solidFill>
                  <a:srgbClr val="007772"/>
                </a:solidFill>
                <a:latin typeface="Calibri" panose="020F0502020204030204" pitchFamily="34" charset="0"/>
                <a:ea typeface="Lato" charset="0"/>
                <a:cs typeface="Calibri" panose="020F0502020204030204" pitchFamily="34" charset="0"/>
                <a:hlinkClick r:id="rId9"/>
              </a:rPr>
              <a:t>Watch this video for more information!</a:t>
            </a:r>
            <a:endParaRPr lang="en-GB" sz="2000" b="1" noProof="0" dirty="0">
              <a:solidFill>
                <a:srgbClr val="007772"/>
              </a:solidFill>
              <a:latin typeface="Calibri" panose="020F0502020204030204" pitchFamily="34" charset="0"/>
              <a:ea typeface="Lato" charset="0"/>
              <a:cs typeface="Calibri" panose="020F0502020204030204" pitchFamily="34" charset="0"/>
            </a:endParaRPr>
          </a:p>
        </p:txBody>
      </p:sp>
      <p:pic>
        <p:nvPicPr>
          <p:cNvPr id="6" name="Grafika 5" descr="Woda z wypełnieniem pełnym">
            <a:extLst>
              <a:ext uri="{FF2B5EF4-FFF2-40B4-BE49-F238E27FC236}">
                <a16:creationId xmlns:a16="http://schemas.microsoft.com/office/drawing/2014/main" id="{BA04AACA-78E0-985A-C2CD-91DBDFE51C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41883" y="1932477"/>
            <a:ext cx="618108" cy="618108"/>
          </a:xfrm>
          <a:prstGeom prst="rect">
            <a:avLst/>
          </a:prstGeom>
        </p:spPr>
      </p:pic>
      <p:pic>
        <p:nvPicPr>
          <p:cNvPr id="9" name="Grafika 8" descr="Woda z wypełnieniem pełnym">
            <a:extLst>
              <a:ext uri="{FF2B5EF4-FFF2-40B4-BE49-F238E27FC236}">
                <a16:creationId xmlns:a16="http://schemas.microsoft.com/office/drawing/2014/main" id="{7ED4E832-AE4A-FE8B-2BFE-F9567F3089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86310" y="2410745"/>
            <a:ext cx="618108" cy="618108"/>
          </a:xfrm>
          <a:prstGeom prst="rect">
            <a:avLst/>
          </a:prstGeom>
        </p:spPr>
      </p:pic>
      <p:pic>
        <p:nvPicPr>
          <p:cNvPr id="11" name="Grafika 10" descr="Wykres kołowy z wypełnieniem pełnym">
            <a:extLst>
              <a:ext uri="{FF2B5EF4-FFF2-40B4-BE49-F238E27FC236}">
                <a16:creationId xmlns:a16="http://schemas.microsoft.com/office/drawing/2014/main" id="{2BE24A30-5465-E127-AB4C-95490F93F1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80924" y="4878998"/>
            <a:ext cx="535735" cy="535735"/>
          </a:xfrm>
          <a:prstGeom prst="rect">
            <a:avLst/>
          </a:prstGeom>
        </p:spPr>
      </p:pic>
      <p:pic>
        <p:nvPicPr>
          <p:cNvPr id="13" name="Grafika 12" descr="Wykres kołowy z wypełnieniem pełnym">
            <a:extLst>
              <a:ext uri="{FF2B5EF4-FFF2-40B4-BE49-F238E27FC236}">
                <a16:creationId xmlns:a16="http://schemas.microsoft.com/office/drawing/2014/main" id="{315718D6-F7DA-47AE-3C73-DC76663301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78638" y="4326425"/>
            <a:ext cx="535735" cy="535735"/>
          </a:xfrm>
          <a:prstGeom prst="rect">
            <a:avLst/>
          </a:prstGeom>
        </p:spPr>
      </p:pic>
      <p:pic>
        <p:nvPicPr>
          <p:cNvPr id="20" name="Grafika 19" descr="Podlewanie roślin z wypełnieniem pełnym">
            <a:extLst>
              <a:ext uri="{FF2B5EF4-FFF2-40B4-BE49-F238E27FC236}">
                <a16:creationId xmlns:a16="http://schemas.microsoft.com/office/drawing/2014/main" id="{CFF1AEB4-E0A5-425B-18BE-AFEF40ECF5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59287" y="1911692"/>
            <a:ext cx="506272" cy="506272"/>
          </a:xfrm>
          <a:prstGeom prst="rect">
            <a:avLst/>
          </a:prstGeom>
        </p:spPr>
      </p:pic>
      <p:pic>
        <p:nvPicPr>
          <p:cNvPr id="21" name="Grafika 20" descr="Podlewanie roślin z wypełnieniem pełnym">
            <a:extLst>
              <a:ext uri="{FF2B5EF4-FFF2-40B4-BE49-F238E27FC236}">
                <a16:creationId xmlns:a16="http://schemas.microsoft.com/office/drawing/2014/main" id="{508A02F9-B5BB-B34E-3F03-C542E5601D9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68382" y="2466663"/>
            <a:ext cx="506272" cy="506272"/>
          </a:xfrm>
          <a:prstGeom prst="rect">
            <a:avLst/>
          </a:prstGeom>
        </p:spPr>
      </p:pic>
    </p:spTree>
    <p:extLst>
      <p:ext uri="{BB962C8B-B14F-4D97-AF65-F5344CB8AC3E}">
        <p14:creationId xmlns:p14="http://schemas.microsoft.com/office/powerpoint/2010/main" val="6828348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60959" y="313199"/>
            <a:ext cx="6186995" cy="1058402"/>
          </a:xfrm>
        </p:spPr>
        <p:txBody>
          <a:bodyPr>
            <a:normAutofit lnSpcReduction="10000"/>
          </a:bodyPr>
          <a:lstStyle/>
          <a:p>
            <a:r>
              <a:rPr lang="en-GB" b="1" noProof="0" dirty="0">
                <a:solidFill>
                  <a:srgbClr val="007772"/>
                </a:solidFill>
              </a:rPr>
              <a:t>Challenges &amp; Future Perspectives</a:t>
            </a:r>
            <a:endParaRPr lang="en-GB" noProof="0" dirty="0"/>
          </a:p>
        </p:txBody>
      </p:sp>
      <p:sp>
        <p:nvSpPr>
          <p:cNvPr id="12" name="Text Placeholder 11"/>
          <p:cNvSpPr>
            <a:spLocks noGrp="1"/>
          </p:cNvSpPr>
          <p:nvPr>
            <p:ph type="body" sz="quarter" idx="14"/>
          </p:nvPr>
        </p:nvSpPr>
        <p:spPr>
          <a:xfrm>
            <a:off x="660960" y="1183297"/>
            <a:ext cx="6197039" cy="5560404"/>
          </a:xfrm>
        </p:spPr>
        <p:txBody>
          <a:bodyPr/>
          <a:lstStyle/>
          <a:p>
            <a:r>
              <a:rPr lang="en-GB" noProof="0" dirty="0"/>
              <a:t>Beyond water efficiency, automated systems also play a crucial role in crop management. Environmental variability and the absence of standardised precision irrigation technologies make it difficult to ensure optimal growing conditions. Crop productivity depends on balancing water and nutrient availability</a:t>
            </a:r>
          </a:p>
          <a:p>
            <a:pPr marL="342900" indent="-342900">
              <a:spcBef>
                <a:spcPts val="600"/>
              </a:spcBef>
              <a:buFont typeface="Wingdings" panose="05000000000000000000" pitchFamily="2" charset="2"/>
              <a:buChar char="ü"/>
            </a:pPr>
            <a:r>
              <a:rPr lang="en-GB" noProof="0" dirty="0">
                <a:hlinkClick r:id="rId2"/>
              </a:rPr>
              <a:t>AI and IoT </a:t>
            </a:r>
            <a:r>
              <a:rPr lang="en-GB" noProof="0" dirty="0"/>
              <a:t>enable adaptive water and nutrient control </a:t>
            </a:r>
          </a:p>
          <a:p>
            <a:pPr marL="342900" indent="-342900">
              <a:spcBef>
                <a:spcPts val="600"/>
              </a:spcBef>
              <a:buFont typeface="Wingdings" panose="05000000000000000000" pitchFamily="2" charset="2"/>
              <a:buChar char="ü"/>
            </a:pPr>
            <a:r>
              <a:rPr lang="en-GB" noProof="0" dirty="0">
                <a:hlinkClick r:id="rId3"/>
              </a:rPr>
              <a:t>RDI </a:t>
            </a:r>
            <a:r>
              <a:rPr lang="en-GB" noProof="0" dirty="0"/>
              <a:t>supports plant resilience under water constraints </a:t>
            </a:r>
          </a:p>
          <a:p>
            <a:pPr marL="342900" indent="-342900">
              <a:spcBef>
                <a:spcPts val="600"/>
              </a:spcBef>
              <a:buFont typeface="Wingdings" panose="05000000000000000000" pitchFamily="2" charset="2"/>
              <a:buChar char="ü"/>
            </a:pPr>
            <a:r>
              <a:rPr lang="en-GB" noProof="0" dirty="0">
                <a:hlinkClick r:id="rId4"/>
              </a:rPr>
              <a:t>Smart irrigation </a:t>
            </a:r>
            <a:r>
              <a:rPr lang="en-GB" noProof="0" dirty="0"/>
              <a:t>improves root development and crop yield </a:t>
            </a:r>
          </a:p>
          <a:p>
            <a:pPr marL="342900" indent="-342900">
              <a:spcBef>
                <a:spcPts val="600"/>
              </a:spcBef>
              <a:buFont typeface="Wingdings" panose="05000000000000000000" pitchFamily="2" charset="2"/>
              <a:buChar char="ü"/>
            </a:pPr>
            <a:r>
              <a:rPr lang="en-GB" noProof="0" dirty="0">
                <a:hlinkClick r:id="rId5"/>
              </a:rPr>
              <a:t>Policy measures </a:t>
            </a:r>
            <a:r>
              <a:rPr lang="en-GB" noProof="0" dirty="0"/>
              <a:t>encourage data-driven farming practices </a:t>
            </a:r>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6" name="Symbol zastępczy obrazu 5" descr="Obraz zawierający na wolnym powietrzu, niebo, roślina, trawa&#10;&#10;Zawartość wygenerowana przez sztuczną inteligencję może być niepoprawna.">
            <a:extLst>
              <a:ext uri="{FF2B5EF4-FFF2-40B4-BE49-F238E27FC236}">
                <a16:creationId xmlns:a16="http://schemas.microsoft.com/office/drawing/2014/main" id="{839B76E5-EC63-4BD2-6F66-57C2DB9302A4}"/>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p:blipFill>
        <p:spPr>
          <a:xfrm>
            <a:off x="6857999" y="0"/>
            <a:ext cx="5334001" cy="6858000"/>
          </a:xfrm>
        </p:spPr>
      </p:pic>
    </p:spTree>
    <p:extLst>
      <p:ext uri="{BB962C8B-B14F-4D97-AF65-F5344CB8AC3E}">
        <p14:creationId xmlns:p14="http://schemas.microsoft.com/office/powerpoint/2010/main" val="343560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16" name="Symbol zastępczy obrazu 15" descr="Obraz zawierający trawa, drzewo, na wolnym powietrzu, roślina&#10;&#10;Zawartość wygenerowana przez sztuczną inteligencję może być niepoprawna.">
            <a:extLst>
              <a:ext uri="{FF2B5EF4-FFF2-40B4-BE49-F238E27FC236}">
                <a16:creationId xmlns:a16="http://schemas.microsoft.com/office/drawing/2014/main" id="{6CF34AB4-CC61-ADAC-88F0-DB0BEBD0235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197AAAE1-AF94-A75B-A825-4AC51C2B0AEE}"/>
              </a:ext>
            </a:extLst>
          </p:cNvPr>
          <p:cNvSpPr txBox="1"/>
          <p:nvPr/>
        </p:nvSpPr>
        <p:spPr>
          <a:xfrm>
            <a:off x="756139" y="1749659"/>
            <a:ext cx="5858528" cy="1754326"/>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BENEFITS OF REAL-TIME MONITORING FOR RESOURCE EFFICIENCY</a:t>
            </a: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dirty="0"/>
              <a:t>02</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36806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647700"/>
            <a:ext cx="8817149" cy="1106301"/>
          </a:xfrm>
        </p:spPr>
        <p:txBody>
          <a:bodyPr>
            <a:normAutofit/>
          </a:bodyPr>
          <a:lstStyle/>
          <a:p>
            <a:r>
              <a:rPr lang="en-GB" b="1" noProof="0" dirty="0"/>
              <a:t>Benefits of Optimising Resource Efficiency with Real-Time Monitoring</a:t>
            </a:r>
          </a:p>
        </p:txBody>
      </p:sp>
      <p:sp>
        <p:nvSpPr>
          <p:cNvPr id="6" name="Text Placeholder 5"/>
          <p:cNvSpPr>
            <a:spLocks noGrp="1"/>
          </p:cNvSpPr>
          <p:nvPr>
            <p:ph type="body" sz="quarter" idx="14"/>
          </p:nvPr>
        </p:nvSpPr>
        <p:spPr>
          <a:xfrm>
            <a:off x="1639836" y="1752046"/>
            <a:ext cx="9117064" cy="4712253"/>
          </a:xfrm>
        </p:spPr>
        <p:txBody>
          <a:bodyPr/>
          <a:lstStyle/>
          <a:p>
            <a:pPr>
              <a:buNone/>
            </a:pPr>
            <a:r>
              <a:rPr lang="en-GB" b="1" noProof="0" dirty="0"/>
              <a:t>Improved Land Use Efficiency</a:t>
            </a:r>
            <a:br>
              <a:rPr lang="en-GB" noProof="0" dirty="0"/>
            </a:br>
            <a:r>
              <a:rPr lang="en-GB" noProof="0" dirty="0"/>
              <a:t>Real-time monitoring helps track land use changes and optimise biofuel crop placement to minimise negative environmental impacts. It supports decision-making to reduce direct and indirect land use changes, preventing deforestation and biodiversity loss.</a:t>
            </a:r>
          </a:p>
          <a:p>
            <a:pPr>
              <a:buNone/>
            </a:pPr>
            <a:r>
              <a:rPr lang="en-GB" b="1" noProof="0" dirty="0"/>
              <a:t>Enhanced Energy Efficiency</a:t>
            </a:r>
            <a:br>
              <a:rPr lang="en-GB" noProof="0" dirty="0"/>
            </a:br>
            <a:r>
              <a:rPr lang="en-GB" noProof="0" dirty="0"/>
              <a:t>Continuous data collection on crop performance enables better selection of high-energy-yield crops. It ensures optimal fertilisation and irrigation to maximise biofuel energy output while reducing resource waste.</a:t>
            </a:r>
          </a:p>
          <a:p>
            <a:r>
              <a:rPr lang="en-GB" b="1" noProof="0" dirty="0"/>
              <a:t>Lower Greenhouse Gas (GHG) Emissions</a:t>
            </a:r>
            <a:br>
              <a:rPr lang="en-GB" noProof="0" dirty="0"/>
            </a:br>
            <a:r>
              <a:rPr lang="en-GB" noProof="0" dirty="0"/>
              <a:t>Real-time tracking of emissions allows farmers to adjust fertilisation and tillage practices to </a:t>
            </a:r>
            <a:r>
              <a:rPr lang="en-GB" noProof="0" dirty="0">
                <a:hlinkClick r:id="rId2"/>
              </a:rPr>
              <a:t>reduce nitrous oxide </a:t>
            </a:r>
            <a:r>
              <a:rPr lang="en-GB" noProof="0" dirty="0"/>
              <a:t>(N₂O) emissions.</a:t>
            </a:r>
          </a:p>
        </p:txBody>
      </p:sp>
    </p:spTree>
    <p:extLst>
      <p:ext uri="{BB962C8B-B14F-4D97-AF65-F5344CB8AC3E}">
        <p14:creationId xmlns:p14="http://schemas.microsoft.com/office/powerpoint/2010/main" val="10410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9C34257E-50CF-4C71-B2ED-DB9B1A6641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831A38-2C90-4CC1-9EE5-95BD71E308E3}">
  <ds:schemaRefs>
    <ds:schemaRef ds:uri="http://schemas.microsoft.com/sharepoint/v3/contenttype/forms"/>
  </ds:schemaRefs>
</ds:datastoreItem>
</file>

<file path=customXml/itemProps3.xml><?xml version="1.0" encoding="utf-8"?>
<ds:datastoreItem xmlns:ds="http://schemas.openxmlformats.org/officeDocument/2006/customXml" ds:itemID="{20BA736F-0B30-4BBD-9DB0-B98B5EFBE3F3}">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docProps/app.xml><?xml version="1.0" encoding="utf-8"?>
<Properties xmlns="http://schemas.openxmlformats.org/officeDocument/2006/extended-properties" xmlns:vt="http://schemas.openxmlformats.org/officeDocument/2006/docPropsVTypes">
  <TotalTime>6763</TotalTime>
  <Words>1171</Words>
  <Application>Microsoft Office PowerPoint</Application>
  <PresentationFormat>Widescreen</PresentationFormat>
  <Paragraphs>114</Paragraphs>
  <Slides>20</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114</cp:revision>
  <dcterms:created xsi:type="dcterms:W3CDTF">2019-11-20T14:08:21Z</dcterms:created>
  <dcterms:modified xsi:type="dcterms:W3CDTF">2025-05-12T09:40:30Z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ies>
</file>