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79" r:id="rId5"/>
    <p:sldId id="4367" r:id="rId6"/>
    <p:sldId id="4381" r:id="rId7"/>
    <p:sldId id="4371" r:id="rId8"/>
    <p:sldId id="4384" r:id="rId9"/>
    <p:sldId id="4365" r:id="rId10"/>
    <p:sldId id="4368" r:id="rId11"/>
    <p:sldId id="277" r:id="rId12"/>
    <p:sldId id="330" r:id="rId13"/>
    <p:sldId id="4369" r:id="rId14"/>
    <p:sldId id="4383" r:id="rId15"/>
    <p:sldId id="275" r:id="rId16"/>
    <p:sldId id="4386" r:id="rId17"/>
    <p:sldId id="4370" r:id="rId18"/>
    <p:sldId id="272" r:id="rId19"/>
    <p:sldId id="4357" r:id="rId20"/>
    <p:sldId id="269" r:id="rId21"/>
    <p:sldId id="25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821"/>
    <a:srgbClr val="282666"/>
    <a:srgbClr val="007772"/>
    <a:srgbClr val="4FA19E"/>
    <a:srgbClr val="404040"/>
    <a:srgbClr val="09465E"/>
    <a:srgbClr val="87C540"/>
    <a:srgbClr val="C9519D"/>
    <a:srgbClr val="3DBDAB"/>
    <a:srgbClr val="A100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680372-2D7D-8E16-94EF-85FD09E4F85E}" v="6" dt="2025-06-16T18:21:50.5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11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ánská Eva" userId="S::kanska_pef.czu.cz#ext#@uniag1.onmicrosoft.com::4ef17519-c2c2-457e-a73d-c6091a11f47a" providerId="AD" clId="Web-{B9680372-2D7D-8E16-94EF-85FD09E4F85E}"/>
    <pc:docChg chg="modSld">
      <pc:chgData name="Kánská Eva" userId="S::kanska_pef.czu.cz#ext#@uniag1.onmicrosoft.com::4ef17519-c2c2-457e-a73d-c6091a11f47a" providerId="AD" clId="Web-{B9680372-2D7D-8E16-94EF-85FD09E4F85E}" dt="2025-06-16T18:21:50.433" v="3" actId="14100"/>
      <pc:docMkLst>
        <pc:docMk/>
      </pc:docMkLst>
      <pc:sldChg chg="modSp">
        <pc:chgData name="Kánská Eva" userId="S::kanska_pef.czu.cz#ext#@uniag1.onmicrosoft.com::4ef17519-c2c2-457e-a73d-c6091a11f47a" providerId="AD" clId="Web-{B9680372-2D7D-8E16-94EF-85FD09E4F85E}" dt="2025-06-16T18:21:50.433" v="3" actId="14100"/>
        <pc:sldMkLst>
          <pc:docMk/>
          <pc:sldMk cId="3649637461" sldId="4367"/>
        </pc:sldMkLst>
        <pc:spChg chg="mod">
          <ac:chgData name="Kánská Eva" userId="S::kanska_pef.czu.cz#ext#@uniag1.onmicrosoft.com::4ef17519-c2c2-457e-a73d-c6091a11f47a" providerId="AD" clId="Web-{B9680372-2D7D-8E16-94EF-85FD09E4F85E}" dt="2025-06-16T18:21:50.433" v="3" actId="14100"/>
          <ac:spMkLst>
            <pc:docMk/>
            <pc:sldMk cId="3649637461" sldId="4367"/>
            <ac:spMk id="62" creationId="{8BD74F46-EE91-4B6C-DD4F-C1DCDE926F8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6/16/2025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2</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02762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22666-1EFB-FF8B-3C41-28D31958E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B1750-4687-99BD-58FC-9A66A3C54C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7C591-7865-2797-DEA3-7E480E9DEF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EF4D2C-E513-E594-8C94-C10FA652F771}"/>
              </a:ext>
            </a:extLst>
          </p:cNvPr>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1866347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6</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793309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95F9D-329B-AE0A-76C7-7B0C835751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309E1-B0D3-9CB3-4A53-88395AECF1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7B2E4-F2D3-3F7C-50F9-FEF64B3349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F88BB19-C591-1895-BA27-6833397DD278}"/>
              </a:ext>
            </a:extLst>
          </p:cNvPr>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118166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9</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360310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37645-8017-D100-1843-19F3F0608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E0127-F18F-3F51-2D23-3387C96E3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D9EF6E-8611-2415-F5FA-5EADE4A4C2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6417795-77F6-E15A-2964-B9A5EC325391}"/>
              </a:ext>
            </a:extLst>
          </p:cNvPr>
          <p:cNvSpPr>
            <a:spLocks noGrp="1"/>
          </p:cNvSpPr>
          <p:nvPr>
            <p:ph type="sldNum" sz="quarter" idx="5"/>
          </p:nvPr>
        </p:nvSpPr>
        <p:spPr/>
        <p:txBody>
          <a:bodyPr/>
          <a:lstStyle/>
          <a:p>
            <a:fld id="{4BE5DE82-CF29-044D-9158-06A811149881}" type="slidenum">
              <a:rPr lang="en-US" smtClean="0"/>
              <a:t>10</a:t>
            </a:fld>
            <a:endParaRPr lang="en-US"/>
          </a:p>
        </p:txBody>
      </p:sp>
    </p:spTree>
    <p:extLst>
      <p:ext uri="{BB962C8B-B14F-4D97-AF65-F5344CB8AC3E}">
        <p14:creationId xmlns:p14="http://schemas.microsoft.com/office/powerpoint/2010/main" val="3783732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07710-2509-7FBB-2363-055A525D3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E83AA-97E5-22B9-E998-51B9286F01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F9658D-10D4-4601-D7CA-6141F532EE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8E464E-B0AD-934C-F30F-29535779E48A}"/>
              </a:ext>
            </a:extLst>
          </p:cNvPr>
          <p:cNvSpPr>
            <a:spLocks noGrp="1"/>
          </p:cNvSpPr>
          <p:nvPr>
            <p:ph type="sldNum" sz="quarter" idx="5"/>
          </p:nvPr>
        </p:nvSpPr>
        <p:spPr/>
        <p:txBody>
          <a:bodyPr/>
          <a:lstStyle/>
          <a:p>
            <a:fld id="{4BE5DE82-CF29-044D-9158-06A811149881}" type="slidenum">
              <a:rPr lang="en-US" smtClean="0"/>
              <a:t>14</a:t>
            </a:fld>
            <a:endParaRPr lang="en-US"/>
          </a:p>
        </p:txBody>
      </p:sp>
    </p:spTree>
    <p:extLst>
      <p:ext uri="{BB962C8B-B14F-4D97-AF65-F5344CB8AC3E}">
        <p14:creationId xmlns:p14="http://schemas.microsoft.com/office/powerpoint/2010/main" val="3246479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1818021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181784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34038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pic>
        <p:nvPicPr>
          <p:cNvPr id="2" name="Picture 1">
            <a:extLst>
              <a:ext uri="{FF2B5EF4-FFF2-40B4-BE49-F238E27FC236}">
                <a16:creationId xmlns:a16="http://schemas.microsoft.com/office/drawing/2014/main" id="{8065762F-7E38-F68C-4134-F3F438EB08C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667152" y="1637018"/>
            <a:ext cx="4881979" cy="6167718"/>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 name="Picture Placeholder 9">
            <a:extLst>
              <a:ext uri="{FF2B5EF4-FFF2-40B4-BE49-F238E27FC236}">
                <a16:creationId xmlns:a16="http://schemas.microsoft.com/office/drawing/2014/main" id="{F003D7D4-3AAC-1BBD-CC12-DDA60953E70D}"/>
              </a:ext>
            </a:extLst>
          </p:cNvPr>
          <p:cNvSpPr>
            <a:spLocks noGrp="1"/>
          </p:cNvSpPr>
          <p:nvPr>
            <p:ph type="pic" sz="quarter" idx="15"/>
          </p:nvPr>
        </p:nvSpPr>
        <p:spPr>
          <a:xfrm>
            <a:off x="7235701" y="3099235"/>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a:p>
        </p:txBody>
      </p:sp>
    </p:spTree>
    <p:extLst>
      <p:ext uri="{BB962C8B-B14F-4D97-AF65-F5344CB8AC3E}">
        <p14:creationId xmlns:p14="http://schemas.microsoft.com/office/powerpoint/2010/main" val="123748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704296" y="798094"/>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4837554" y="2307455"/>
            <a:ext cx="5516228"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pic>
        <p:nvPicPr>
          <p:cNvPr id="2" name="Picture 1">
            <a:extLst>
              <a:ext uri="{FF2B5EF4-FFF2-40B4-BE49-F238E27FC236}">
                <a16:creationId xmlns:a16="http://schemas.microsoft.com/office/drawing/2014/main" id="{8065762F-7E38-F68C-4134-F3F438EB08C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305263" y="1750422"/>
            <a:ext cx="4042838" cy="5107577"/>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 name="Picture Placeholder 9">
            <a:extLst>
              <a:ext uri="{FF2B5EF4-FFF2-40B4-BE49-F238E27FC236}">
                <a16:creationId xmlns:a16="http://schemas.microsoft.com/office/drawing/2014/main" id="{F003D7D4-3AAC-1BBD-CC12-DDA60953E70D}"/>
              </a:ext>
            </a:extLst>
          </p:cNvPr>
          <p:cNvSpPr>
            <a:spLocks noGrp="1"/>
          </p:cNvSpPr>
          <p:nvPr>
            <p:ph type="pic" sz="quarter" idx="15"/>
          </p:nvPr>
        </p:nvSpPr>
        <p:spPr>
          <a:xfrm>
            <a:off x="794716" y="3115420"/>
            <a:ext cx="3141751" cy="3752450"/>
          </a:xfrm>
          <a:prstGeom prst="rect">
            <a:avLst/>
          </a:prstGeom>
          <a:solidFill>
            <a:schemeClr val="bg1">
              <a:lumMod val="95000"/>
            </a:schemeClr>
          </a:solidFill>
        </p:spPr>
        <p:txBody>
          <a:bodyPr/>
          <a:lstStyle>
            <a:lvl1pPr>
              <a:defRPr>
                <a:solidFill>
                  <a:schemeClr val="bg1">
                    <a:lumMod val="95000"/>
                  </a:schemeClr>
                </a:solidFill>
              </a:defRPr>
            </a:lvl1pPr>
          </a:lstStyle>
          <a:p>
            <a:endParaRPr lang="fr-CA"/>
          </a:p>
        </p:txBody>
      </p:sp>
    </p:spTree>
    <p:extLst>
      <p:ext uri="{BB962C8B-B14F-4D97-AF65-F5344CB8AC3E}">
        <p14:creationId xmlns:p14="http://schemas.microsoft.com/office/powerpoint/2010/main" val="315486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pic>
        <p:nvPicPr>
          <p:cNvPr id="2" name="Picture 1">
            <a:extLst>
              <a:ext uri="{FF2B5EF4-FFF2-40B4-BE49-F238E27FC236}">
                <a16:creationId xmlns:a16="http://schemas.microsoft.com/office/drawing/2014/main" id="{8065762F-7E38-F68C-4134-F3F438EB08C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rot="16200000">
            <a:off x="6667152" y="1637018"/>
            <a:ext cx="4881979" cy="6167718"/>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 name="Picture Placeholder 9">
            <a:extLst>
              <a:ext uri="{FF2B5EF4-FFF2-40B4-BE49-F238E27FC236}">
                <a16:creationId xmlns:a16="http://schemas.microsoft.com/office/drawing/2014/main" id="{F003D7D4-3AAC-1BBD-CC12-DDA60953E70D}"/>
              </a:ext>
            </a:extLst>
          </p:cNvPr>
          <p:cNvSpPr>
            <a:spLocks noGrp="1"/>
          </p:cNvSpPr>
          <p:nvPr>
            <p:ph type="pic" sz="quarter" idx="15"/>
          </p:nvPr>
        </p:nvSpPr>
        <p:spPr>
          <a:xfrm>
            <a:off x="7235701" y="3099235"/>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a:p>
        </p:txBody>
      </p:sp>
    </p:spTree>
    <p:extLst>
      <p:ext uri="{BB962C8B-B14F-4D97-AF65-F5344CB8AC3E}">
        <p14:creationId xmlns:p14="http://schemas.microsoft.com/office/powerpoint/2010/main" val="427888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43"/>
          <a:stretch/>
        </p:blipFill>
        <p:spPr>
          <a:xfrm>
            <a:off x="-1511179" y="2612571"/>
            <a:ext cx="8450840" cy="4245429"/>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1213745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700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6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a:t>TITLE</a:t>
            </a:r>
          </a:p>
        </p:txBody>
      </p:sp>
      <p:pic>
        <p:nvPicPr>
          <p:cNvPr id="2" name="Picture 1" descr="A grey and black sign with a person in a circle&#10;&#10;AI-generated content may be incorrect.">
            <a:extLst>
              <a:ext uri="{FF2B5EF4-FFF2-40B4-BE49-F238E27FC236}">
                <a16:creationId xmlns:a16="http://schemas.microsoft.com/office/drawing/2014/main" id="{7B5EA717-3D4C-794D-A64A-3C9EEA3F24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0126" y="5472318"/>
            <a:ext cx="832637" cy="283662"/>
          </a:xfrm>
          <a:prstGeom prst="rect">
            <a:avLst/>
          </a:prstGeom>
        </p:spPr>
      </p:pic>
      <p:sp>
        <p:nvSpPr>
          <p:cNvPr id="3" name="TextBox 2">
            <a:extLst>
              <a:ext uri="{FF2B5EF4-FFF2-40B4-BE49-F238E27FC236}">
                <a16:creationId xmlns:a16="http://schemas.microsoft.com/office/drawing/2014/main" id="{1CFC04FE-55C0-FCE6-FF52-4066431E99F7}"/>
              </a:ext>
            </a:extLst>
          </p:cNvPr>
          <p:cNvSpPr txBox="1"/>
          <p:nvPr userDrawn="1"/>
        </p:nvSpPr>
        <p:spPr>
          <a:xfrm>
            <a:off x="8058928" y="5452566"/>
            <a:ext cx="328927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500">
                <a:solidFill>
                  <a:srgbClr val="404040"/>
                </a:solidFill>
              </a:rPr>
              <a:t>This license enables </a:t>
            </a:r>
            <a:r>
              <a:rPr lang="en-IE" sz="500" err="1">
                <a:solidFill>
                  <a:srgbClr val="404040"/>
                </a:solidFill>
              </a:rPr>
              <a:t>reusers</a:t>
            </a:r>
            <a:r>
              <a:rPr lang="en-IE" sz="500">
                <a:solidFill>
                  <a:srgbClr val="404040"/>
                </a:solidFill>
              </a:rPr>
              <a:t> to distribute, remix, adapt, and build upon the material in any medium or format, so long as </a:t>
            </a:r>
            <a:r>
              <a:rPr lang="en-US" sz="500">
                <a:solidFill>
                  <a:srgbClr val="404040"/>
                </a:solidFill>
              </a:rPr>
              <a:t>attribution is given to the creator. The license allows for commercial use. CC BY includes the following elements:</a:t>
            </a:r>
          </a:p>
          <a:p>
            <a:pPr algn="just"/>
            <a:r>
              <a:rPr lang="en-US" sz="500">
                <a:solidFill>
                  <a:srgbClr val="404040"/>
                </a:solidFill>
              </a:rPr>
              <a:t>BY: credit must be given to the creator.</a:t>
            </a:r>
            <a:endParaRPr lang="en-US" sz="500">
              <a:solidFill>
                <a:srgbClr val="404040"/>
              </a:solidFill>
              <a:ea typeface="Calibri"/>
              <a:cs typeface="Calibri"/>
            </a:endParaRPr>
          </a:p>
        </p:txBody>
      </p:sp>
      <p:sp>
        <p:nvSpPr>
          <p:cNvPr id="4" name="TextBox 3">
            <a:extLst>
              <a:ext uri="{FF2B5EF4-FFF2-40B4-BE49-F238E27FC236}">
                <a16:creationId xmlns:a16="http://schemas.microsoft.com/office/drawing/2014/main" id="{6EA83368-655A-F597-3542-824414F91F97}"/>
              </a:ext>
            </a:extLst>
          </p:cNvPr>
          <p:cNvSpPr txBox="1"/>
          <p:nvPr userDrawn="1"/>
        </p:nvSpPr>
        <p:spPr>
          <a:xfrm>
            <a:off x="8058928" y="5948499"/>
            <a:ext cx="3261539" cy="400110"/>
          </a:xfrm>
          <a:prstGeom prst="rect">
            <a:avLst/>
          </a:prstGeom>
          <a:noFill/>
        </p:spPr>
        <p:txBody>
          <a:bodyPr wrap="square">
            <a:spAutoFit/>
          </a:bodyPr>
          <a:lstStyle/>
          <a:p>
            <a:pPr algn="just"/>
            <a:r>
              <a:rPr lang="en-IE" sz="500" b="0" i="0" u="none" strike="noStrike">
                <a:solidFill>
                  <a:srgbClr val="404040"/>
                </a:solidFill>
                <a:effectLst/>
                <a:latin typeface="Calibri" panose="020F050202020403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pic>
        <p:nvPicPr>
          <p:cNvPr id="5" name="Picture 4">
            <a:extLst>
              <a:ext uri="{FF2B5EF4-FFF2-40B4-BE49-F238E27FC236}">
                <a16:creationId xmlns:a16="http://schemas.microsoft.com/office/drawing/2014/main" id="{96D24868-BCA3-8DE7-56BD-FB76931981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66916" y="6007440"/>
            <a:ext cx="1790675" cy="398733"/>
          </a:xfrm>
          <a:prstGeom prst="rect">
            <a:avLst/>
          </a:prstGeom>
        </p:spPr>
      </p:pic>
    </p:spTree>
    <p:extLst>
      <p:ext uri="{BB962C8B-B14F-4D97-AF65-F5344CB8AC3E}">
        <p14:creationId xmlns:p14="http://schemas.microsoft.com/office/powerpoint/2010/main" val="368144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927717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07772"/>
                </a:solidFill>
                <a:latin typeface="+mn-lt"/>
              </a:defRPr>
            </a:lvl1pPr>
          </a:lstStyle>
          <a:p>
            <a:pPr lvl="0"/>
            <a:r>
              <a:rPr lang="en-US"/>
              <a:t>Heading</a:t>
            </a:r>
          </a:p>
        </p:txBody>
      </p:sp>
    </p:spTree>
    <p:extLst>
      <p:ext uri="{BB962C8B-B14F-4D97-AF65-F5344CB8AC3E}">
        <p14:creationId xmlns:p14="http://schemas.microsoft.com/office/powerpoint/2010/main" val="1411997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686263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4448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“Quote”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110784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6"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7"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60" r:id="rId3"/>
    <p:sldLayoutId id="2147483665" r:id="rId4"/>
    <p:sldLayoutId id="2147483666" r:id="rId5"/>
    <p:sldLayoutId id="2147483651" r:id="rId6"/>
    <p:sldLayoutId id="2147483661" r:id="rId7"/>
    <p:sldLayoutId id="2147483667" r:id="rId8"/>
    <p:sldLayoutId id="2147483652" r:id="rId9"/>
    <p:sldLayoutId id="2147483671" r:id="rId10"/>
    <p:sldLayoutId id="2147483662" r:id="rId11"/>
    <p:sldLayoutId id="2147483669" r:id="rId12"/>
    <p:sldLayoutId id="2147483683" r:id="rId13"/>
    <p:sldLayoutId id="2147483682" r:id="rId14"/>
    <p:sldLayoutId id="2147483670" r:id="rId15"/>
    <p:sldLayoutId id="2147483663" r:id="rId16"/>
    <p:sldLayoutId id="2147483664" r:id="rId17"/>
    <p:sldLayoutId id="2147483674" r:id="rId18"/>
    <p:sldLayoutId id="2147483675" r:id="rId19"/>
    <p:sldLayoutId id="2147483678" r:id="rId20"/>
    <p:sldLayoutId id="2147483668" r:id="rId21"/>
    <p:sldLayoutId id="2147483679" r:id="rId22"/>
    <p:sldLayoutId id="2147483680" r:id="rId23"/>
    <p:sldLayoutId id="2147483681"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https://www.avag.nl/en/themes/cases/deliscious/" TargetMode="External"/><Relationship Id="rId2" Type="http://schemas.openxmlformats.org/officeDocument/2006/relationships/slideLayout" Target="../slideLayouts/slideLayout15.xml"/><Relationship Id="rId1" Type="http://schemas.openxmlformats.org/officeDocument/2006/relationships/video" Target="https://www.youtube.com/embed/YhQGsTXy4aQ?feature=oembed" TargetMode="External"/><Relationship Id="rId6" Type="http://schemas.openxmlformats.org/officeDocument/2006/relationships/image" Target="../media/image36.jpeg"/><Relationship Id="rId5" Type="http://schemas.openxmlformats.org/officeDocument/2006/relationships/hyperlink" Target="https://www.youtube.com/watch?v=YhQGsTXy4aQ" TargetMode="Externa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hyperlink" Target="https://smartskillsproject.eu/smart-skills-good-practice-guide/" TargetMode="External"/><Relationship Id="rId2" Type="http://schemas.openxmlformats.org/officeDocument/2006/relationships/hyperlink" Target="https://vesa-velhartice.cz/en/uvod-english/" TargetMode="Externa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hyperlink" Target="https://smartskillsproject.eu/smart-skills-good-practice-guide/" TargetMode="External"/><Relationship Id="rId2" Type="http://schemas.openxmlformats.org/officeDocument/2006/relationships/hyperlink" Target="https://www.emeraldgreens.ie/" TargetMode="Externa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1.xml"/><Relationship Id="rId4" Type="http://schemas.openxmlformats.org/officeDocument/2006/relationships/image" Target="../media/image4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hyperlink" Target="https://www.ntcshiheng.com/smart-farming-the-role-of-ntc-thermistors-in-precision-agriculture" TargetMode="External"/><Relationship Id="rId2" Type="http://schemas.openxmlformats.org/officeDocument/2006/relationships/slideLayout" Target="../slideLayouts/slideLayout14.xml"/><Relationship Id="rId1" Type="http://schemas.openxmlformats.org/officeDocument/2006/relationships/video" Target="https://www.youtube.com/embed/peKuQovaL2E?feature=oembed" TargetMode="External"/><Relationship Id="rId5" Type="http://schemas.openxmlformats.org/officeDocument/2006/relationships/image" Target="../media/image13.jpeg"/><Relationship Id="rId4" Type="http://schemas.openxmlformats.org/officeDocument/2006/relationships/hyperlink" Target="https://www.youtube.com/watch?v=peKuQovaL2E"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vitality.io/how-is-iot-used-in-agriculture/" TargetMode="External"/><Relationship Id="rId7"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hyperlink" Target="https://www.youtube.com/watch?v=khS_kU3wrDY&amp;ab_channel=Ericsson" TargetMode="External"/><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obrazu 7" descr="Obraz zawierający trawa, zrzut ekranu, ssak, kreskówka&#10;&#10;Zawartość wygenerowana przez sztuczną inteligencję może być niepoprawna.">
            <a:extLst>
              <a:ext uri="{FF2B5EF4-FFF2-40B4-BE49-F238E27FC236}">
                <a16:creationId xmlns:a16="http://schemas.microsoft.com/office/drawing/2014/main" id="{99C2C1D1-1EFF-CA6E-9F18-BE6397D483E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flipH="1">
            <a:off x="0" y="2463800"/>
            <a:ext cx="12192000" cy="4394200"/>
          </a:xfrm>
        </p:spPr>
      </p:pic>
      <p:sp>
        <p:nvSpPr>
          <p:cNvPr id="5" name="Rectangle 4"/>
          <p:cNvSpPr/>
          <p:nvPr/>
        </p:nvSpPr>
        <p:spPr>
          <a:xfrm>
            <a:off x="324115" y="1647254"/>
            <a:ext cx="4023033" cy="3579734"/>
          </a:xfrm>
          <a:prstGeom prst="rect">
            <a:avLst/>
          </a:prstGeom>
          <a:solidFill>
            <a:srgbClr val="007772">
              <a:alpha val="835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Rectangle 10">
            <a:extLst>
              <a:ext uri="{FF2B5EF4-FFF2-40B4-BE49-F238E27FC236}">
                <a16:creationId xmlns:a16="http://schemas.microsoft.com/office/drawing/2014/main" id="{4A3970E9-6C36-2FF2-35EB-1E90998A92ED}"/>
              </a:ext>
            </a:extLst>
          </p:cNvPr>
          <p:cNvSpPr/>
          <p:nvPr/>
        </p:nvSpPr>
        <p:spPr>
          <a:xfrm>
            <a:off x="0" y="5706534"/>
            <a:ext cx="4581236" cy="780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2" name="Picture 11">
            <a:extLst>
              <a:ext uri="{FF2B5EF4-FFF2-40B4-BE49-F238E27FC236}">
                <a16:creationId xmlns:a16="http://schemas.microsoft.com/office/drawing/2014/main" id="{648B8548-F896-179B-CCDA-B59EEAE98D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656" y="5892800"/>
            <a:ext cx="2298208" cy="511746"/>
          </a:xfrm>
          <a:prstGeom prst="rect">
            <a:avLst/>
          </a:prstGeom>
        </p:spPr>
      </p:pic>
      <p:sp>
        <p:nvSpPr>
          <p:cNvPr id="68" name="Text Placeholder 58">
            <a:extLst>
              <a:ext uri="{FF2B5EF4-FFF2-40B4-BE49-F238E27FC236}">
                <a16:creationId xmlns:a16="http://schemas.microsoft.com/office/drawing/2014/main" id="{ABB2E208-CBA6-1AF3-5399-80BC9143BE24}"/>
              </a:ext>
            </a:extLst>
          </p:cNvPr>
          <p:cNvSpPr txBox="1">
            <a:spLocks/>
          </p:cNvSpPr>
          <p:nvPr/>
        </p:nvSpPr>
        <p:spPr>
          <a:xfrm>
            <a:off x="5380522" y="5556737"/>
            <a:ext cx="6811478" cy="759391"/>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4000" noProof="0">
                <a:solidFill>
                  <a:schemeClr val="bg1"/>
                </a:solidFill>
              </a:rPr>
              <a:t>www.</a:t>
            </a:r>
            <a:r>
              <a:rPr lang="en-GB" sz="4000" b="1" noProof="0">
                <a:solidFill>
                  <a:schemeClr val="bg1"/>
                </a:solidFill>
                <a:latin typeface="Calibri" panose="020F0502020204030204" pitchFamily="34" charset="0"/>
                <a:cs typeface="Calibri" panose="020F0502020204030204" pitchFamily="34" charset="0"/>
              </a:rPr>
              <a:t>smartskillsproject</a:t>
            </a:r>
            <a:r>
              <a:rPr lang="en-GB" sz="4000" noProof="0">
                <a:solidFill>
                  <a:schemeClr val="bg1"/>
                </a:solidFill>
              </a:rPr>
              <a:t>.eu</a:t>
            </a:r>
          </a:p>
        </p:txBody>
      </p:sp>
      <p:grpSp>
        <p:nvGrpSpPr>
          <p:cNvPr id="69" name="Group 68">
            <a:extLst>
              <a:ext uri="{FF2B5EF4-FFF2-40B4-BE49-F238E27FC236}">
                <a16:creationId xmlns:a16="http://schemas.microsoft.com/office/drawing/2014/main" id="{16E8F5E2-0AE8-FF45-AC2B-678B1639A6BB}"/>
              </a:ext>
            </a:extLst>
          </p:cNvPr>
          <p:cNvGrpSpPr/>
          <p:nvPr/>
        </p:nvGrpSpPr>
        <p:grpSpPr>
          <a:xfrm>
            <a:off x="10667405" y="2517388"/>
            <a:ext cx="3049190" cy="3049190"/>
            <a:chOff x="3268483" y="5538141"/>
            <a:chExt cx="1760348" cy="1760348"/>
          </a:xfrm>
          <a:solidFill>
            <a:schemeClr val="bg1">
              <a:alpha val="42000"/>
            </a:schemeClr>
          </a:solidFill>
        </p:grpSpPr>
        <p:sp>
          <p:nvSpPr>
            <p:cNvPr id="70" name="Freeform 69">
              <a:extLst>
                <a:ext uri="{FF2B5EF4-FFF2-40B4-BE49-F238E27FC236}">
                  <a16:creationId xmlns:a16="http://schemas.microsoft.com/office/drawing/2014/main" id="{6B27811F-2E28-1182-78E9-B81BBE5884A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a:p>
          </p:txBody>
        </p:sp>
        <p:sp>
          <p:nvSpPr>
            <p:cNvPr id="71" name="Freeform 70">
              <a:extLst>
                <a:ext uri="{FF2B5EF4-FFF2-40B4-BE49-F238E27FC236}">
                  <a16:creationId xmlns:a16="http://schemas.microsoft.com/office/drawing/2014/main" id="{B75F0EDB-D63C-EE88-0C1A-560A25D98D70}"/>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a:p>
          </p:txBody>
        </p:sp>
      </p:grpSp>
      <p:sp>
        <p:nvSpPr>
          <p:cNvPr id="7" name="Text Placeholder 12">
            <a:extLst>
              <a:ext uri="{FF2B5EF4-FFF2-40B4-BE49-F238E27FC236}">
                <a16:creationId xmlns:a16="http://schemas.microsoft.com/office/drawing/2014/main" id="{E846DB15-7AB7-BA03-7EF9-39430D419380}"/>
              </a:ext>
            </a:extLst>
          </p:cNvPr>
          <p:cNvSpPr txBox="1">
            <a:spLocks/>
          </p:cNvSpPr>
          <p:nvPr/>
        </p:nvSpPr>
        <p:spPr>
          <a:xfrm>
            <a:off x="613458" y="3243952"/>
            <a:ext cx="3660159" cy="1294789"/>
          </a:xfrm>
          <a:prstGeom prst="rect">
            <a:avLst/>
          </a:prstGeom>
        </p:spPr>
        <p:txBody>
          <a:bodyPr anchor="ctr">
            <a:normAutofit/>
          </a:bodyPr>
          <a:lstStyle>
            <a:lvl1pPr marL="0" indent="0" algn="l" defTabSz="914400" rtl="0" eaLnBrk="1" latinLnBrk="0" hangingPunct="1">
              <a:lnSpc>
                <a:spcPct val="90000"/>
              </a:lnSpc>
              <a:spcBef>
                <a:spcPts val="1000"/>
              </a:spcBef>
              <a:buFont typeface="Arial"/>
              <a:buNone/>
              <a:defRPr sz="5000" kern="1200" baseline="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4000" noProof="0">
                <a:solidFill>
                  <a:schemeClr val="bg1"/>
                </a:solidFill>
              </a:rPr>
              <a:t>M2: Greenhouse Automation</a:t>
            </a:r>
          </a:p>
        </p:txBody>
      </p:sp>
      <p:sp>
        <p:nvSpPr>
          <p:cNvPr id="4" name="Text Placeholder 2">
            <a:extLst>
              <a:ext uri="{FF2B5EF4-FFF2-40B4-BE49-F238E27FC236}">
                <a16:creationId xmlns:a16="http://schemas.microsoft.com/office/drawing/2014/main" id="{DEF58D07-2F6D-7336-19EC-3CE2BDCC7C24}"/>
              </a:ext>
            </a:extLst>
          </p:cNvPr>
          <p:cNvSpPr txBox="1">
            <a:spLocks/>
          </p:cNvSpPr>
          <p:nvPr/>
        </p:nvSpPr>
        <p:spPr>
          <a:xfrm>
            <a:off x="613459" y="2508001"/>
            <a:ext cx="3246272" cy="760902"/>
          </a:xfrm>
          <a:prstGeom prst="rect">
            <a:avLst/>
          </a:prstGeom>
        </p:spPr>
        <p:txBody>
          <a:bodyPr anchor="ctr">
            <a:noAutofit/>
          </a:bodyPr>
          <a:lstStyle>
            <a:lvl1pPr marL="0" indent="0" algn="l" defTabSz="914400" rtl="0" eaLnBrk="1" latinLnBrk="0" hangingPunct="1">
              <a:lnSpc>
                <a:spcPct val="90000"/>
              </a:lnSpc>
              <a:spcBef>
                <a:spcPts val="1000"/>
              </a:spcBef>
              <a:buFont typeface="Arial"/>
              <a:buNone/>
              <a:defRPr sz="2800" kern="1200" baseline="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noProof="0">
                <a:solidFill>
                  <a:schemeClr val="bg1"/>
                </a:solidFill>
              </a:rPr>
              <a:t>Course 6: Bringing Innovation to Farms</a:t>
            </a:r>
          </a:p>
        </p:txBody>
      </p:sp>
      <p:pic>
        <p:nvPicPr>
          <p:cNvPr id="2" name="Picture 1" descr="A grey and black sign with a person in a circle&#10;&#10;AI-generated content may be incorrect.">
            <a:extLst>
              <a:ext uri="{FF2B5EF4-FFF2-40B4-BE49-F238E27FC236}">
                <a16:creationId xmlns:a16="http://schemas.microsoft.com/office/drawing/2014/main" id="{AA75510A-FBC0-A195-81DA-BCD97093202B}"/>
              </a:ext>
            </a:extLst>
          </p:cNvPr>
          <p:cNvPicPr>
            <a:picLocks noChangeAspect="1"/>
          </p:cNvPicPr>
          <p:nvPr/>
        </p:nvPicPr>
        <p:blipFill>
          <a:blip r:embed="rId4"/>
          <a:stretch>
            <a:fillRect/>
          </a:stretch>
        </p:blipFill>
        <p:spPr>
          <a:xfrm>
            <a:off x="3133513" y="5901656"/>
            <a:ext cx="1123257" cy="382670"/>
          </a:xfrm>
          <a:prstGeom prst="rect">
            <a:avLst/>
          </a:prstGeom>
        </p:spPr>
      </p:pic>
    </p:spTree>
    <p:extLst>
      <p:ext uri="{BB962C8B-B14F-4D97-AF65-F5344CB8AC3E}">
        <p14:creationId xmlns:p14="http://schemas.microsoft.com/office/powerpoint/2010/main" val="82156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C7E0B-5988-F569-86EA-63AE904FF3A1}"/>
            </a:ext>
          </a:extLst>
        </p:cNvPr>
        <p:cNvGrpSpPr/>
        <p:nvPr/>
      </p:nvGrpSpPr>
      <p:grpSpPr>
        <a:xfrm>
          <a:off x="0" y="0"/>
          <a:ext cx="0" cy="0"/>
          <a:chOff x="0" y="0"/>
          <a:chExt cx="0" cy="0"/>
        </a:xfrm>
      </p:grpSpPr>
      <p:pic>
        <p:nvPicPr>
          <p:cNvPr id="7" name="Symbol zastępczy obrazu 6" descr="Obraz zawierający osoba, ubrania, trawa, roślina&#10;&#10;Zawartość wygenerowana przez sztuczną inteligencję może być niepoprawna.">
            <a:extLst>
              <a:ext uri="{FF2B5EF4-FFF2-40B4-BE49-F238E27FC236}">
                <a16:creationId xmlns:a16="http://schemas.microsoft.com/office/drawing/2014/main" id="{22A667B0-386F-82A1-E6CC-97ECBC1EB93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15" name="TextBox 14">
            <a:extLst>
              <a:ext uri="{FF2B5EF4-FFF2-40B4-BE49-F238E27FC236}">
                <a16:creationId xmlns:a16="http://schemas.microsoft.com/office/drawing/2014/main" id="{3E1666DB-365E-6809-07DD-1185D7AB9C4C}"/>
              </a:ext>
            </a:extLst>
          </p:cNvPr>
          <p:cNvSpPr txBox="1"/>
          <p:nvPr/>
        </p:nvSpPr>
        <p:spPr>
          <a:xfrm>
            <a:off x="1471730" y="2228671"/>
            <a:ext cx="4715439" cy="1200329"/>
          </a:xfrm>
          <a:prstGeom prst="rect">
            <a:avLst/>
          </a:prstGeom>
          <a:solidFill>
            <a:srgbClr val="EEA821"/>
          </a:solidFill>
        </p:spPr>
        <p:txBody>
          <a:bodyPr wrap="square" rtlCol="0">
            <a:spAutoFit/>
          </a:bodyPr>
          <a:lstStyle/>
          <a:p>
            <a:pPr algn="ctr"/>
            <a:r>
              <a:rPr lang="en-GB" sz="3600" b="1" spc="324" noProof="0">
                <a:solidFill>
                  <a:schemeClr val="bg1"/>
                </a:solidFill>
                <a:latin typeface="Calibri" panose="020F0502020204030204" pitchFamily="34" charset="0"/>
                <a:cs typeface="Calibri" panose="020F0502020204030204" pitchFamily="34" charset="0"/>
              </a:rPr>
              <a:t>GREENHOUSE SUCCESS STORIES</a:t>
            </a:r>
          </a:p>
        </p:txBody>
      </p:sp>
      <p:sp>
        <p:nvSpPr>
          <p:cNvPr id="6" name="Rectangle 5">
            <a:extLst>
              <a:ext uri="{FF2B5EF4-FFF2-40B4-BE49-F238E27FC236}">
                <a16:creationId xmlns:a16="http://schemas.microsoft.com/office/drawing/2014/main" id="{E6A96A31-E4E7-B6B4-4845-7DB6D8FDB5D4}"/>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Text Placeholder 4">
            <a:extLst>
              <a:ext uri="{FF2B5EF4-FFF2-40B4-BE49-F238E27FC236}">
                <a16:creationId xmlns:a16="http://schemas.microsoft.com/office/drawing/2014/main" id="{7128F0CB-B800-A209-7AA1-6FDE4C5FA850}"/>
              </a:ext>
            </a:extLst>
          </p:cNvPr>
          <p:cNvSpPr>
            <a:spLocks noGrp="1"/>
          </p:cNvSpPr>
          <p:nvPr>
            <p:ph type="body" sz="quarter" idx="17"/>
          </p:nvPr>
        </p:nvSpPr>
        <p:spPr>
          <a:xfrm>
            <a:off x="9241981" y="871477"/>
            <a:ext cx="2066906" cy="582221"/>
          </a:xfrm>
        </p:spPr>
        <p:txBody>
          <a:bodyPr/>
          <a:lstStyle/>
          <a:p>
            <a:r>
              <a:rPr lang="en-GB" noProof="0"/>
              <a:t>03</a:t>
            </a:r>
          </a:p>
        </p:txBody>
      </p:sp>
      <p:grpSp>
        <p:nvGrpSpPr>
          <p:cNvPr id="10" name="Group 9">
            <a:extLst>
              <a:ext uri="{FF2B5EF4-FFF2-40B4-BE49-F238E27FC236}">
                <a16:creationId xmlns:a16="http://schemas.microsoft.com/office/drawing/2014/main" id="{7C30BE90-7132-807C-BC88-88B9034C90DC}"/>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4993CA0F-9208-6BEA-9A49-536E5A61B4EA}"/>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a:p>
          </p:txBody>
        </p:sp>
        <p:sp>
          <p:nvSpPr>
            <p:cNvPr id="12" name="Freeform 11">
              <a:extLst>
                <a:ext uri="{FF2B5EF4-FFF2-40B4-BE49-F238E27FC236}">
                  <a16:creationId xmlns:a16="http://schemas.microsoft.com/office/drawing/2014/main" id="{FFCEC87D-BA96-2E13-FD59-280C60C65327}"/>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a:p>
          </p:txBody>
        </p:sp>
      </p:grpSp>
      <p:sp>
        <p:nvSpPr>
          <p:cNvPr id="9" name="Rectangle 8">
            <a:extLst>
              <a:ext uri="{FF2B5EF4-FFF2-40B4-BE49-F238E27FC236}">
                <a16:creationId xmlns:a16="http://schemas.microsoft.com/office/drawing/2014/main" id="{9CCEBEE6-ACB5-AECA-83AB-8BC0494B05E3}"/>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1948446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C54E05EB-A751-BB41-1282-9CADAA4434FB}"/>
              </a:ext>
            </a:extLst>
          </p:cNvPr>
          <p:cNvSpPr>
            <a:spLocks noGrp="1"/>
          </p:cNvSpPr>
          <p:nvPr>
            <p:ph type="body" sz="quarter" idx="13"/>
          </p:nvPr>
        </p:nvSpPr>
        <p:spPr>
          <a:xfrm>
            <a:off x="6967718" y="467142"/>
            <a:ext cx="4513081" cy="697353"/>
          </a:xfrm>
        </p:spPr>
        <p:txBody>
          <a:bodyPr/>
          <a:lstStyle/>
          <a:p>
            <a:r>
              <a:rPr lang="pl-PL" b="1"/>
              <a:t>Be </a:t>
            </a:r>
            <a:r>
              <a:rPr lang="pl-PL" b="1" err="1"/>
              <a:t>inspired</a:t>
            </a:r>
            <a:r>
              <a:rPr lang="pl-PL" b="1"/>
              <a:t>…</a:t>
            </a:r>
            <a:endParaRPr lang="en-GB" b="1"/>
          </a:p>
        </p:txBody>
      </p:sp>
      <p:sp>
        <p:nvSpPr>
          <p:cNvPr id="4" name="Symbol zastępczy tekstu 3">
            <a:extLst>
              <a:ext uri="{FF2B5EF4-FFF2-40B4-BE49-F238E27FC236}">
                <a16:creationId xmlns:a16="http://schemas.microsoft.com/office/drawing/2014/main" id="{05395325-5D5B-3296-20F7-B4D7C7563F40}"/>
              </a:ext>
            </a:extLst>
          </p:cNvPr>
          <p:cNvSpPr>
            <a:spLocks noGrp="1"/>
          </p:cNvSpPr>
          <p:nvPr>
            <p:ph type="body" sz="quarter" idx="14"/>
          </p:nvPr>
        </p:nvSpPr>
        <p:spPr>
          <a:xfrm>
            <a:off x="6967718" y="1164495"/>
            <a:ext cx="4507330" cy="4966798"/>
          </a:xfrm>
        </p:spPr>
        <p:txBody>
          <a:bodyPr/>
          <a:lstStyle/>
          <a:p>
            <a:pPr>
              <a:buNone/>
            </a:pPr>
            <a:r>
              <a:rPr lang="en-US" dirty="0"/>
              <a:t>Located in </a:t>
            </a:r>
            <a:r>
              <a:rPr lang="en-US" dirty="0" err="1"/>
              <a:t>Beesel</a:t>
            </a:r>
            <a:r>
              <a:rPr lang="pl-PL" dirty="0"/>
              <a:t> (Netherlands)</a:t>
            </a:r>
            <a:r>
              <a:rPr lang="en-US" dirty="0"/>
              <a:t>, </a:t>
            </a:r>
            <a:r>
              <a:rPr lang="en-US" b="1" dirty="0">
                <a:solidFill>
                  <a:srgbClr val="007772"/>
                </a:solidFill>
                <a:hlinkClick r:id="rId3"/>
              </a:rPr>
              <a:t>Deliscious</a:t>
            </a:r>
            <a:r>
              <a:rPr lang="en-US" dirty="0"/>
              <a:t> has been a pioneer in combining vertical farming with greenhouse facilities since 2012. Their approach integrates LED lighting, hydroponic systems, robotics, and artificial intelligence to achieve:</a:t>
            </a:r>
          </a:p>
          <a:p>
            <a:pPr marL="342900" indent="-342900">
              <a:buFont typeface="Wingdings" panose="05000000000000000000" pitchFamily="2" charset="2"/>
              <a:buChar char="Ø"/>
            </a:pPr>
            <a:r>
              <a:rPr lang="en-US" dirty="0"/>
              <a:t>10 harvests per year</a:t>
            </a:r>
          </a:p>
          <a:p>
            <a:pPr marL="342900" indent="-342900">
              <a:buFont typeface="Wingdings" panose="05000000000000000000" pitchFamily="2" charset="2"/>
              <a:buChar char="Ø"/>
            </a:pPr>
            <a:r>
              <a:rPr lang="en-US" dirty="0"/>
              <a:t>90% reduction in water usage</a:t>
            </a:r>
          </a:p>
          <a:p>
            <a:pPr marL="342900" indent="-342900">
              <a:buFont typeface="Wingdings" panose="05000000000000000000" pitchFamily="2" charset="2"/>
              <a:buChar char="Ø"/>
            </a:pPr>
            <a:r>
              <a:rPr lang="en-US" dirty="0"/>
              <a:t>Year-round, weather-independent production</a:t>
            </a:r>
          </a:p>
          <a:p>
            <a:pPr marL="342900" indent="-342900">
              <a:buFont typeface="Wingdings" panose="05000000000000000000" pitchFamily="2" charset="2"/>
              <a:buChar char="Ø"/>
            </a:pPr>
            <a:r>
              <a:rPr lang="en-US" dirty="0"/>
              <a:t>10-15 times higher yields compared to traditional farming</a:t>
            </a:r>
          </a:p>
        </p:txBody>
      </p:sp>
      <p:pic>
        <p:nvPicPr>
          <p:cNvPr id="5" name="Obraz 4">
            <a:extLst>
              <a:ext uri="{FF2B5EF4-FFF2-40B4-BE49-F238E27FC236}">
                <a16:creationId xmlns:a16="http://schemas.microsoft.com/office/drawing/2014/main" id="{2CFFC3AA-E4AD-6B7B-6761-A27082D580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38425" y="815819"/>
            <a:ext cx="4501205" cy="1140206"/>
          </a:xfrm>
          <a:prstGeom prst="rect">
            <a:avLst/>
          </a:prstGeom>
        </p:spPr>
      </p:pic>
      <p:sp>
        <p:nvSpPr>
          <p:cNvPr id="6" name="Picture Placeholder 5">
            <a:extLst>
              <a:ext uri="{FF2B5EF4-FFF2-40B4-BE49-F238E27FC236}">
                <a16:creationId xmlns:a16="http://schemas.microsoft.com/office/drawing/2014/main" id="{50FCB105-B0D6-179A-5EE1-2760C2FED4B1}"/>
              </a:ext>
            </a:extLst>
          </p:cNvPr>
          <p:cNvSpPr>
            <a:spLocks noGrp="1"/>
          </p:cNvSpPr>
          <p:nvPr>
            <p:ph type="pic" sz="quarter" idx="10"/>
          </p:nvPr>
        </p:nvSpPr>
        <p:spPr/>
        <p:txBody>
          <a:bodyPr/>
          <a:lstStyle/>
          <a:p>
            <a:endParaRPr lang="en-IE"/>
          </a:p>
        </p:txBody>
      </p:sp>
      <p:sp>
        <p:nvSpPr>
          <p:cNvPr id="2" name="TextBox 1">
            <a:extLst>
              <a:ext uri="{FF2B5EF4-FFF2-40B4-BE49-F238E27FC236}">
                <a16:creationId xmlns:a16="http://schemas.microsoft.com/office/drawing/2014/main" id="{CC514E2E-CE83-A721-2606-5D846F4E86ED}"/>
              </a:ext>
            </a:extLst>
          </p:cNvPr>
          <p:cNvSpPr txBox="1"/>
          <p:nvPr/>
        </p:nvSpPr>
        <p:spPr>
          <a:xfrm>
            <a:off x="1521376" y="6369785"/>
            <a:ext cx="5135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5"/>
              </a:rPr>
              <a:t>DELISCIOUS - vertical indoor farming</a:t>
            </a:r>
            <a:endParaRPr lang="en-US" dirty="0"/>
          </a:p>
        </p:txBody>
      </p:sp>
      <p:pic>
        <p:nvPicPr>
          <p:cNvPr id="7" name="Online Media 6" title="DELISCIOUS - vertical indoor farming">
            <a:hlinkClick r:id="" action="ppaction://media"/>
            <a:extLst>
              <a:ext uri="{FF2B5EF4-FFF2-40B4-BE49-F238E27FC236}">
                <a16:creationId xmlns:a16="http://schemas.microsoft.com/office/drawing/2014/main" id="{42C05E90-A896-4A47-628D-A18FC4887843}"/>
              </a:ext>
            </a:extLst>
          </p:cNvPr>
          <p:cNvPicPr>
            <a:picLocks noRot="1" noChangeAspect="1"/>
          </p:cNvPicPr>
          <p:nvPr>
            <a:videoFile r:link="rId1"/>
          </p:nvPr>
        </p:nvPicPr>
        <p:blipFill>
          <a:blip r:embed="rId6"/>
          <a:stretch>
            <a:fillRect/>
          </a:stretch>
        </p:blipFill>
        <p:spPr>
          <a:xfrm>
            <a:off x="1062047" y="2802349"/>
            <a:ext cx="5033953" cy="3090444"/>
          </a:xfrm>
          <a:prstGeom prst="rect">
            <a:avLst/>
          </a:prstGeom>
        </p:spPr>
      </p:pic>
    </p:spTree>
    <p:extLst>
      <p:ext uri="{BB962C8B-B14F-4D97-AF65-F5344CB8AC3E}">
        <p14:creationId xmlns:p14="http://schemas.microsoft.com/office/powerpoint/2010/main" val="86843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7BDF803-4C44-B249-A9DA-0218BA13AF1A}"/>
              </a:ext>
            </a:extLst>
          </p:cNvPr>
          <p:cNvSpPr>
            <a:spLocks noGrp="1"/>
          </p:cNvSpPr>
          <p:nvPr>
            <p:ph type="body" sz="quarter" idx="13"/>
          </p:nvPr>
        </p:nvSpPr>
        <p:spPr>
          <a:xfrm>
            <a:off x="518049" y="244151"/>
            <a:ext cx="9649486" cy="697353"/>
          </a:xfrm>
        </p:spPr>
        <p:txBody>
          <a:bodyPr/>
          <a:lstStyle/>
          <a:p>
            <a:r>
              <a:rPr lang="pl-PL" noProof="0"/>
              <a:t>Case </a:t>
            </a:r>
            <a:r>
              <a:rPr lang="pl-PL" noProof="0" err="1"/>
              <a:t>Study</a:t>
            </a:r>
            <a:r>
              <a:rPr lang="pl-PL"/>
              <a:t>… </a:t>
            </a:r>
            <a:endParaRPr lang="en-GB" noProof="0"/>
          </a:p>
        </p:txBody>
      </p:sp>
      <p:sp>
        <p:nvSpPr>
          <p:cNvPr id="6" name="Text Placeholder 5">
            <a:extLst>
              <a:ext uri="{FF2B5EF4-FFF2-40B4-BE49-F238E27FC236}">
                <a16:creationId xmlns:a16="http://schemas.microsoft.com/office/drawing/2014/main" id="{C3F1ACCF-338A-A749-A357-0B067600D1D2}"/>
              </a:ext>
            </a:extLst>
          </p:cNvPr>
          <p:cNvSpPr>
            <a:spLocks noGrp="1"/>
          </p:cNvSpPr>
          <p:nvPr>
            <p:ph type="body" sz="quarter" idx="14"/>
          </p:nvPr>
        </p:nvSpPr>
        <p:spPr>
          <a:xfrm>
            <a:off x="518049" y="1179467"/>
            <a:ext cx="6222116" cy="5306896"/>
          </a:xfrm>
        </p:spPr>
        <p:txBody>
          <a:bodyPr/>
          <a:lstStyle/>
          <a:p>
            <a:pPr marL="0" marR="0" lvl="0" indent="0" algn="l" defTabSz="914400" rtl="0" eaLnBrk="0" fontAlgn="base" latinLnBrk="0" hangingPunct="0">
              <a:lnSpc>
                <a:spcPct val="100000"/>
              </a:lnSpc>
              <a:spcBef>
                <a:spcPct val="0"/>
              </a:spcBef>
              <a:spcAft>
                <a:spcPct val="0"/>
              </a:spcAft>
              <a:buClrTx/>
              <a:buSzTx/>
              <a:tabLst/>
            </a:pPr>
            <a:r>
              <a:rPr kumimoji="0" lang="pl-PL" altLang="pl-PL" sz="2200" b="1" i="0" u="none" strike="noStrike" cap="none" normalizeH="0" baseline="0">
                <a:ln>
                  <a:noFill/>
                </a:ln>
                <a:solidFill>
                  <a:srgbClr val="007772"/>
                </a:solidFill>
                <a:effectLst/>
                <a:cs typeface="Arial" panose="020B0604020202020204" pitchFamily="34" charset="0"/>
              </a:rPr>
              <a:t>…Be </a:t>
            </a:r>
            <a:r>
              <a:rPr kumimoji="0" lang="pl-PL" altLang="pl-PL" sz="2200" b="1" i="0" u="none" strike="noStrike" cap="none" normalizeH="0" baseline="0" err="1">
                <a:ln>
                  <a:noFill/>
                </a:ln>
                <a:solidFill>
                  <a:srgbClr val="007772"/>
                </a:solidFill>
                <a:effectLst/>
                <a:cs typeface="Arial" panose="020B0604020202020204" pitchFamily="34" charset="0"/>
              </a:rPr>
              <a:t>inspired</a:t>
            </a:r>
            <a:r>
              <a:rPr kumimoji="0" lang="pl-PL" altLang="pl-PL" sz="2200" b="1" i="0" u="none" strike="noStrike" cap="none" normalizeH="0" baseline="0">
                <a:ln>
                  <a:noFill/>
                </a:ln>
                <a:solidFill>
                  <a:srgbClr val="007772"/>
                </a:solidFill>
                <a:effectLst/>
                <a:cs typeface="Arial" panose="020B0604020202020204" pitchFamily="34" charset="0"/>
              </a:rPr>
              <a:t> </a:t>
            </a:r>
            <a:r>
              <a:rPr kumimoji="0" lang="pl-PL" altLang="pl-PL" sz="2200" i="0" u="none" strike="noStrike" cap="none" normalizeH="0" baseline="0">
                <a:ln>
                  <a:noFill/>
                </a:ln>
                <a:solidFill>
                  <a:schemeClr val="bg2">
                    <a:lumMod val="25000"/>
                  </a:schemeClr>
                </a:solidFill>
                <a:effectLst/>
                <a:cs typeface="Arial" panose="020B0604020202020204" pitchFamily="34" charset="0"/>
              </a:rPr>
              <a:t>by </a:t>
            </a:r>
            <a:r>
              <a:rPr kumimoji="0" lang="pl-PL" altLang="pl-PL" sz="2200" i="0" u="none" strike="noStrike" cap="none" normalizeH="0" baseline="0" err="1">
                <a:ln>
                  <a:noFill/>
                </a:ln>
                <a:solidFill>
                  <a:schemeClr val="bg2">
                    <a:lumMod val="25000"/>
                  </a:schemeClr>
                </a:solidFill>
                <a:effectLst/>
                <a:cs typeface="Arial" panose="020B0604020202020204" pitchFamily="34" charset="0"/>
              </a:rPr>
              <a:t>how</a:t>
            </a:r>
            <a:r>
              <a:rPr kumimoji="0" lang="pl-PL" altLang="pl-PL" sz="2200" i="0" u="none" strike="noStrike" cap="none" normalizeH="0" baseline="0">
                <a:ln>
                  <a:noFill/>
                </a:ln>
                <a:solidFill>
                  <a:schemeClr val="bg2">
                    <a:lumMod val="25000"/>
                  </a:schemeClr>
                </a:solidFill>
                <a:effectLst/>
                <a:cs typeface="Arial" panose="020B0604020202020204" pitchFamily="34" charset="0"/>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Vesa</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Velhartice</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farm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is</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revolutionising</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potato</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breeding</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with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cutting-edge</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environmental</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sensors</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and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automated</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greenhouses</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ensuring</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optimal</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growing</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conditions</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with real-</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time</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data monitoring.</a:t>
            </a:r>
          </a:p>
          <a:p>
            <a:pPr marL="0" marR="0" lvl="0" indent="0" algn="l" defTabSz="914400" rtl="0" eaLnBrk="0" fontAlgn="base" latinLnBrk="0" hangingPunct="0">
              <a:lnSpc>
                <a:spcPct val="100000"/>
              </a:lnSpc>
              <a:spcBef>
                <a:spcPct val="0"/>
              </a:spcBef>
              <a:spcAft>
                <a:spcPct val="0"/>
              </a:spcAft>
              <a:buClrTx/>
              <a:buSzTx/>
              <a:tabLst/>
            </a:pPr>
            <a:endParaRPr kumimoji="0" lang="pl-PL" altLang="pl-PL" sz="2200" b="0" i="0" u="none" strike="noStrike" cap="none" normalizeH="0" baseline="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pl-PL" altLang="pl-PL" sz="2200" b="1" i="0" u="none" strike="noStrike" cap="none" normalizeH="0" baseline="0">
                <a:ln>
                  <a:noFill/>
                </a:ln>
                <a:solidFill>
                  <a:srgbClr val="007772"/>
                </a:solidFill>
                <a:effectLst/>
                <a:cs typeface="Arial" panose="020B0604020202020204" pitchFamily="34" charset="0"/>
              </a:rPr>
              <a:t>…</a:t>
            </a:r>
            <a:r>
              <a:rPr kumimoji="0" lang="pl-PL" altLang="pl-PL" sz="2200" b="1" i="0" u="none" strike="noStrike" cap="none" normalizeH="0" baseline="0" err="1">
                <a:ln>
                  <a:noFill/>
                </a:ln>
                <a:solidFill>
                  <a:srgbClr val="007772"/>
                </a:solidFill>
                <a:effectLst/>
                <a:cs typeface="Arial" panose="020B0604020202020204" pitchFamily="34" charset="0"/>
              </a:rPr>
              <a:t>Visit</a:t>
            </a:r>
            <a:r>
              <a:rPr kumimoji="0" lang="pl-PL" altLang="pl-PL" sz="2200" b="0" i="0" u="none" strike="noStrike" cap="none" normalizeH="0" baseline="0">
                <a:ln>
                  <a:noFill/>
                </a:ln>
                <a:solidFill>
                  <a:srgbClr val="007772"/>
                </a:solidFill>
                <a:effectLst/>
                <a:cs typeface="Arial" panose="020B0604020202020204" pitchFamily="34" charset="0"/>
              </a:rPr>
              <a:t> </a:t>
            </a:r>
            <a:r>
              <a:rPr kumimoji="0" lang="pl-PL" altLang="pl-PL" sz="2200" b="0" i="0" u="none" strike="noStrike" cap="none" normalizeH="0" baseline="0" err="1">
                <a:ln>
                  <a:noFill/>
                </a:ln>
                <a:solidFill>
                  <a:schemeClr val="tx1"/>
                </a:solidFill>
                <a:effectLst/>
                <a:cs typeface="Arial" panose="020B0604020202020204" pitchFamily="34" charset="0"/>
                <a:hlinkClick r:id="rId2"/>
              </a:rPr>
              <a:t>Vesa</a:t>
            </a:r>
            <a:r>
              <a:rPr kumimoji="0" lang="pl-PL" altLang="pl-PL" sz="2200" b="0" i="0" u="none" strike="noStrike" cap="none" normalizeH="0" baseline="0">
                <a:ln>
                  <a:noFill/>
                </a:ln>
                <a:solidFill>
                  <a:schemeClr val="tx1"/>
                </a:solidFill>
                <a:effectLst/>
                <a:cs typeface="Arial" panose="020B0604020202020204" pitchFamily="34" charset="0"/>
                <a:hlinkClick r:id="rId2"/>
              </a:rPr>
              <a:t> </a:t>
            </a:r>
            <a:r>
              <a:rPr kumimoji="0" lang="pl-PL" altLang="pl-PL" sz="2200" b="0" i="0" u="none" strike="noStrike" cap="none" normalizeH="0" baseline="0" err="1">
                <a:ln>
                  <a:noFill/>
                </a:ln>
                <a:solidFill>
                  <a:schemeClr val="tx1"/>
                </a:solidFill>
                <a:effectLst/>
                <a:cs typeface="Arial" panose="020B0604020202020204" pitchFamily="34" charset="0"/>
                <a:hlinkClick r:id="rId2"/>
              </a:rPr>
              <a:t>Velhartice</a:t>
            </a:r>
            <a:r>
              <a:rPr kumimoji="0" lang="pl-PL" altLang="pl-PL" sz="2200" b="0" i="0" u="none" strike="noStrike" cap="none" normalizeH="0" baseline="0">
                <a:ln>
                  <a:noFill/>
                </a:ln>
                <a:solidFill>
                  <a:schemeClr val="tx1"/>
                </a:solidFill>
                <a:effectLst/>
                <a:cs typeface="Arial" panose="020B0604020202020204" pitchFamily="34" charset="0"/>
                <a:hlinkClick r:id="rId2"/>
              </a:rPr>
              <a:t> </a:t>
            </a:r>
            <a:r>
              <a:rPr kumimoji="0" lang="pl-PL" altLang="pl-PL" sz="2200" b="0" i="0" u="none" strike="noStrike" cap="none" normalizeH="0" baseline="0">
                <a:ln>
                  <a:noFill/>
                </a:ln>
                <a:solidFill>
                  <a:schemeClr val="bg2">
                    <a:lumMod val="25000"/>
                  </a:schemeClr>
                </a:solidFill>
                <a:effectLst/>
                <a:cs typeface="Arial" panose="020B0604020202020204" pitchFamily="34" charset="0"/>
              </a:rPr>
              <a:t>and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discover</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their</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unique</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automatic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potato</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vending</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machine</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innovative</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microclimate-controlled</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greenhouses</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and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state</a:t>
            </a:r>
            <a:r>
              <a:rPr kumimoji="0" lang="pl-PL" altLang="pl-PL" sz="2200" b="0" i="0" u="none" strike="noStrike" cap="none" normalizeH="0" baseline="0">
                <a:ln>
                  <a:noFill/>
                </a:ln>
                <a:solidFill>
                  <a:schemeClr val="bg2">
                    <a:lumMod val="25000"/>
                  </a:schemeClr>
                </a:solidFill>
                <a:effectLst/>
                <a:cs typeface="Arial" panose="020B0604020202020204" pitchFamily="34" charset="0"/>
              </a:rPr>
              <a:t>-of-the-art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agricultural</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technology</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in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action</a:t>
            </a:r>
            <a:r>
              <a:rPr kumimoji="0" lang="pl-PL" altLang="pl-PL" sz="2200" b="0" i="0" u="none" strike="noStrike" cap="none" normalizeH="0" baseline="0">
                <a:ln>
                  <a:noFill/>
                </a:ln>
                <a:solidFill>
                  <a:schemeClr val="bg2">
                    <a:lumMod val="25000"/>
                  </a:schemeClr>
                </a:solidFill>
                <a:effectLst/>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tabLst/>
            </a:pPr>
            <a:endParaRPr kumimoji="0" lang="pl-PL" altLang="pl-PL" sz="2200" b="0" i="0" u="none" strike="noStrike" cap="none" normalizeH="0" baseline="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pl-PL" altLang="pl-PL" sz="2200" b="1" i="0" u="none" strike="noStrike" cap="none" normalizeH="0" baseline="0">
                <a:ln>
                  <a:noFill/>
                </a:ln>
                <a:solidFill>
                  <a:srgbClr val="007772"/>
                </a:solidFill>
                <a:effectLst/>
                <a:cs typeface="Arial" panose="020B0604020202020204" pitchFamily="34" charset="0"/>
              </a:rPr>
              <a:t>…Read </a:t>
            </a:r>
            <a:r>
              <a:rPr kumimoji="0" lang="pl-PL" altLang="pl-PL" sz="2200" b="1" i="0" u="none" strike="noStrike" cap="none" normalizeH="0" baseline="0" err="1">
                <a:ln>
                  <a:noFill/>
                </a:ln>
                <a:solidFill>
                  <a:srgbClr val="007772"/>
                </a:solidFill>
                <a:effectLst/>
                <a:cs typeface="Arial" panose="020B0604020202020204" pitchFamily="34" charset="0"/>
              </a:rPr>
              <a:t>more</a:t>
            </a:r>
            <a:r>
              <a:rPr kumimoji="0" lang="pl-PL" altLang="pl-PL" sz="2200" i="0" u="none" strike="noStrike" cap="none" normalizeH="0" baseline="0">
                <a:ln>
                  <a:noFill/>
                </a:ln>
                <a:solidFill>
                  <a:srgbClr val="007772"/>
                </a:solidFill>
                <a:effectLst/>
                <a:cs typeface="Arial" panose="020B0604020202020204" pitchFamily="34" charset="0"/>
              </a:rPr>
              <a:t> </a:t>
            </a:r>
            <a:r>
              <a:rPr kumimoji="0" lang="pl-PL" altLang="pl-PL" sz="2200" i="0" u="none" strike="noStrike" cap="none" normalizeH="0" baseline="0">
                <a:ln>
                  <a:noFill/>
                </a:ln>
                <a:solidFill>
                  <a:schemeClr val="bg2">
                    <a:lumMod val="25000"/>
                  </a:schemeClr>
                </a:solidFill>
                <a:effectLst/>
                <a:cs typeface="Arial" panose="020B0604020202020204" pitchFamily="34" charset="0"/>
              </a:rPr>
              <a:t>in </a:t>
            </a:r>
            <a:r>
              <a:rPr kumimoji="0" lang="pl-PL" altLang="pl-PL" sz="2200" i="0" u="none" strike="noStrike" cap="none" normalizeH="0" baseline="0" err="1">
                <a:ln>
                  <a:noFill/>
                </a:ln>
                <a:solidFill>
                  <a:schemeClr val="bg2">
                    <a:lumMod val="25000"/>
                  </a:schemeClr>
                </a:solidFill>
                <a:effectLst/>
                <a:cs typeface="Arial" panose="020B0604020202020204" pitchFamily="34" charset="0"/>
              </a:rPr>
              <a:t>our</a:t>
            </a:r>
            <a:r>
              <a:rPr kumimoji="0" lang="pl-PL" altLang="pl-PL" sz="2200" i="0" u="none" strike="noStrike" cap="none" normalizeH="0" baseline="0">
                <a:ln>
                  <a:noFill/>
                </a:ln>
                <a:solidFill>
                  <a:schemeClr val="bg2">
                    <a:lumMod val="25000"/>
                  </a:schemeClr>
                </a:solidFill>
                <a:effectLst/>
                <a:cs typeface="Arial" panose="020B0604020202020204" pitchFamily="34" charset="0"/>
              </a:rPr>
              <a:t> </a:t>
            </a:r>
            <a:r>
              <a:rPr kumimoji="0" lang="pl-PL" altLang="pl-PL" sz="2200" i="0" u="none" strike="noStrike" cap="none" normalizeH="0" baseline="0">
                <a:ln>
                  <a:noFill/>
                </a:ln>
                <a:solidFill>
                  <a:schemeClr val="tx1"/>
                </a:solidFill>
                <a:effectLst/>
                <a:cs typeface="Arial" panose="020B0604020202020204" pitchFamily="34" charset="0"/>
                <a:hlinkClick r:id="rId3"/>
              </a:rPr>
              <a:t>Good </a:t>
            </a:r>
            <a:r>
              <a:rPr kumimoji="0" lang="pl-PL" altLang="pl-PL" sz="2200" i="0" u="none" strike="noStrike" cap="none" normalizeH="0" baseline="0" err="1">
                <a:ln>
                  <a:noFill/>
                </a:ln>
                <a:solidFill>
                  <a:schemeClr val="tx1"/>
                </a:solidFill>
                <a:effectLst/>
                <a:cs typeface="Arial" panose="020B0604020202020204" pitchFamily="34" charset="0"/>
                <a:hlinkClick r:id="rId3"/>
              </a:rPr>
              <a:t>Practice</a:t>
            </a:r>
            <a:r>
              <a:rPr kumimoji="0" lang="pl-PL" altLang="pl-PL" sz="2200" i="0" u="none" strike="noStrike" cap="none" normalizeH="0" baseline="0">
                <a:ln>
                  <a:noFill/>
                </a:ln>
                <a:solidFill>
                  <a:schemeClr val="tx1"/>
                </a:solidFill>
                <a:effectLst/>
                <a:cs typeface="Arial" panose="020B0604020202020204" pitchFamily="34" charset="0"/>
                <a:hlinkClick r:id="rId3"/>
              </a:rPr>
              <a:t> </a:t>
            </a:r>
            <a:r>
              <a:rPr kumimoji="0" lang="pl-PL" altLang="pl-PL" sz="2200" i="0" u="none" strike="noStrike" cap="none" normalizeH="0" baseline="0" err="1">
                <a:ln>
                  <a:noFill/>
                </a:ln>
                <a:solidFill>
                  <a:schemeClr val="tx1"/>
                </a:solidFill>
                <a:effectLst/>
                <a:cs typeface="Arial" panose="020B0604020202020204" pitchFamily="34" charset="0"/>
                <a:hlinkClick r:id="rId3"/>
              </a:rPr>
              <a:t>Compendium</a:t>
            </a:r>
            <a:r>
              <a:rPr kumimoji="0" lang="pl-PL" altLang="pl-PL" sz="2200" i="0" u="none" strike="noStrike" cap="none" normalizeH="0" baseline="0">
                <a:ln>
                  <a:noFill/>
                </a:ln>
                <a:solidFill>
                  <a:schemeClr val="tx1"/>
                </a:solidFill>
                <a:effectLst/>
                <a:cs typeface="Arial" panose="020B0604020202020204" pitchFamily="34" charset="0"/>
                <a:hlinkClick r:id="rId3"/>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about</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how</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IoT</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sensors</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and smart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greenhouse</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systems</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at</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Vesa</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Velhartice</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are</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setting</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new</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standards</a:t>
            </a:r>
            <a:r>
              <a:rPr kumimoji="0" lang="pl-PL" altLang="pl-PL" sz="2200" b="0" i="0" u="none" strike="noStrike" cap="none" normalizeH="0" baseline="0">
                <a:ln>
                  <a:noFill/>
                </a:ln>
                <a:solidFill>
                  <a:schemeClr val="bg2">
                    <a:lumMod val="25000"/>
                  </a:schemeClr>
                </a:solidFill>
                <a:effectLst/>
                <a:cs typeface="Arial" panose="020B0604020202020204" pitchFamily="34" charset="0"/>
              </a:rPr>
              <a:t> in precision </a:t>
            </a:r>
            <a:r>
              <a:rPr kumimoji="0" lang="pl-PL" altLang="pl-PL" sz="2200" b="0" i="0" u="none" strike="noStrike" cap="none" normalizeH="0" baseline="0" err="1">
                <a:ln>
                  <a:noFill/>
                </a:ln>
                <a:solidFill>
                  <a:schemeClr val="bg2">
                    <a:lumMod val="25000"/>
                  </a:schemeClr>
                </a:solidFill>
                <a:effectLst/>
                <a:cs typeface="Arial" panose="020B0604020202020204" pitchFamily="34" charset="0"/>
              </a:rPr>
              <a:t>agriculture</a:t>
            </a:r>
            <a:r>
              <a:rPr kumimoji="0" lang="pl-PL" altLang="pl-PL" sz="2200" b="0" i="0" u="none" strike="noStrike" cap="none" normalizeH="0" baseline="0">
                <a:ln>
                  <a:noFill/>
                </a:ln>
                <a:solidFill>
                  <a:schemeClr val="bg2">
                    <a:lumMod val="25000"/>
                  </a:schemeClr>
                </a:solidFill>
                <a:effectLst/>
                <a:cs typeface="Arial" panose="020B0604020202020204" pitchFamily="34" charset="0"/>
              </a:rPr>
              <a:t>.</a:t>
            </a:r>
          </a:p>
        </p:txBody>
      </p:sp>
      <p:pic>
        <p:nvPicPr>
          <p:cNvPr id="9" name="Symbol zastępczy obrazu 8" descr="Obraz zawierający tekst, owoce, Grupa żywieniowa, warzywo&#10;&#10;Zawartość wygenerowana przez sztuczną inteligencję może być niepoprawna.">
            <a:hlinkClick r:id="rId3"/>
            <a:extLst>
              <a:ext uri="{FF2B5EF4-FFF2-40B4-BE49-F238E27FC236}">
                <a16:creationId xmlns:a16="http://schemas.microsoft.com/office/drawing/2014/main" id="{A489B1D9-EE34-49F1-174E-B9928158013F}"/>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p:blipFill>
        <p:spPr>
          <a:xfrm>
            <a:off x="7192902" y="2992642"/>
            <a:ext cx="3896842" cy="3973513"/>
          </a:xfrm>
        </p:spPr>
      </p:pic>
      <p:pic>
        <p:nvPicPr>
          <p:cNvPr id="10" name="Picture 2" descr="VESA Velhartice a.s. - Sadba brambor, sadbové brambory">
            <a:extLst>
              <a:ext uri="{FF2B5EF4-FFF2-40B4-BE49-F238E27FC236}">
                <a16:creationId xmlns:a16="http://schemas.microsoft.com/office/drawing/2014/main" id="{0D8D97ED-F308-770C-1D3E-D8D50403937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191080" y="246017"/>
            <a:ext cx="1619250"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313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B3AE054-4540-AB0A-2C3F-B31C44F6A4D0}"/>
              </a:ext>
            </a:extLst>
          </p:cNvPr>
          <p:cNvSpPr>
            <a:spLocks noGrp="1"/>
          </p:cNvSpPr>
          <p:nvPr>
            <p:ph type="body" sz="quarter" idx="13"/>
          </p:nvPr>
        </p:nvSpPr>
        <p:spPr>
          <a:xfrm>
            <a:off x="4623544" y="226594"/>
            <a:ext cx="2800904" cy="697353"/>
          </a:xfrm>
        </p:spPr>
        <p:txBody>
          <a:bodyPr/>
          <a:lstStyle/>
          <a:p>
            <a:r>
              <a:rPr lang="pl-PL" noProof="0"/>
              <a:t>Case </a:t>
            </a:r>
            <a:r>
              <a:rPr lang="pl-PL" noProof="0" err="1"/>
              <a:t>Study</a:t>
            </a:r>
            <a:r>
              <a:rPr lang="pl-PL"/>
              <a:t>… </a:t>
            </a:r>
            <a:endParaRPr lang="en-GB" noProof="0"/>
          </a:p>
        </p:txBody>
      </p:sp>
      <p:sp>
        <p:nvSpPr>
          <p:cNvPr id="3" name="Symbol zastępczy tekstu 2">
            <a:extLst>
              <a:ext uri="{FF2B5EF4-FFF2-40B4-BE49-F238E27FC236}">
                <a16:creationId xmlns:a16="http://schemas.microsoft.com/office/drawing/2014/main" id="{EB88C3BB-5C17-8FB7-61AB-267AADFF2498}"/>
              </a:ext>
            </a:extLst>
          </p:cNvPr>
          <p:cNvSpPr>
            <a:spLocks noGrp="1"/>
          </p:cNvSpPr>
          <p:nvPr>
            <p:ph type="body" sz="quarter" idx="14"/>
          </p:nvPr>
        </p:nvSpPr>
        <p:spPr>
          <a:xfrm>
            <a:off x="4623544" y="1123641"/>
            <a:ext cx="5968255" cy="5353359"/>
          </a:xfrm>
        </p:spPr>
        <p:txBody>
          <a:bodyPr/>
          <a:lstStyle/>
          <a:p>
            <a:pPr marL="0" marR="0" lvl="0" indent="0" algn="l" defTabSz="914400" rtl="0" eaLnBrk="0" fontAlgn="base" latinLnBrk="0" hangingPunct="0">
              <a:lnSpc>
                <a:spcPct val="100000"/>
              </a:lnSpc>
              <a:spcBef>
                <a:spcPct val="0"/>
              </a:spcBef>
              <a:spcAft>
                <a:spcPct val="0"/>
              </a:spcAft>
              <a:buClrTx/>
              <a:buSzTx/>
              <a:tabLst/>
            </a:pPr>
            <a:r>
              <a:rPr kumimoji="0" lang="pl-PL" altLang="pl-PL" sz="2400" b="1" i="0" u="none" strike="noStrike" cap="none" normalizeH="0" baseline="0">
                <a:ln>
                  <a:noFill/>
                </a:ln>
                <a:solidFill>
                  <a:srgbClr val="007772"/>
                </a:solidFill>
                <a:effectLst/>
                <a:cs typeface="Arial" panose="020B0604020202020204" pitchFamily="34" charset="0"/>
              </a:rPr>
              <a:t>…</a:t>
            </a:r>
            <a:r>
              <a:rPr kumimoji="0" lang="en-US" altLang="pl-PL" sz="2400" b="1" i="0" u="none" strike="noStrike" cap="none" normalizeH="0" baseline="0">
                <a:ln>
                  <a:noFill/>
                </a:ln>
                <a:solidFill>
                  <a:srgbClr val="007772"/>
                </a:solidFill>
                <a:effectLst/>
                <a:cs typeface="Arial" panose="020B0604020202020204" pitchFamily="34" charset="0"/>
              </a:rPr>
              <a:t>Be inspired </a:t>
            </a:r>
            <a:r>
              <a:rPr kumimoji="0" lang="en-US" altLang="pl-PL" sz="2400" i="0" u="none" strike="noStrike" cap="none" normalizeH="0" baseline="0">
                <a:ln>
                  <a:noFill/>
                </a:ln>
                <a:solidFill>
                  <a:schemeClr val="bg2">
                    <a:lumMod val="25000"/>
                  </a:schemeClr>
                </a:solidFill>
                <a:effectLst/>
                <a:cs typeface="Arial" panose="020B0604020202020204" pitchFamily="34" charset="0"/>
              </a:rPr>
              <a:t>by Emerald Greens’ innovative approach to sustainable vertical farming, proving that eco-friendly, high-yield agriculture is the future of food production.</a:t>
            </a:r>
            <a:endParaRPr kumimoji="0" lang="pl-PL" altLang="pl-PL" sz="2400" i="0" u="none" strike="noStrike" cap="none" normalizeH="0" baseline="0">
              <a:ln>
                <a:noFill/>
              </a:ln>
              <a:solidFill>
                <a:schemeClr val="bg2">
                  <a:lumMod val="25000"/>
                </a:schemeClr>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pl-PL" altLang="pl-PL">
              <a:solidFill>
                <a:schemeClr val="tx1"/>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pl-PL" altLang="pl-PL" sz="2400" b="1" i="0" u="none" strike="noStrike" cap="none" normalizeH="0" baseline="0">
                <a:ln>
                  <a:noFill/>
                </a:ln>
                <a:solidFill>
                  <a:srgbClr val="007772"/>
                </a:solidFill>
                <a:effectLst/>
                <a:cs typeface="Arial" panose="020B0604020202020204" pitchFamily="34" charset="0"/>
              </a:rPr>
              <a:t>…</a:t>
            </a:r>
            <a:r>
              <a:rPr kumimoji="0" lang="en-US" altLang="pl-PL" sz="2400" b="1" i="0" u="none" strike="noStrike" cap="none" normalizeH="0" baseline="0">
                <a:ln>
                  <a:noFill/>
                </a:ln>
                <a:solidFill>
                  <a:srgbClr val="007772"/>
                </a:solidFill>
                <a:effectLst/>
                <a:cs typeface="Arial" panose="020B0604020202020204" pitchFamily="34" charset="0"/>
              </a:rPr>
              <a:t>Visit </a:t>
            </a:r>
            <a:r>
              <a:rPr kumimoji="0" lang="en-US" altLang="pl-PL" sz="2400" i="0" u="none" strike="noStrike" cap="none" normalizeH="0" baseline="0">
                <a:ln>
                  <a:noFill/>
                </a:ln>
                <a:solidFill>
                  <a:schemeClr val="tx1"/>
                </a:solidFill>
                <a:effectLst/>
                <a:cs typeface="Arial" panose="020B0604020202020204" pitchFamily="34" charset="0"/>
                <a:hlinkClick r:id="rId2"/>
              </a:rPr>
              <a:t>Emerald Greens</a:t>
            </a:r>
            <a:r>
              <a:rPr kumimoji="0" lang="pl-PL" altLang="pl-PL" sz="2400" i="0" u="none" strike="noStrike" cap="none" normalizeH="0" baseline="0">
                <a:ln>
                  <a:noFill/>
                </a:ln>
                <a:solidFill>
                  <a:schemeClr val="tx1"/>
                </a:solidFill>
                <a:effectLst/>
                <a:cs typeface="Arial" panose="020B0604020202020204" pitchFamily="34" charset="0"/>
                <a:hlinkClick r:id="rId2"/>
              </a:rPr>
              <a:t>’ </a:t>
            </a:r>
            <a:r>
              <a:rPr kumimoji="0" lang="pl-PL" altLang="pl-PL" sz="2400" i="0" u="none" strike="noStrike" cap="none" normalizeH="0" baseline="0" err="1">
                <a:ln>
                  <a:noFill/>
                </a:ln>
                <a:solidFill>
                  <a:schemeClr val="tx1"/>
                </a:solidFill>
                <a:effectLst/>
                <a:cs typeface="Arial" panose="020B0604020202020204" pitchFamily="34" charset="0"/>
                <a:hlinkClick r:id="rId2"/>
              </a:rPr>
              <a:t>website</a:t>
            </a:r>
            <a:r>
              <a:rPr kumimoji="0" lang="en-US" altLang="pl-PL" sz="2400" i="0" u="none" strike="noStrike" cap="none" normalizeH="0" baseline="0">
                <a:ln>
                  <a:noFill/>
                </a:ln>
                <a:solidFill>
                  <a:schemeClr val="tx1"/>
                </a:solidFill>
                <a:effectLst/>
                <a:cs typeface="Arial" panose="020B0604020202020204" pitchFamily="34" charset="0"/>
                <a:hlinkClick r:id="rId2"/>
              </a:rPr>
              <a:t> </a:t>
            </a:r>
            <a:r>
              <a:rPr kumimoji="0" lang="en-US" altLang="pl-PL" sz="2400" i="0" u="none" strike="noStrike" cap="none" normalizeH="0" baseline="0">
                <a:ln>
                  <a:noFill/>
                </a:ln>
                <a:solidFill>
                  <a:schemeClr val="bg2">
                    <a:lumMod val="25000"/>
                  </a:schemeClr>
                </a:solidFill>
                <a:effectLst/>
                <a:cs typeface="Arial" panose="020B0604020202020204" pitchFamily="34" charset="0"/>
              </a:rPr>
              <a:t>to witness Ireland’s largest vertical farm in action and see how technology is transforming local food production.</a:t>
            </a:r>
            <a:endParaRPr kumimoji="0" lang="pl-PL" altLang="pl-PL" sz="2400" i="0" u="none" strike="noStrike" cap="none" normalizeH="0" baseline="0">
              <a:ln>
                <a:noFill/>
              </a:ln>
              <a:solidFill>
                <a:schemeClr val="bg2">
                  <a:lumMod val="25000"/>
                </a:schemeClr>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pl-PL" altLang="pl-PL">
              <a:solidFill>
                <a:schemeClr val="tx1"/>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pl-PL" altLang="pl-PL" sz="2400" b="1" i="0" u="none" strike="noStrike" cap="none" normalizeH="0" baseline="0">
                <a:ln>
                  <a:noFill/>
                </a:ln>
                <a:solidFill>
                  <a:srgbClr val="007772"/>
                </a:solidFill>
                <a:effectLst/>
                <a:cs typeface="Arial" panose="020B0604020202020204" pitchFamily="34" charset="0"/>
              </a:rPr>
              <a:t>…</a:t>
            </a:r>
            <a:r>
              <a:rPr kumimoji="0" lang="en-US" altLang="pl-PL" sz="2400" b="1" i="0" u="none" strike="noStrike" cap="none" normalizeH="0" baseline="0">
                <a:ln>
                  <a:noFill/>
                </a:ln>
                <a:solidFill>
                  <a:srgbClr val="007772"/>
                </a:solidFill>
                <a:effectLst/>
                <a:cs typeface="Arial" panose="020B0604020202020204" pitchFamily="34" charset="0"/>
              </a:rPr>
              <a:t>Read more </a:t>
            </a:r>
            <a:r>
              <a:rPr kumimoji="0" lang="en-US" altLang="pl-PL" sz="2400" i="0" u="none" strike="noStrike" cap="none" normalizeH="0" baseline="0">
                <a:ln>
                  <a:noFill/>
                </a:ln>
                <a:solidFill>
                  <a:schemeClr val="bg2">
                    <a:lumMod val="25000"/>
                  </a:schemeClr>
                </a:solidFill>
                <a:effectLst/>
                <a:cs typeface="Arial" panose="020B0604020202020204" pitchFamily="34" charset="0"/>
              </a:rPr>
              <a:t>in our </a:t>
            </a:r>
            <a:r>
              <a:rPr kumimoji="0" lang="en-US" altLang="pl-PL" sz="2400" i="0" u="none" strike="noStrike" cap="none" normalizeH="0" baseline="0">
                <a:ln>
                  <a:noFill/>
                </a:ln>
                <a:solidFill>
                  <a:schemeClr val="tx1"/>
                </a:solidFill>
                <a:effectLst/>
                <a:cs typeface="Arial" panose="020B0604020202020204" pitchFamily="34" charset="0"/>
                <a:hlinkClick r:id="rId3"/>
              </a:rPr>
              <a:t>Good Practice Compendium </a:t>
            </a:r>
            <a:r>
              <a:rPr kumimoji="0" lang="en-US" altLang="pl-PL" sz="2400" i="0" u="none" strike="noStrike" cap="none" normalizeH="0" baseline="0">
                <a:ln>
                  <a:noFill/>
                </a:ln>
                <a:solidFill>
                  <a:schemeClr val="bg2">
                    <a:lumMod val="25000"/>
                  </a:schemeClr>
                </a:solidFill>
                <a:effectLst/>
                <a:cs typeface="Arial" panose="020B0604020202020204" pitchFamily="34" charset="0"/>
              </a:rPr>
              <a:t>to explore how Emerald Greens is revolutionizing agriculture with its pesticide-free, water-efficient vertical farming model.</a:t>
            </a:r>
            <a:endParaRPr kumimoji="0" lang="pl-PL" altLang="pl-PL" sz="2400" i="0" u="none" strike="noStrike" cap="none" normalizeH="0" baseline="0">
              <a:ln>
                <a:noFill/>
              </a:ln>
              <a:solidFill>
                <a:schemeClr val="bg2">
                  <a:lumMod val="25000"/>
                </a:schemeClr>
              </a:solidFill>
              <a:effectLst/>
              <a:cs typeface="Arial" panose="020B0604020202020204" pitchFamily="34" charset="0"/>
            </a:endParaRPr>
          </a:p>
        </p:txBody>
      </p:sp>
      <p:pic>
        <p:nvPicPr>
          <p:cNvPr id="6" name="Symbol zastępczy obrazu 5" descr="Obraz zawierający tekst, zrzut ekranu, Strona internetowa, design&#10;&#10;Zawartość wygenerowana przez sztuczną inteligencję może być niepoprawna.">
            <a:extLst>
              <a:ext uri="{FF2B5EF4-FFF2-40B4-BE49-F238E27FC236}">
                <a16:creationId xmlns:a16="http://schemas.microsoft.com/office/drawing/2014/main" id="{FE00ACCE-D9A7-CB1D-122E-E93248025038}"/>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p:blipFill>
        <p:spPr>
          <a:xfrm>
            <a:off x="782016" y="3204320"/>
            <a:ext cx="3141751" cy="3752450"/>
          </a:xfrm>
        </p:spPr>
      </p:pic>
      <p:pic>
        <p:nvPicPr>
          <p:cNvPr id="7" name="Picture 4">
            <a:extLst>
              <a:ext uri="{FF2B5EF4-FFF2-40B4-BE49-F238E27FC236}">
                <a16:creationId xmlns:a16="http://schemas.microsoft.com/office/drawing/2014/main" id="{144F9691-B87C-E285-DBD7-4E7EC147639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60331" y="426836"/>
            <a:ext cx="2585120" cy="1135264"/>
          </a:xfrm>
          <a:prstGeom prst="rect">
            <a:avLst/>
          </a:prstGeom>
          <a:solidFill>
            <a:schemeClr val="bg1"/>
          </a:solidFill>
        </p:spPr>
      </p:pic>
    </p:spTree>
    <p:extLst>
      <p:ext uri="{BB962C8B-B14F-4D97-AF65-F5344CB8AC3E}">
        <p14:creationId xmlns:p14="http://schemas.microsoft.com/office/powerpoint/2010/main" val="2089059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386EC-0ADC-D016-ADA7-36A6EDF2953A}"/>
            </a:ext>
          </a:extLst>
        </p:cNvPr>
        <p:cNvGrpSpPr/>
        <p:nvPr/>
      </p:nvGrpSpPr>
      <p:grpSpPr>
        <a:xfrm>
          <a:off x="0" y="0"/>
          <a:ext cx="0" cy="0"/>
          <a:chOff x="0" y="0"/>
          <a:chExt cx="0" cy="0"/>
        </a:xfrm>
      </p:grpSpPr>
      <p:pic>
        <p:nvPicPr>
          <p:cNvPr id="7" name="Symbol zastępczy obrazu 6" descr="Obraz zawierający w pomieszczeniu, Materiały biurowe, osoba, Narzędzia biurowe&#10;&#10;Zawartość wygenerowana przez sztuczną inteligencję może być niepoprawna.">
            <a:extLst>
              <a:ext uri="{FF2B5EF4-FFF2-40B4-BE49-F238E27FC236}">
                <a16:creationId xmlns:a16="http://schemas.microsoft.com/office/drawing/2014/main" id="{7BFDE02D-0E72-C4B1-2F80-57CF9D6C0F8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15" name="TextBox 14">
            <a:extLst>
              <a:ext uri="{FF2B5EF4-FFF2-40B4-BE49-F238E27FC236}">
                <a16:creationId xmlns:a16="http://schemas.microsoft.com/office/drawing/2014/main" id="{BA145DBA-4378-DE40-09E7-79BEA43ADE3F}"/>
              </a:ext>
            </a:extLst>
          </p:cNvPr>
          <p:cNvSpPr txBox="1"/>
          <p:nvPr/>
        </p:nvSpPr>
        <p:spPr>
          <a:xfrm>
            <a:off x="754028" y="2268415"/>
            <a:ext cx="5341972" cy="646331"/>
          </a:xfrm>
          <a:prstGeom prst="rect">
            <a:avLst/>
          </a:prstGeom>
          <a:solidFill>
            <a:srgbClr val="EEA821"/>
          </a:solidFill>
        </p:spPr>
        <p:txBody>
          <a:bodyPr wrap="square" rtlCol="0">
            <a:spAutoFit/>
          </a:bodyPr>
          <a:lstStyle/>
          <a:p>
            <a:pPr algn="ctr"/>
            <a:r>
              <a:rPr lang="en-GB" sz="3600" b="1" spc="324" noProof="0">
                <a:solidFill>
                  <a:schemeClr val="bg1"/>
                </a:solidFill>
                <a:latin typeface="Calibri" panose="020F0502020204030204" pitchFamily="34" charset="0"/>
                <a:cs typeface="Calibri" panose="020F0502020204030204" pitchFamily="34" charset="0"/>
              </a:rPr>
              <a:t>LET’S PRACTICE!</a:t>
            </a:r>
          </a:p>
        </p:txBody>
      </p:sp>
      <p:sp>
        <p:nvSpPr>
          <p:cNvPr id="6" name="Rectangle 5">
            <a:extLst>
              <a:ext uri="{FF2B5EF4-FFF2-40B4-BE49-F238E27FC236}">
                <a16:creationId xmlns:a16="http://schemas.microsoft.com/office/drawing/2014/main" id="{15898CA4-E2D6-1FD2-AFF9-4A762895529E}"/>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Text Placeholder 4">
            <a:extLst>
              <a:ext uri="{FF2B5EF4-FFF2-40B4-BE49-F238E27FC236}">
                <a16:creationId xmlns:a16="http://schemas.microsoft.com/office/drawing/2014/main" id="{338494EE-4C02-7757-A6A9-78C9B4FD6B34}"/>
              </a:ext>
            </a:extLst>
          </p:cNvPr>
          <p:cNvSpPr>
            <a:spLocks noGrp="1"/>
          </p:cNvSpPr>
          <p:nvPr>
            <p:ph type="body" sz="quarter" idx="17"/>
          </p:nvPr>
        </p:nvSpPr>
        <p:spPr>
          <a:xfrm>
            <a:off x="9241981" y="871477"/>
            <a:ext cx="2066906" cy="582221"/>
          </a:xfrm>
        </p:spPr>
        <p:txBody>
          <a:bodyPr/>
          <a:lstStyle/>
          <a:p>
            <a:r>
              <a:rPr lang="en-GB" noProof="0"/>
              <a:t>04</a:t>
            </a:r>
          </a:p>
        </p:txBody>
      </p:sp>
      <p:grpSp>
        <p:nvGrpSpPr>
          <p:cNvPr id="10" name="Group 9">
            <a:extLst>
              <a:ext uri="{FF2B5EF4-FFF2-40B4-BE49-F238E27FC236}">
                <a16:creationId xmlns:a16="http://schemas.microsoft.com/office/drawing/2014/main" id="{A4FD241A-0934-B1D0-5037-0AE5EBDB05C2}"/>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F6387F4E-10B1-C2AB-916A-C183C3DD143A}"/>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a:p>
          </p:txBody>
        </p:sp>
        <p:sp>
          <p:nvSpPr>
            <p:cNvPr id="12" name="Freeform 11">
              <a:extLst>
                <a:ext uri="{FF2B5EF4-FFF2-40B4-BE49-F238E27FC236}">
                  <a16:creationId xmlns:a16="http://schemas.microsoft.com/office/drawing/2014/main" id="{2F8E07BA-972F-6FC6-BDDD-8C1880FCBC18}"/>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a:p>
          </p:txBody>
        </p:sp>
      </p:grpSp>
      <p:sp>
        <p:nvSpPr>
          <p:cNvPr id="9" name="Rectangle 8">
            <a:extLst>
              <a:ext uri="{FF2B5EF4-FFF2-40B4-BE49-F238E27FC236}">
                <a16:creationId xmlns:a16="http://schemas.microsoft.com/office/drawing/2014/main" id="{64BB09D4-45D7-22CB-9A8C-6CEF36C53FB7}"/>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1845600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70013" y="1056648"/>
            <a:ext cx="8654685" cy="949952"/>
          </a:xfrm>
        </p:spPr>
        <p:txBody>
          <a:bodyPr>
            <a:normAutofit/>
          </a:bodyPr>
          <a:lstStyle/>
          <a:p>
            <a:r>
              <a:rPr lang="en-US" b="1" noProof="0"/>
              <a:t>Match the Sensor to Its Function</a:t>
            </a:r>
            <a:endParaRPr lang="en-GB" b="1" noProof="0"/>
          </a:p>
        </p:txBody>
      </p:sp>
      <p:sp>
        <p:nvSpPr>
          <p:cNvPr id="6" name="Text Placeholder 5"/>
          <p:cNvSpPr>
            <a:spLocks noGrp="1"/>
          </p:cNvSpPr>
          <p:nvPr>
            <p:ph type="body" sz="quarter" idx="14"/>
          </p:nvPr>
        </p:nvSpPr>
        <p:spPr>
          <a:xfrm>
            <a:off x="1784715" y="2800244"/>
            <a:ext cx="8654685" cy="3001108"/>
          </a:xfrm>
        </p:spPr>
        <p:txBody>
          <a:bodyPr/>
          <a:lstStyle/>
          <a:p>
            <a:r>
              <a:rPr lang="pl-PL" b="1" noProof="0">
                <a:solidFill>
                  <a:srgbClr val="EEA821"/>
                </a:solidFill>
              </a:rPr>
              <a:t>_____ </a:t>
            </a:r>
            <a:r>
              <a:rPr lang="pl-PL" noProof="0">
                <a:solidFill>
                  <a:schemeClr val="bg2">
                    <a:lumMod val="25000"/>
                  </a:schemeClr>
                </a:solidFill>
                <a:sym typeface="Wingdings" panose="05000000000000000000" pitchFamily="2" charset="2"/>
              </a:rPr>
              <a:t> </a:t>
            </a:r>
            <a:r>
              <a:rPr lang="en-GB" noProof="0">
                <a:solidFill>
                  <a:schemeClr val="bg2">
                    <a:lumMod val="25000"/>
                  </a:schemeClr>
                </a:solidFill>
              </a:rPr>
              <a:t>Monitors plant canopies, growing media, and irrigation water to regulate temperature. </a:t>
            </a:r>
            <a:endParaRPr lang="pl-PL" noProof="0">
              <a:solidFill>
                <a:schemeClr val="bg2">
                  <a:lumMod val="25000"/>
                </a:schemeClr>
              </a:solidFill>
            </a:endParaRPr>
          </a:p>
          <a:p>
            <a:r>
              <a:rPr lang="pl-PL" b="1">
                <a:solidFill>
                  <a:srgbClr val="EEA821"/>
                </a:solidFill>
              </a:rPr>
              <a:t>_____ </a:t>
            </a:r>
            <a:r>
              <a:rPr lang="pl-PL">
                <a:solidFill>
                  <a:schemeClr val="bg2">
                    <a:lumMod val="25000"/>
                  </a:schemeClr>
                </a:solidFill>
                <a:sym typeface="Wingdings" panose="05000000000000000000" pitchFamily="2" charset="2"/>
              </a:rPr>
              <a:t> </a:t>
            </a:r>
            <a:r>
              <a:rPr lang="en-GB">
                <a:solidFill>
                  <a:schemeClr val="bg2">
                    <a:lumMod val="25000"/>
                  </a:schemeClr>
                </a:solidFill>
              </a:rPr>
              <a:t>Adjusts light intensity and spectrum to improve photosynthesis efficiency throughout the growth cycle.</a:t>
            </a:r>
          </a:p>
          <a:p>
            <a:r>
              <a:rPr lang="pl-PL" b="1" noProof="0">
                <a:solidFill>
                  <a:srgbClr val="EEA821"/>
                </a:solidFill>
              </a:rPr>
              <a:t>_____</a:t>
            </a:r>
            <a:r>
              <a:rPr lang="pl-PL" b="1" noProof="0">
                <a:solidFill>
                  <a:schemeClr val="bg2">
                    <a:lumMod val="25000"/>
                  </a:schemeClr>
                </a:solidFill>
              </a:rPr>
              <a:t> </a:t>
            </a:r>
            <a:r>
              <a:rPr lang="pl-PL" noProof="0">
                <a:solidFill>
                  <a:schemeClr val="bg2">
                    <a:lumMod val="25000"/>
                  </a:schemeClr>
                </a:solidFill>
                <a:sym typeface="Wingdings" panose="05000000000000000000" pitchFamily="2" charset="2"/>
              </a:rPr>
              <a:t> </a:t>
            </a:r>
            <a:r>
              <a:rPr lang="en-GB" noProof="0">
                <a:solidFill>
                  <a:schemeClr val="bg2">
                    <a:lumMod val="25000"/>
                  </a:schemeClr>
                </a:solidFill>
              </a:rPr>
              <a:t>Measures water levels in the soil to optimize irrigation and prevent overwatering or drought stress. </a:t>
            </a:r>
            <a:endParaRPr lang="pl-PL" noProof="0">
              <a:solidFill>
                <a:schemeClr val="bg2">
                  <a:lumMod val="25000"/>
                </a:schemeClr>
              </a:solidFill>
            </a:endParaRPr>
          </a:p>
          <a:p>
            <a:r>
              <a:rPr lang="pl-PL" b="1">
                <a:solidFill>
                  <a:srgbClr val="EEA821"/>
                </a:solidFill>
              </a:rPr>
              <a:t>_____ </a:t>
            </a:r>
            <a:r>
              <a:rPr lang="pl-PL">
                <a:solidFill>
                  <a:schemeClr val="bg2">
                    <a:lumMod val="25000"/>
                  </a:schemeClr>
                </a:solidFill>
                <a:sym typeface="Wingdings" panose="05000000000000000000" pitchFamily="2" charset="2"/>
              </a:rPr>
              <a:t> </a:t>
            </a:r>
            <a:r>
              <a:rPr lang="en-GB">
                <a:solidFill>
                  <a:schemeClr val="bg2">
                    <a:lumMod val="25000"/>
                  </a:schemeClr>
                </a:solidFill>
              </a:rPr>
              <a:t>Maintains proper moisture levels to prevent plant stress and fungal growth. </a:t>
            </a:r>
            <a:endParaRPr lang="pl-PL">
              <a:solidFill>
                <a:schemeClr val="bg2">
                  <a:lumMod val="25000"/>
                </a:schemeClr>
              </a:solidFill>
            </a:endParaRPr>
          </a:p>
          <a:p>
            <a:endParaRPr lang="pl-PL" noProof="0">
              <a:solidFill>
                <a:schemeClr val="tx1"/>
              </a:solidFill>
            </a:endParaRPr>
          </a:p>
        </p:txBody>
      </p:sp>
      <p:sp>
        <p:nvSpPr>
          <p:cNvPr id="2" name="Text Placeholder 5">
            <a:extLst>
              <a:ext uri="{FF2B5EF4-FFF2-40B4-BE49-F238E27FC236}">
                <a16:creationId xmlns:a16="http://schemas.microsoft.com/office/drawing/2014/main" id="{D8BD701C-74F9-B31A-E7C8-A02DFF07616C}"/>
              </a:ext>
            </a:extLst>
          </p:cNvPr>
          <p:cNvSpPr txBox="1">
            <a:spLocks/>
          </p:cNvSpPr>
          <p:nvPr/>
        </p:nvSpPr>
        <p:spPr>
          <a:xfrm>
            <a:off x="1784715" y="1770672"/>
            <a:ext cx="6419486" cy="949951"/>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baseline="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800" b="1" noProof="0">
                <a:solidFill>
                  <a:srgbClr val="EEA821"/>
                </a:solidFill>
              </a:rPr>
              <a:t>Temperature Sensor</a:t>
            </a:r>
            <a:r>
              <a:rPr lang="pl-PL" sz="2800" b="1">
                <a:solidFill>
                  <a:srgbClr val="EEA821"/>
                </a:solidFill>
              </a:rPr>
              <a:t> </a:t>
            </a:r>
            <a:r>
              <a:rPr lang="en-GB" sz="2800" b="1" noProof="0">
                <a:solidFill>
                  <a:srgbClr val="EEA821"/>
                </a:solidFill>
              </a:rPr>
              <a:t>–</a:t>
            </a:r>
            <a:r>
              <a:rPr lang="pl-PL" sz="2800" b="1" noProof="0">
                <a:solidFill>
                  <a:srgbClr val="EEA821"/>
                </a:solidFill>
              </a:rPr>
              <a:t> </a:t>
            </a:r>
            <a:r>
              <a:rPr lang="en-GB" sz="2800" b="1" noProof="0">
                <a:solidFill>
                  <a:srgbClr val="EEA821"/>
                </a:solidFill>
              </a:rPr>
              <a:t>Humidity Sensor   –  Soil Moisture Sensor </a:t>
            </a:r>
            <a:r>
              <a:rPr lang="pl-PL" sz="2800" b="1" noProof="0">
                <a:solidFill>
                  <a:srgbClr val="EEA821"/>
                </a:solidFill>
              </a:rPr>
              <a:t>– </a:t>
            </a:r>
            <a:r>
              <a:rPr lang="pl-PL" sz="2800" b="1" noProof="0" err="1">
                <a:solidFill>
                  <a:srgbClr val="EEA821"/>
                </a:solidFill>
              </a:rPr>
              <a:t>Light</a:t>
            </a:r>
            <a:r>
              <a:rPr lang="pl-PL" sz="2800" b="1" noProof="0">
                <a:solidFill>
                  <a:srgbClr val="EEA821"/>
                </a:solidFill>
              </a:rPr>
              <a:t> Sensor </a:t>
            </a:r>
            <a:endParaRPr lang="en-GB" sz="2800" b="1" noProof="0">
              <a:solidFill>
                <a:srgbClr val="EEA821"/>
              </a:solidFill>
            </a:endParaRPr>
          </a:p>
        </p:txBody>
      </p:sp>
    </p:spTree>
    <p:extLst>
      <p:ext uri="{BB962C8B-B14F-4D97-AF65-F5344CB8AC3E}">
        <p14:creationId xmlns:p14="http://schemas.microsoft.com/office/powerpoint/2010/main" val="1587215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descr="Obraz zawierający budynek, roślina&#10;&#10;Zawartość wygenerowana przez sztuczną inteligencję może być niepoprawna.">
            <a:extLst>
              <a:ext uri="{FF2B5EF4-FFF2-40B4-BE49-F238E27FC236}">
                <a16:creationId xmlns:a16="http://schemas.microsoft.com/office/drawing/2014/main" id="{89ED02BF-CEBC-2E21-6C6E-ACD551DF6AF4}"/>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2872264" y="2672862"/>
            <a:ext cx="6465167" cy="1653869"/>
          </a:xfrm>
          <a:prstGeom prst="rect">
            <a:avLst/>
          </a:prstGeom>
        </p:spPr>
        <p:txBody>
          <a:bodyPr/>
          <a:lstStyle/>
          <a:p>
            <a:r>
              <a:rPr lang="en-US" sz="4000" noProof="0"/>
              <a:t>EMBRACE TECHNOLOGY TODAY TO GROW A MORE SUSTAINABLE AND EFFICIENT TOMORROW.</a:t>
            </a:r>
            <a:endParaRPr lang="en-GB" sz="4000" noProof="0"/>
          </a:p>
        </p:txBody>
      </p:sp>
      <p:grpSp>
        <p:nvGrpSpPr>
          <p:cNvPr id="13" name="Group 12">
            <a:extLst>
              <a:ext uri="{FF2B5EF4-FFF2-40B4-BE49-F238E27FC236}">
                <a16:creationId xmlns:a16="http://schemas.microsoft.com/office/drawing/2014/main" id="{9E17437A-A1B2-0547-E570-128067B6207C}"/>
              </a:ext>
            </a:extLst>
          </p:cNvPr>
          <p:cNvGrpSpPr/>
          <p:nvPr/>
        </p:nvGrpSpPr>
        <p:grpSpPr>
          <a:xfrm>
            <a:off x="5489801" y="935828"/>
            <a:ext cx="1487826" cy="1083162"/>
            <a:chOff x="3400450" y="986392"/>
            <a:chExt cx="1487826" cy="1083162"/>
          </a:xfrm>
          <a:solidFill>
            <a:srgbClr val="0B3A5B"/>
          </a:solidFill>
        </p:grpSpPr>
        <p:sp>
          <p:nvSpPr>
            <p:cNvPr id="14" name="Freeform 13">
              <a:extLst>
                <a:ext uri="{FF2B5EF4-FFF2-40B4-BE49-F238E27FC236}">
                  <a16:creationId xmlns:a16="http://schemas.microsoft.com/office/drawing/2014/main" id="{92AB5CB3-7D2F-5521-9B5E-41CF8EA59F7B}"/>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EA821"/>
            </a:solidFill>
            <a:ln w="8971" cap="flat">
              <a:noFill/>
              <a:prstDash val="solid"/>
              <a:miter/>
            </a:ln>
          </p:spPr>
          <p:txBody>
            <a:bodyPr rtlCol="0" anchor="ctr"/>
            <a:lstStyle/>
            <a:p>
              <a:endParaRPr lang="en-GB" noProof="0"/>
            </a:p>
          </p:txBody>
        </p:sp>
        <p:sp>
          <p:nvSpPr>
            <p:cNvPr id="16" name="Freeform 15">
              <a:extLst>
                <a:ext uri="{FF2B5EF4-FFF2-40B4-BE49-F238E27FC236}">
                  <a16:creationId xmlns:a16="http://schemas.microsoft.com/office/drawing/2014/main" id="{4772CC2F-D78B-E35C-E0E8-0BBA501ECE2D}"/>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GB" noProof="0"/>
            </a:p>
          </p:txBody>
        </p:sp>
      </p:grpSp>
    </p:spTree>
    <p:extLst>
      <p:ext uri="{BB962C8B-B14F-4D97-AF65-F5344CB8AC3E}">
        <p14:creationId xmlns:p14="http://schemas.microsoft.com/office/powerpoint/2010/main" val="1027828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obrazu 4" descr="Obraz zawierający osoba, roślina, trawa, ubrania&#10;&#10;Zawartość wygenerowana przez sztuczną inteligencję może być niepoprawna.">
            <a:extLst>
              <a:ext uri="{FF2B5EF4-FFF2-40B4-BE49-F238E27FC236}">
                <a16:creationId xmlns:a16="http://schemas.microsoft.com/office/drawing/2014/main" id="{146ED289-60DA-8AA3-BA32-31B3C3C00ED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0" y="365125"/>
            <a:ext cx="11125200" cy="2341563"/>
          </a:xfrm>
        </p:spPr>
      </p:pic>
      <p:sp>
        <p:nvSpPr>
          <p:cNvPr id="11" name="Text Placeholder 10"/>
          <p:cNvSpPr>
            <a:spLocks noGrp="1"/>
          </p:cNvSpPr>
          <p:nvPr>
            <p:ph type="body" sz="quarter" idx="13"/>
          </p:nvPr>
        </p:nvSpPr>
        <p:spPr>
          <a:xfrm>
            <a:off x="1780185" y="3416922"/>
            <a:ext cx="8714406" cy="741191"/>
          </a:xfrm>
        </p:spPr>
        <p:txBody>
          <a:bodyPr>
            <a:normAutofit/>
          </a:bodyPr>
          <a:lstStyle/>
          <a:p>
            <a:r>
              <a:rPr lang="pl-PL" b="1" noProof="0">
                <a:solidFill>
                  <a:srgbClr val="007772"/>
                </a:solidFill>
              </a:rPr>
              <a:t>Great </a:t>
            </a:r>
            <a:r>
              <a:rPr lang="pl-PL" b="1" noProof="0" err="1">
                <a:solidFill>
                  <a:srgbClr val="007772"/>
                </a:solidFill>
              </a:rPr>
              <a:t>job</a:t>
            </a:r>
            <a:r>
              <a:rPr lang="pl-PL" b="1" noProof="0">
                <a:solidFill>
                  <a:srgbClr val="007772"/>
                </a:solidFill>
              </a:rPr>
              <a:t>! </a:t>
            </a:r>
            <a:endParaRPr lang="en-GB" noProof="0"/>
          </a:p>
        </p:txBody>
      </p:sp>
      <p:sp>
        <p:nvSpPr>
          <p:cNvPr id="12" name="Text Placeholder 11"/>
          <p:cNvSpPr>
            <a:spLocks noGrp="1"/>
          </p:cNvSpPr>
          <p:nvPr>
            <p:ph type="body" sz="quarter" idx="14"/>
          </p:nvPr>
        </p:nvSpPr>
        <p:spPr>
          <a:xfrm>
            <a:off x="1744349" y="4254033"/>
            <a:ext cx="8703302" cy="1228628"/>
          </a:xfrm>
        </p:spPr>
        <p:txBody>
          <a:bodyPr/>
          <a:lstStyle/>
          <a:p>
            <a:r>
              <a:rPr lang="en-US" noProof="0"/>
              <a:t>You made it through the second module of Course 6!</a:t>
            </a:r>
            <a:r>
              <a:rPr lang="pl-PL"/>
              <a:t> </a:t>
            </a:r>
          </a:p>
          <a:p>
            <a:r>
              <a:rPr lang="pl-PL" noProof="0"/>
              <a:t>Continue your learning path to the next module</a:t>
            </a:r>
            <a:r>
              <a:rPr lang="en-IE" noProof="0"/>
              <a:t>; </a:t>
            </a:r>
          </a:p>
          <a:p>
            <a:r>
              <a:rPr lang="pl-PL" b="1" noProof="0"/>
              <a:t>Livestock Monitoring Systems!</a:t>
            </a:r>
            <a:endParaRPr lang="en-US" b="1" noProof="0"/>
          </a:p>
        </p:txBody>
      </p:sp>
      <p:sp>
        <p:nvSpPr>
          <p:cNvPr id="15" name="Rectangle 14">
            <a:extLst>
              <a:ext uri="{FF2B5EF4-FFF2-40B4-BE49-F238E27FC236}">
                <a16:creationId xmlns:a16="http://schemas.microsoft.com/office/drawing/2014/main" id="{AA6AE901-384E-C841-AA68-9D7D04B966E5}"/>
              </a:ext>
            </a:extLst>
          </p:cNvPr>
          <p:cNvSpPr/>
          <p:nvPr/>
        </p:nvSpPr>
        <p:spPr>
          <a:xfrm>
            <a:off x="0" y="2265329"/>
            <a:ext cx="1407911" cy="13746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Rectangle 15">
            <a:extLst>
              <a:ext uri="{FF2B5EF4-FFF2-40B4-BE49-F238E27FC236}">
                <a16:creationId xmlns:a16="http://schemas.microsoft.com/office/drawing/2014/main" id="{A5BF3755-C302-A24F-B00E-705AE69B7136}"/>
              </a:ext>
            </a:extLst>
          </p:cNvPr>
          <p:cNvSpPr/>
          <p:nvPr/>
        </p:nvSpPr>
        <p:spPr>
          <a:xfrm>
            <a:off x="10784089" y="0"/>
            <a:ext cx="1407911" cy="5042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1855791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5">
            <a:extLst>
              <a:ext uri="{FF2B5EF4-FFF2-40B4-BE49-F238E27FC236}">
                <a16:creationId xmlns:a16="http://schemas.microsoft.com/office/drawing/2014/main" id="{BA7FEA00-62B7-171C-1585-8637BA1408B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Rectangle 7"/>
          <p:cNvSpPr/>
          <p:nvPr/>
        </p:nvSpPr>
        <p:spPr>
          <a:xfrm rot="5400000">
            <a:off x="2114875" y="2703308"/>
            <a:ext cx="1291817" cy="5521569"/>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ext Placeholder 18">
            <a:extLst>
              <a:ext uri="{FF2B5EF4-FFF2-40B4-BE49-F238E27FC236}">
                <a16:creationId xmlns:a16="http://schemas.microsoft.com/office/drawing/2014/main" id="{3533546D-38D9-0918-85CF-26948F9DE80F}"/>
              </a:ext>
            </a:extLst>
          </p:cNvPr>
          <p:cNvSpPr txBox="1">
            <a:spLocks/>
          </p:cNvSpPr>
          <p:nvPr/>
        </p:nvSpPr>
        <p:spPr>
          <a:xfrm>
            <a:off x="624024" y="5211784"/>
            <a:ext cx="5881764" cy="63424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b="1" noProof="0">
                <a:solidFill>
                  <a:schemeClr val="bg1"/>
                </a:solidFill>
              </a:rPr>
              <a:t>Follow our journey</a:t>
            </a:r>
          </a:p>
        </p:txBody>
      </p:sp>
      <p:grpSp>
        <p:nvGrpSpPr>
          <p:cNvPr id="40" name="Group 39">
            <a:extLst>
              <a:ext uri="{FF2B5EF4-FFF2-40B4-BE49-F238E27FC236}">
                <a16:creationId xmlns:a16="http://schemas.microsoft.com/office/drawing/2014/main" id="{2127C271-11D1-C617-97C3-5A6EF8B231DB}"/>
              </a:ext>
            </a:extLst>
          </p:cNvPr>
          <p:cNvGrpSpPr/>
          <p:nvPr/>
        </p:nvGrpSpPr>
        <p:grpSpPr>
          <a:xfrm>
            <a:off x="626654" y="5794708"/>
            <a:ext cx="2817464" cy="475324"/>
            <a:chOff x="9893620" y="5409126"/>
            <a:chExt cx="1664680" cy="280842"/>
          </a:xfrm>
        </p:grpSpPr>
        <p:grpSp>
          <p:nvGrpSpPr>
            <p:cNvPr id="41" name="Graphic 3">
              <a:extLst>
                <a:ext uri="{FF2B5EF4-FFF2-40B4-BE49-F238E27FC236}">
                  <a16:creationId xmlns:a16="http://schemas.microsoft.com/office/drawing/2014/main" id="{FBE344A5-1688-988F-DC24-E7C63673645B}"/>
                </a:ext>
              </a:extLst>
            </p:cNvPr>
            <p:cNvGrpSpPr/>
            <p:nvPr/>
          </p:nvGrpSpPr>
          <p:grpSpPr>
            <a:xfrm>
              <a:off x="10931758" y="5409126"/>
              <a:ext cx="280634" cy="280634"/>
              <a:chOff x="1950027" y="2499889"/>
              <a:chExt cx="850463" cy="850463"/>
            </a:xfrm>
          </p:grpSpPr>
          <p:sp>
            <p:nvSpPr>
              <p:cNvPr id="53" name="Freeform 52">
                <a:extLst>
                  <a:ext uri="{FF2B5EF4-FFF2-40B4-BE49-F238E27FC236}">
                    <a16:creationId xmlns:a16="http://schemas.microsoft.com/office/drawing/2014/main" id="{09C84D44-EA48-DEA2-EE39-179C8239029D}"/>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GB" noProof="0">
                  <a:latin typeface="Calibri" panose="020F0502020204030204" pitchFamily="34" charset="0"/>
                  <a:cs typeface="Calibri" panose="020F0502020204030204" pitchFamily="34" charset="0"/>
                </a:endParaRPr>
              </a:p>
            </p:txBody>
          </p:sp>
          <p:grpSp>
            <p:nvGrpSpPr>
              <p:cNvPr id="54" name="Graphic 3">
                <a:extLst>
                  <a:ext uri="{FF2B5EF4-FFF2-40B4-BE49-F238E27FC236}">
                    <a16:creationId xmlns:a16="http://schemas.microsoft.com/office/drawing/2014/main" id="{86D3DD64-9CA7-71BB-F837-E7D11EEC16DA}"/>
                  </a:ext>
                </a:extLst>
              </p:cNvPr>
              <p:cNvGrpSpPr/>
              <p:nvPr/>
            </p:nvGrpSpPr>
            <p:grpSpPr>
              <a:xfrm>
                <a:off x="2107521" y="2657382"/>
                <a:ext cx="535476" cy="535477"/>
                <a:chOff x="2107521" y="2657382"/>
                <a:chExt cx="535476" cy="535477"/>
              </a:xfrm>
              <a:solidFill>
                <a:srgbClr val="FFFFFF"/>
              </a:solidFill>
            </p:grpSpPr>
            <p:sp>
              <p:nvSpPr>
                <p:cNvPr id="55" name="Freeform 54">
                  <a:extLst>
                    <a:ext uri="{FF2B5EF4-FFF2-40B4-BE49-F238E27FC236}">
                      <a16:creationId xmlns:a16="http://schemas.microsoft.com/office/drawing/2014/main" id="{C64E93BC-0B66-7403-0AB1-6C9725BB3698}"/>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GB" noProof="0">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553B9228-C3AE-56A6-9D4E-9EA55E9CE30B}"/>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GB" noProof="0">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8C0E161C-9D45-0B20-E05F-A19B54B1506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GB" noProof="0">
                    <a:latin typeface="Calibri" panose="020F0502020204030204" pitchFamily="34" charset="0"/>
                    <a:cs typeface="Calibri" panose="020F0502020204030204" pitchFamily="34" charset="0"/>
                  </a:endParaRPr>
                </a:p>
              </p:txBody>
            </p:sp>
          </p:grpSp>
        </p:grpSp>
        <p:grpSp>
          <p:nvGrpSpPr>
            <p:cNvPr id="42" name="Graphic 3">
              <a:extLst>
                <a:ext uri="{FF2B5EF4-FFF2-40B4-BE49-F238E27FC236}">
                  <a16:creationId xmlns:a16="http://schemas.microsoft.com/office/drawing/2014/main" id="{450C8D16-8075-480A-22AE-AD6C1A7280DB}"/>
                </a:ext>
              </a:extLst>
            </p:cNvPr>
            <p:cNvGrpSpPr/>
            <p:nvPr/>
          </p:nvGrpSpPr>
          <p:grpSpPr>
            <a:xfrm>
              <a:off x="10239527" y="5409126"/>
              <a:ext cx="280634" cy="280634"/>
              <a:chOff x="-147782" y="2499889"/>
              <a:chExt cx="850463" cy="850463"/>
            </a:xfrm>
          </p:grpSpPr>
          <p:sp>
            <p:nvSpPr>
              <p:cNvPr id="51" name="Freeform 50">
                <a:extLst>
                  <a:ext uri="{FF2B5EF4-FFF2-40B4-BE49-F238E27FC236}">
                    <a16:creationId xmlns:a16="http://schemas.microsoft.com/office/drawing/2014/main" id="{5FEEDE3F-44ED-C980-9AB9-2FB72A3FE355}"/>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GB" noProof="0">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9703C77A-1060-EDDE-4551-28CE2EAA708B}"/>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GB" noProof="0">
                  <a:latin typeface="Calibri" panose="020F0502020204030204" pitchFamily="34" charset="0"/>
                  <a:cs typeface="Calibri" panose="020F0502020204030204" pitchFamily="34" charset="0"/>
                </a:endParaRPr>
              </a:p>
            </p:txBody>
          </p:sp>
        </p:grpSp>
        <p:grpSp>
          <p:nvGrpSpPr>
            <p:cNvPr id="43" name="Graphic 3">
              <a:extLst>
                <a:ext uri="{FF2B5EF4-FFF2-40B4-BE49-F238E27FC236}">
                  <a16:creationId xmlns:a16="http://schemas.microsoft.com/office/drawing/2014/main" id="{88D1C542-0B80-DF52-8819-54D6EE1D7061}"/>
                </a:ext>
              </a:extLst>
            </p:cNvPr>
            <p:cNvGrpSpPr/>
            <p:nvPr/>
          </p:nvGrpSpPr>
          <p:grpSpPr>
            <a:xfrm>
              <a:off x="11277666" y="5409126"/>
              <a:ext cx="280634" cy="280634"/>
              <a:chOff x="2998302" y="2499889"/>
              <a:chExt cx="850463" cy="850463"/>
            </a:xfrm>
          </p:grpSpPr>
          <p:sp>
            <p:nvSpPr>
              <p:cNvPr id="49" name="Freeform 48">
                <a:extLst>
                  <a:ext uri="{FF2B5EF4-FFF2-40B4-BE49-F238E27FC236}">
                    <a16:creationId xmlns:a16="http://schemas.microsoft.com/office/drawing/2014/main" id="{81D29495-C8C0-4B65-F1E4-B4FC0E8A3CB1}"/>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EEA821"/>
              </a:solidFill>
              <a:ln w="6294" cap="flat">
                <a:noFill/>
                <a:prstDash val="solid"/>
                <a:miter/>
              </a:ln>
            </p:spPr>
            <p:txBody>
              <a:bodyPr rtlCol="0" anchor="ctr"/>
              <a:lstStyle/>
              <a:p>
                <a:endParaRPr lang="en-GB" noProof="0">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0027AC84-5B69-6A5C-3FDD-54B92A8D569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GB" noProof="0">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9475ED84-CA0E-560A-A006-BFE6FB0D6338}"/>
                </a:ext>
              </a:extLst>
            </p:cNvPr>
            <p:cNvGrpSpPr/>
            <p:nvPr/>
          </p:nvGrpSpPr>
          <p:grpSpPr>
            <a:xfrm>
              <a:off x="9893620" y="5409126"/>
              <a:ext cx="280634" cy="280842"/>
              <a:chOff x="-1196056" y="2499889"/>
              <a:chExt cx="850463" cy="851093"/>
            </a:xfrm>
          </p:grpSpPr>
          <p:sp>
            <p:nvSpPr>
              <p:cNvPr id="47" name="Freeform 46">
                <a:extLst>
                  <a:ext uri="{FF2B5EF4-FFF2-40B4-BE49-F238E27FC236}">
                    <a16:creationId xmlns:a16="http://schemas.microsoft.com/office/drawing/2014/main" id="{56CD6E99-2011-D6A1-BBB6-E2A479E08EB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EEA821"/>
              </a:solidFill>
              <a:ln w="6294" cap="flat">
                <a:noFill/>
                <a:prstDash val="solid"/>
                <a:miter/>
              </a:ln>
            </p:spPr>
            <p:txBody>
              <a:bodyPr rtlCol="0" anchor="ctr"/>
              <a:lstStyle/>
              <a:p>
                <a:endParaRPr lang="en-GB" noProof="0">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9CEC29C4-C278-1AA5-A7AB-CAA78C42D74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GB" noProof="0">
                  <a:latin typeface="Calibri" panose="020F0502020204030204" pitchFamily="34" charset="0"/>
                  <a:cs typeface="Calibri" panose="020F0502020204030204" pitchFamily="34" charset="0"/>
                </a:endParaRPr>
              </a:p>
            </p:txBody>
          </p:sp>
        </p:grpSp>
        <p:sp>
          <p:nvSpPr>
            <p:cNvPr id="45" name="Freeform 44">
              <a:extLst>
                <a:ext uri="{FF2B5EF4-FFF2-40B4-BE49-F238E27FC236}">
                  <a16:creationId xmlns:a16="http://schemas.microsoft.com/office/drawing/2014/main" id="{596691C4-B20A-F95D-473A-FE9E25EC4E7B}"/>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GB" noProof="0">
                <a:latin typeface="Calibri" panose="020F0502020204030204" pitchFamily="34" charset="0"/>
                <a:cs typeface="Calibri" panose="020F0502020204030204" pitchFamily="34" charset="0"/>
              </a:endParaRPr>
            </a:p>
          </p:txBody>
        </p:sp>
        <p:pic>
          <p:nvPicPr>
            <p:cNvPr id="46" name="Graphic 45" descr="World with solid fill">
              <a:extLst>
                <a:ext uri="{FF2B5EF4-FFF2-40B4-BE49-F238E27FC236}">
                  <a16:creationId xmlns:a16="http://schemas.microsoft.com/office/drawing/2014/main" id="{FC01AC2E-2738-86BB-2A49-BD68D42489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00539" y="5425572"/>
              <a:ext cx="246077" cy="246077"/>
            </a:xfrm>
            <a:prstGeom prst="rect">
              <a:avLst/>
            </a:prstGeom>
          </p:spPr>
        </p:pic>
      </p:grpSp>
      <p:grpSp>
        <p:nvGrpSpPr>
          <p:cNvPr id="37" name="Group 36">
            <a:extLst>
              <a:ext uri="{FF2B5EF4-FFF2-40B4-BE49-F238E27FC236}">
                <a16:creationId xmlns:a16="http://schemas.microsoft.com/office/drawing/2014/main" id="{8654BA78-F22D-97E5-8C83-E90010123DFA}"/>
              </a:ext>
            </a:extLst>
          </p:cNvPr>
          <p:cNvGrpSpPr/>
          <p:nvPr/>
        </p:nvGrpSpPr>
        <p:grpSpPr>
          <a:xfrm>
            <a:off x="-527645" y="-768737"/>
            <a:ext cx="3049190" cy="3049190"/>
            <a:chOff x="3268483" y="5538141"/>
            <a:chExt cx="1760348" cy="1760348"/>
          </a:xfrm>
          <a:solidFill>
            <a:schemeClr val="bg1">
              <a:alpha val="42000"/>
            </a:schemeClr>
          </a:solidFill>
        </p:grpSpPr>
        <p:sp>
          <p:nvSpPr>
            <p:cNvPr id="38" name="Freeform 37">
              <a:extLst>
                <a:ext uri="{FF2B5EF4-FFF2-40B4-BE49-F238E27FC236}">
                  <a16:creationId xmlns:a16="http://schemas.microsoft.com/office/drawing/2014/main" id="{8B1E37AE-4197-F011-9D2F-0371C63F92C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a:p>
          </p:txBody>
        </p:sp>
        <p:sp>
          <p:nvSpPr>
            <p:cNvPr id="39" name="Freeform 38">
              <a:extLst>
                <a:ext uri="{FF2B5EF4-FFF2-40B4-BE49-F238E27FC236}">
                  <a16:creationId xmlns:a16="http://schemas.microsoft.com/office/drawing/2014/main" id="{F349F46C-F7F7-E5B5-B72B-AB52E8641BB4}"/>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a:p>
          </p:txBody>
        </p:sp>
      </p:grpSp>
      <p:sp>
        <p:nvSpPr>
          <p:cNvPr id="2" name="Text Placeholder 58">
            <a:extLst>
              <a:ext uri="{FF2B5EF4-FFF2-40B4-BE49-F238E27FC236}">
                <a16:creationId xmlns:a16="http://schemas.microsoft.com/office/drawing/2014/main" id="{42160070-766C-1A31-B00E-A4D1A44DBCCE}"/>
              </a:ext>
            </a:extLst>
          </p:cNvPr>
          <p:cNvSpPr txBox="1">
            <a:spLocks/>
          </p:cNvSpPr>
          <p:nvPr/>
        </p:nvSpPr>
        <p:spPr>
          <a:xfrm>
            <a:off x="4976446" y="4607170"/>
            <a:ext cx="7215555" cy="935236"/>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4000" noProof="0">
                <a:solidFill>
                  <a:schemeClr val="bg1"/>
                </a:solidFill>
              </a:rPr>
              <a:t>www.</a:t>
            </a:r>
            <a:r>
              <a:rPr lang="en-GB" sz="4000" b="1" noProof="0">
                <a:solidFill>
                  <a:schemeClr val="bg1"/>
                </a:solidFill>
                <a:latin typeface="Calibri" panose="020F0502020204030204" pitchFamily="34" charset="0"/>
                <a:cs typeface="Calibri" panose="020F0502020204030204" pitchFamily="34" charset="0"/>
              </a:rPr>
              <a:t>smartskillsproject</a:t>
            </a:r>
            <a:r>
              <a:rPr lang="en-GB" sz="4000" noProof="0">
                <a:solidFill>
                  <a:schemeClr val="bg1"/>
                </a:solidFill>
              </a:rPr>
              <a:t>.eu</a:t>
            </a:r>
          </a:p>
        </p:txBody>
      </p:sp>
    </p:spTree>
    <p:extLst>
      <p:ext uri="{BB962C8B-B14F-4D97-AF65-F5344CB8AC3E}">
        <p14:creationId xmlns:p14="http://schemas.microsoft.com/office/powerpoint/2010/main" val="1667090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70"/>
          <p:cNvSpPr>
            <a:spLocks noChangeArrowheads="1"/>
          </p:cNvSpPr>
          <p:nvPr/>
        </p:nvSpPr>
        <p:spPr bwMode="auto">
          <a:xfrm>
            <a:off x="8662284" y="4921946"/>
            <a:ext cx="3170539" cy="120456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EEA821"/>
          </a:solidFill>
          <a:ln>
            <a:noFill/>
          </a:ln>
          <a:effectLst/>
        </p:spPr>
        <p:txBody>
          <a:bodyPr wrap="none" anchor="ctr"/>
          <a:lstStyle/>
          <a:p>
            <a:endParaRPr lang="en-GB" sz="900" noProof="0"/>
          </a:p>
        </p:txBody>
      </p:sp>
      <p:sp>
        <p:nvSpPr>
          <p:cNvPr id="208" name="Freeform 173"/>
          <p:cNvSpPr>
            <a:spLocks noChangeArrowheads="1"/>
          </p:cNvSpPr>
          <p:nvPr/>
        </p:nvSpPr>
        <p:spPr bwMode="auto">
          <a:xfrm>
            <a:off x="7299776" y="2903063"/>
            <a:ext cx="3170541"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007772">
              <a:alpha val="78661"/>
            </a:srgbClr>
          </a:solidFill>
          <a:ln>
            <a:noFill/>
          </a:ln>
          <a:effectLst/>
        </p:spPr>
        <p:txBody>
          <a:bodyPr wrap="none" anchor="ctr"/>
          <a:lstStyle/>
          <a:p>
            <a:endParaRPr lang="en-GB" sz="900" noProof="0"/>
          </a:p>
        </p:txBody>
      </p:sp>
      <p:sp>
        <p:nvSpPr>
          <p:cNvPr id="209" name="Freeform 174"/>
          <p:cNvSpPr>
            <a:spLocks noChangeArrowheads="1"/>
          </p:cNvSpPr>
          <p:nvPr/>
        </p:nvSpPr>
        <p:spPr bwMode="auto">
          <a:xfrm>
            <a:off x="7408211" y="2495253"/>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07772"/>
          </a:solidFill>
          <a:ln>
            <a:noFill/>
          </a:ln>
          <a:effectLst/>
        </p:spPr>
        <p:txBody>
          <a:bodyPr wrap="none" anchor="ctr"/>
          <a:lstStyle/>
          <a:p>
            <a:endParaRPr lang="en-GB" sz="900" noProof="0"/>
          </a:p>
        </p:txBody>
      </p:sp>
      <p:sp>
        <p:nvSpPr>
          <p:cNvPr id="211" name="Freeform 176"/>
          <p:cNvSpPr>
            <a:spLocks noChangeArrowheads="1"/>
          </p:cNvSpPr>
          <p:nvPr/>
        </p:nvSpPr>
        <p:spPr bwMode="auto">
          <a:xfrm>
            <a:off x="8662284" y="1005575"/>
            <a:ext cx="3170539" cy="1202212"/>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EA821"/>
          </a:solidFill>
          <a:ln>
            <a:noFill/>
          </a:ln>
          <a:effectLst/>
        </p:spPr>
        <p:txBody>
          <a:bodyPr wrap="none" anchor="ctr"/>
          <a:lstStyle/>
          <a:p>
            <a:endParaRPr lang="en-GB" sz="900" noProof="0"/>
          </a:p>
        </p:txBody>
      </p:sp>
      <p:sp>
        <p:nvSpPr>
          <p:cNvPr id="212" name="Freeform 177"/>
          <p:cNvSpPr>
            <a:spLocks noChangeArrowheads="1"/>
          </p:cNvSpPr>
          <p:nvPr/>
        </p:nvSpPr>
        <p:spPr bwMode="auto">
          <a:xfrm>
            <a:off x="8773076" y="597766"/>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GB" sz="900" noProof="0"/>
          </a:p>
        </p:txBody>
      </p:sp>
      <p:sp>
        <p:nvSpPr>
          <p:cNvPr id="206" name="Freeform 171"/>
          <p:cNvSpPr>
            <a:spLocks noChangeArrowheads="1"/>
          </p:cNvSpPr>
          <p:nvPr/>
        </p:nvSpPr>
        <p:spPr bwMode="auto">
          <a:xfrm>
            <a:off x="8770719" y="4514136"/>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07772"/>
          </a:solidFill>
          <a:ln>
            <a:noFill/>
          </a:ln>
          <a:effectLst/>
        </p:spPr>
        <p:txBody>
          <a:bodyPr wrap="none" anchor="ctr"/>
          <a:lstStyle/>
          <a:p>
            <a:endParaRPr lang="en-GB" sz="900" noProof="0"/>
          </a:p>
        </p:txBody>
      </p:sp>
      <p:sp>
        <p:nvSpPr>
          <p:cNvPr id="53" name="CuadroTexto 598">
            <a:extLst>
              <a:ext uri="{FF2B5EF4-FFF2-40B4-BE49-F238E27FC236}">
                <a16:creationId xmlns:a16="http://schemas.microsoft.com/office/drawing/2014/main" id="{6CC72859-FD89-B208-B9C2-EAE301B08640}"/>
              </a:ext>
            </a:extLst>
          </p:cNvPr>
          <p:cNvSpPr txBox="1"/>
          <p:nvPr/>
        </p:nvSpPr>
        <p:spPr>
          <a:xfrm>
            <a:off x="8993482" y="717988"/>
            <a:ext cx="2508144" cy="430887"/>
          </a:xfrm>
          <a:prstGeom prst="rect">
            <a:avLst/>
          </a:prstGeom>
          <a:noFill/>
        </p:spPr>
        <p:txBody>
          <a:bodyPr wrap="square" rtlCol="0">
            <a:spAutoFit/>
          </a:bodyPr>
          <a:lstStyle/>
          <a:p>
            <a:r>
              <a:rPr lang="en-GB" sz="2200" b="1" noProof="0">
                <a:solidFill>
                  <a:schemeClr val="bg1"/>
                </a:solidFill>
                <a:latin typeface="Calibri" panose="020F0502020204030204" pitchFamily="34" charset="0"/>
                <a:ea typeface="Lato" charset="0"/>
                <a:cs typeface="Calibri" panose="020F0502020204030204" pitchFamily="34" charset="0"/>
              </a:rPr>
              <a:t>Learn… </a:t>
            </a:r>
          </a:p>
        </p:txBody>
      </p:sp>
      <p:sp>
        <p:nvSpPr>
          <p:cNvPr id="54" name="CuadroTexto 599">
            <a:extLst>
              <a:ext uri="{FF2B5EF4-FFF2-40B4-BE49-F238E27FC236}">
                <a16:creationId xmlns:a16="http://schemas.microsoft.com/office/drawing/2014/main" id="{39F54B9E-9CCA-295B-14A6-0B73435164B0}"/>
              </a:ext>
            </a:extLst>
          </p:cNvPr>
          <p:cNvSpPr txBox="1"/>
          <p:nvPr/>
        </p:nvSpPr>
        <p:spPr>
          <a:xfrm>
            <a:off x="7660174" y="2608402"/>
            <a:ext cx="2027793" cy="430887"/>
          </a:xfrm>
          <a:prstGeom prst="rect">
            <a:avLst/>
          </a:prstGeom>
          <a:noFill/>
        </p:spPr>
        <p:txBody>
          <a:bodyPr wrap="square" rtlCol="0">
            <a:spAutoFit/>
          </a:bodyPr>
          <a:lstStyle/>
          <a:p>
            <a:r>
              <a:rPr lang="en-GB" sz="2200" b="1" noProof="0">
                <a:solidFill>
                  <a:schemeClr val="bg1"/>
                </a:solidFill>
                <a:latin typeface="Calibri" panose="020F0502020204030204" pitchFamily="34" charset="0"/>
                <a:ea typeface="Lato" charset="0"/>
                <a:cs typeface="Calibri" panose="020F0502020204030204" pitchFamily="34" charset="0"/>
              </a:rPr>
              <a:t>Understand… </a:t>
            </a:r>
          </a:p>
        </p:txBody>
      </p:sp>
      <p:sp>
        <p:nvSpPr>
          <p:cNvPr id="55" name="CuadroTexto 600">
            <a:extLst>
              <a:ext uri="{FF2B5EF4-FFF2-40B4-BE49-F238E27FC236}">
                <a16:creationId xmlns:a16="http://schemas.microsoft.com/office/drawing/2014/main" id="{C3EE4940-71CE-B9CA-4416-89B35FBD363A}"/>
              </a:ext>
            </a:extLst>
          </p:cNvPr>
          <p:cNvSpPr txBox="1"/>
          <p:nvPr/>
        </p:nvSpPr>
        <p:spPr>
          <a:xfrm>
            <a:off x="9152908" y="4621639"/>
            <a:ext cx="1934333" cy="430887"/>
          </a:xfrm>
          <a:prstGeom prst="rect">
            <a:avLst/>
          </a:prstGeom>
          <a:noFill/>
        </p:spPr>
        <p:txBody>
          <a:bodyPr wrap="square" rtlCol="0">
            <a:spAutoFit/>
          </a:bodyPr>
          <a:lstStyle/>
          <a:p>
            <a:r>
              <a:rPr lang="en-GB" sz="2200" b="1" noProof="0">
                <a:solidFill>
                  <a:schemeClr val="bg1"/>
                </a:solidFill>
                <a:latin typeface="Calibri" panose="020F0502020204030204" pitchFamily="34" charset="0"/>
                <a:ea typeface="Lato" charset="0"/>
                <a:cs typeface="Calibri" panose="020F0502020204030204" pitchFamily="34" charset="0"/>
              </a:rPr>
              <a:t>Analyse…</a:t>
            </a:r>
          </a:p>
        </p:txBody>
      </p:sp>
      <p:sp>
        <p:nvSpPr>
          <p:cNvPr id="57" name="Rectángulo 602">
            <a:extLst>
              <a:ext uri="{FF2B5EF4-FFF2-40B4-BE49-F238E27FC236}">
                <a16:creationId xmlns:a16="http://schemas.microsoft.com/office/drawing/2014/main" id="{412B025F-8F7A-8C10-ADDC-78BA76DC48A8}"/>
              </a:ext>
            </a:extLst>
          </p:cNvPr>
          <p:cNvSpPr/>
          <p:nvPr/>
        </p:nvSpPr>
        <p:spPr>
          <a:xfrm>
            <a:off x="8940699" y="1231128"/>
            <a:ext cx="2839341" cy="923330"/>
          </a:xfrm>
          <a:prstGeom prst="rect">
            <a:avLst/>
          </a:prstGeom>
        </p:spPr>
        <p:txBody>
          <a:bodyPr wrap="square">
            <a:spAutoFit/>
          </a:bodyPr>
          <a:lstStyle/>
          <a:p>
            <a:r>
              <a:rPr lang="en-GB" noProof="0">
                <a:solidFill>
                  <a:schemeClr val="bg1"/>
                </a:solidFill>
                <a:latin typeface="Calibri" panose="020F0502020204030204" pitchFamily="34" charset="0"/>
                <a:ea typeface="Lato" charset="0"/>
                <a:cs typeface="Calibri" panose="020F0502020204030204" pitchFamily="34" charset="0"/>
              </a:rPr>
              <a:t>…how automated systems regulate temperature and humidity in greenhouses.</a:t>
            </a:r>
          </a:p>
        </p:txBody>
      </p:sp>
      <p:sp>
        <p:nvSpPr>
          <p:cNvPr id="62" name="Rectángulo 602">
            <a:extLst>
              <a:ext uri="{FF2B5EF4-FFF2-40B4-BE49-F238E27FC236}">
                <a16:creationId xmlns:a16="http://schemas.microsoft.com/office/drawing/2014/main" id="{8BD74F46-EE91-4B6C-DD4F-C1DCDE926F8C}"/>
              </a:ext>
            </a:extLst>
          </p:cNvPr>
          <p:cNvSpPr/>
          <p:nvPr/>
        </p:nvSpPr>
        <p:spPr>
          <a:xfrm>
            <a:off x="7562453" y="3140237"/>
            <a:ext cx="2911272" cy="923330"/>
          </a:xfrm>
          <a:prstGeom prst="rect">
            <a:avLst/>
          </a:prstGeom>
        </p:spPr>
        <p:txBody>
          <a:bodyPr wrap="square" lIns="91440" tIns="45720" rIns="91440" bIns="45720" anchor="t">
            <a:spAutoFit/>
          </a:bodyPr>
          <a:lstStyle/>
          <a:p>
            <a:r>
              <a:rPr lang="en-GB" noProof="0" dirty="0">
                <a:solidFill>
                  <a:schemeClr val="bg1"/>
                </a:solidFill>
                <a:ea typeface="+mn-lt"/>
                <a:cs typeface="+mn-lt"/>
              </a:rPr>
              <a:t>…</a:t>
            </a:r>
            <a:r>
              <a:rPr lang="en-GB" dirty="0">
                <a:solidFill>
                  <a:schemeClr val="bg1"/>
                </a:solidFill>
                <a:ea typeface="+mn-lt"/>
                <a:cs typeface="+mn-lt"/>
              </a:rPr>
              <a:t>the role of data analysis in visualising and interpreting agricultural data</a:t>
            </a:r>
            <a:r>
              <a:rPr lang="en-GB" noProof="0" dirty="0">
                <a:solidFill>
                  <a:schemeClr val="bg1"/>
                </a:solidFill>
                <a:ea typeface="+mn-lt"/>
                <a:cs typeface="+mn-lt"/>
              </a:rPr>
              <a:t>.</a:t>
            </a:r>
            <a:endParaRPr lang="cs-CZ" dirty="0">
              <a:solidFill>
                <a:schemeClr val="bg1"/>
              </a:solidFill>
              <a:ea typeface="+mn-lt"/>
              <a:cs typeface="+mn-lt"/>
            </a:endParaRPr>
          </a:p>
        </p:txBody>
      </p:sp>
      <p:sp>
        <p:nvSpPr>
          <p:cNvPr id="63" name="Rectángulo 602">
            <a:extLst>
              <a:ext uri="{FF2B5EF4-FFF2-40B4-BE49-F238E27FC236}">
                <a16:creationId xmlns:a16="http://schemas.microsoft.com/office/drawing/2014/main" id="{94ABEF3A-8016-83F9-4644-80A1E2284961}"/>
              </a:ext>
            </a:extLst>
          </p:cNvPr>
          <p:cNvSpPr/>
          <p:nvPr/>
        </p:nvSpPr>
        <p:spPr>
          <a:xfrm>
            <a:off x="8940699" y="5160029"/>
            <a:ext cx="2791696" cy="923330"/>
          </a:xfrm>
          <a:prstGeom prst="rect">
            <a:avLst/>
          </a:prstGeom>
        </p:spPr>
        <p:txBody>
          <a:bodyPr wrap="square">
            <a:spAutoFit/>
          </a:bodyPr>
          <a:lstStyle/>
          <a:p>
            <a:r>
              <a:rPr lang="en-GB" noProof="0">
                <a:solidFill>
                  <a:schemeClr val="bg1"/>
                </a:solidFill>
                <a:latin typeface="Calibri" panose="020F0502020204030204" pitchFamily="34" charset="0"/>
                <a:ea typeface="Lato" charset="0"/>
                <a:cs typeface="Calibri" panose="020F0502020204030204" pitchFamily="34" charset="0"/>
              </a:rPr>
              <a:t>…real-world applications of greenhouse automation for improved efficiency. </a:t>
            </a:r>
          </a:p>
        </p:txBody>
      </p:sp>
      <p:sp>
        <p:nvSpPr>
          <p:cNvPr id="6" name="Text Placeholder 5">
            <a:extLst>
              <a:ext uri="{FF2B5EF4-FFF2-40B4-BE49-F238E27FC236}">
                <a16:creationId xmlns:a16="http://schemas.microsoft.com/office/drawing/2014/main" id="{E1F5ABDE-154B-6683-B302-42925B5A9EB4}"/>
              </a:ext>
            </a:extLst>
          </p:cNvPr>
          <p:cNvSpPr>
            <a:spLocks noGrp="1"/>
          </p:cNvSpPr>
          <p:nvPr>
            <p:ph type="body" sz="quarter" idx="18"/>
          </p:nvPr>
        </p:nvSpPr>
        <p:spPr>
          <a:xfrm>
            <a:off x="640412" y="1539092"/>
            <a:ext cx="6256776" cy="4951046"/>
          </a:xfrm>
        </p:spPr>
        <p:txBody>
          <a:bodyPr/>
          <a:lstStyle/>
          <a:p>
            <a:pPr marL="0" indent="0"/>
            <a:r>
              <a:rPr lang="en-GB" noProof="0">
                <a:solidFill>
                  <a:schemeClr val="tx1">
                    <a:lumMod val="75000"/>
                    <a:lumOff val="25000"/>
                  </a:schemeClr>
                </a:solidFill>
              </a:rPr>
              <a:t>This module is designed to introduce learners to the concept of </a:t>
            </a:r>
            <a:r>
              <a:rPr lang="en-GB" b="1" noProof="0">
                <a:solidFill>
                  <a:schemeClr val="tx1">
                    <a:lumMod val="75000"/>
                    <a:lumOff val="25000"/>
                  </a:schemeClr>
                </a:solidFill>
              </a:rPr>
              <a:t>greenhouse automation</a:t>
            </a:r>
            <a:r>
              <a:rPr lang="en-GB" noProof="0">
                <a:solidFill>
                  <a:schemeClr val="tx1">
                    <a:lumMod val="75000"/>
                    <a:lumOff val="25000"/>
                  </a:schemeClr>
                </a:solidFill>
              </a:rPr>
              <a:t>, focusing on how automated systems regulate key environmental factors such as temperature, humidity, and lighting to </a:t>
            </a:r>
            <a:r>
              <a:rPr lang="en-GB" noProof="0" err="1">
                <a:solidFill>
                  <a:schemeClr val="tx1">
                    <a:lumMod val="75000"/>
                    <a:lumOff val="25000"/>
                  </a:schemeClr>
                </a:solidFill>
              </a:rPr>
              <a:t>optimi</a:t>
            </a:r>
            <a:r>
              <a:rPr lang="pl-PL" noProof="0">
                <a:solidFill>
                  <a:schemeClr val="tx1">
                    <a:lumMod val="75000"/>
                    <a:lumOff val="25000"/>
                  </a:schemeClr>
                </a:solidFill>
              </a:rPr>
              <a:t>s</a:t>
            </a:r>
            <a:r>
              <a:rPr lang="en-GB" noProof="0">
                <a:solidFill>
                  <a:schemeClr val="tx1">
                    <a:lumMod val="75000"/>
                    <a:lumOff val="25000"/>
                  </a:schemeClr>
                </a:solidFill>
              </a:rPr>
              <a:t>e plant growth. Learners will explore how IoT sensors enable real-time monitoring and control of greenhouse conditions, enhancing efficiency and resource management. Through case studies and practical examples, learners will gain insight into the real-world applications of automated greenhouse systems, understanding their role in increasing productivity, reducing energy consumption, and promoting sustainable farming practices.</a:t>
            </a:r>
          </a:p>
        </p:txBody>
      </p:sp>
      <p:sp>
        <p:nvSpPr>
          <p:cNvPr id="5" name="Text Placeholder 4">
            <a:extLst>
              <a:ext uri="{FF2B5EF4-FFF2-40B4-BE49-F238E27FC236}">
                <a16:creationId xmlns:a16="http://schemas.microsoft.com/office/drawing/2014/main" id="{A555BE92-2536-3E0A-E717-CCD16F9C3EA4}"/>
              </a:ext>
            </a:extLst>
          </p:cNvPr>
          <p:cNvSpPr>
            <a:spLocks noGrp="1"/>
          </p:cNvSpPr>
          <p:nvPr>
            <p:ph type="body" sz="quarter" idx="16"/>
          </p:nvPr>
        </p:nvSpPr>
        <p:spPr>
          <a:xfrm>
            <a:off x="588572" y="682627"/>
            <a:ext cx="7312300" cy="645895"/>
          </a:xfrm>
        </p:spPr>
        <p:txBody>
          <a:bodyPr/>
          <a:lstStyle/>
          <a:p>
            <a:r>
              <a:rPr lang="en-GB" b="1" noProof="0">
                <a:solidFill>
                  <a:srgbClr val="007772"/>
                </a:solidFill>
              </a:rPr>
              <a:t>Objectives and Learning Outcomes </a:t>
            </a:r>
          </a:p>
        </p:txBody>
      </p:sp>
    </p:spTree>
    <p:extLst>
      <p:ext uri="{BB962C8B-B14F-4D97-AF65-F5344CB8AC3E}">
        <p14:creationId xmlns:p14="http://schemas.microsoft.com/office/powerpoint/2010/main" val="36496374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F4B7AB7-5665-DDA7-2692-D9FF812FC58C}"/>
              </a:ext>
            </a:extLst>
          </p:cNvPr>
          <p:cNvSpPr>
            <a:spLocks noGrp="1"/>
          </p:cNvSpPr>
          <p:nvPr>
            <p:ph type="body" sz="quarter" idx="15"/>
          </p:nvPr>
        </p:nvSpPr>
        <p:spPr>
          <a:xfrm>
            <a:off x="5745805" y="2156431"/>
            <a:ext cx="700387" cy="566443"/>
          </a:xfrm>
          <a:prstGeom prst="rect">
            <a:avLst/>
          </a:prstGeom>
        </p:spPr>
        <p:txBody>
          <a:bodyPr/>
          <a:lstStyle/>
          <a:p>
            <a:r>
              <a:rPr lang="en-GB" noProof="0"/>
              <a:t>01</a:t>
            </a:r>
          </a:p>
        </p:txBody>
      </p:sp>
      <p:sp>
        <p:nvSpPr>
          <p:cNvPr id="12" name="Text Placeholder 11">
            <a:extLst>
              <a:ext uri="{FF2B5EF4-FFF2-40B4-BE49-F238E27FC236}">
                <a16:creationId xmlns:a16="http://schemas.microsoft.com/office/drawing/2014/main" id="{618E74DA-E321-B6BA-ED4F-BB7481A5779B}"/>
              </a:ext>
            </a:extLst>
          </p:cNvPr>
          <p:cNvSpPr>
            <a:spLocks noGrp="1"/>
          </p:cNvSpPr>
          <p:nvPr>
            <p:ph type="body" sz="quarter" idx="14"/>
          </p:nvPr>
        </p:nvSpPr>
        <p:spPr>
          <a:xfrm>
            <a:off x="6527306" y="2156431"/>
            <a:ext cx="4965589" cy="566444"/>
          </a:xfrm>
          <a:prstGeom prst="rect">
            <a:avLst/>
          </a:prstGeom>
        </p:spPr>
        <p:txBody>
          <a:bodyPr/>
          <a:lstStyle/>
          <a:p>
            <a:r>
              <a:rPr lang="en-GB" noProof="0"/>
              <a:t>Automating temperature, humidity, and lighting controls.</a:t>
            </a:r>
          </a:p>
        </p:txBody>
      </p:sp>
      <p:sp>
        <p:nvSpPr>
          <p:cNvPr id="16" name="Text Placeholder 15">
            <a:extLst>
              <a:ext uri="{FF2B5EF4-FFF2-40B4-BE49-F238E27FC236}">
                <a16:creationId xmlns:a16="http://schemas.microsoft.com/office/drawing/2014/main" id="{6BEF168E-3D34-4311-160C-06908A6D0135}"/>
              </a:ext>
            </a:extLst>
          </p:cNvPr>
          <p:cNvSpPr>
            <a:spLocks noGrp="1"/>
          </p:cNvSpPr>
          <p:nvPr>
            <p:ph type="body" sz="quarter" idx="29"/>
          </p:nvPr>
        </p:nvSpPr>
        <p:spPr>
          <a:xfrm>
            <a:off x="5745806" y="2820921"/>
            <a:ext cx="700387" cy="566443"/>
          </a:xfrm>
          <a:prstGeom prst="rect">
            <a:avLst/>
          </a:prstGeom>
        </p:spPr>
        <p:txBody>
          <a:bodyPr/>
          <a:lstStyle/>
          <a:p>
            <a:r>
              <a:rPr lang="en-GB" noProof="0"/>
              <a:t>02</a:t>
            </a:r>
          </a:p>
        </p:txBody>
      </p:sp>
      <p:sp>
        <p:nvSpPr>
          <p:cNvPr id="17" name="Text Placeholder 16">
            <a:extLst>
              <a:ext uri="{FF2B5EF4-FFF2-40B4-BE49-F238E27FC236}">
                <a16:creationId xmlns:a16="http://schemas.microsoft.com/office/drawing/2014/main" id="{8A6B29AA-54AD-EA6F-A377-7A4F9FB9B39D}"/>
              </a:ext>
            </a:extLst>
          </p:cNvPr>
          <p:cNvSpPr>
            <a:spLocks noGrp="1"/>
          </p:cNvSpPr>
          <p:nvPr>
            <p:ph type="body" sz="quarter" idx="30"/>
          </p:nvPr>
        </p:nvSpPr>
        <p:spPr>
          <a:xfrm>
            <a:off x="6527306" y="2820920"/>
            <a:ext cx="4541325" cy="566444"/>
          </a:xfrm>
          <a:prstGeom prst="rect">
            <a:avLst/>
          </a:prstGeom>
        </p:spPr>
        <p:txBody>
          <a:bodyPr/>
          <a:lstStyle/>
          <a:p>
            <a:r>
              <a:rPr lang="en-GB" noProof="0"/>
              <a:t>Greenhouse management with IoT</a:t>
            </a:r>
          </a:p>
        </p:txBody>
      </p:sp>
      <p:sp>
        <p:nvSpPr>
          <p:cNvPr id="18" name="Text Placeholder 17">
            <a:extLst>
              <a:ext uri="{FF2B5EF4-FFF2-40B4-BE49-F238E27FC236}">
                <a16:creationId xmlns:a16="http://schemas.microsoft.com/office/drawing/2014/main" id="{E9303FF4-63A9-CB5E-DCAF-D6FB2661E437}"/>
              </a:ext>
            </a:extLst>
          </p:cNvPr>
          <p:cNvSpPr>
            <a:spLocks noGrp="1"/>
          </p:cNvSpPr>
          <p:nvPr>
            <p:ph type="body" sz="quarter" idx="31"/>
          </p:nvPr>
        </p:nvSpPr>
        <p:spPr>
          <a:xfrm>
            <a:off x="5745806" y="3399990"/>
            <a:ext cx="700387" cy="566443"/>
          </a:xfrm>
          <a:prstGeom prst="rect">
            <a:avLst/>
          </a:prstGeom>
        </p:spPr>
        <p:txBody>
          <a:bodyPr/>
          <a:lstStyle/>
          <a:p>
            <a:r>
              <a:rPr lang="en-GB" noProof="0"/>
              <a:t>03</a:t>
            </a:r>
          </a:p>
        </p:txBody>
      </p:sp>
      <p:sp>
        <p:nvSpPr>
          <p:cNvPr id="19" name="Text Placeholder 18">
            <a:extLst>
              <a:ext uri="{FF2B5EF4-FFF2-40B4-BE49-F238E27FC236}">
                <a16:creationId xmlns:a16="http://schemas.microsoft.com/office/drawing/2014/main" id="{DFBB02C6-9BDA-9E0B-0E5B-71972BB8D8C0}"/>
              </a:ext>
            </a:extLst>
          </p:cNvPr>
          <p:cNvSpPr>
            <a:spLocks noGrp="1"/>
          </p:cNvSpPr>
          <p:nvPr>
            <p:ph type="body" sz="quarter" idx="32"/>
          </p:nvPr>
        </p:nvSpPr>
        <p:spPr>
          <a:xfrm>
            <a:off x="6527306" y="3399989"/>
            <a:ext cx="4541325" cy="566444"/>
          </a:xfrm>
          <a:prstGeom prst="rect">
            <a:avLst/>
          </a:prstGeom>
        </p:spPr>
        <p:txBody>
          <a:bodyPr/>
          <a:lstStyle/>
          <a:p>
            <a:r>
              <a:rPr lang="en-GB" noProof="0"/>
              <a:t>Greenhouse success stories</a:t>
            </a:r>
          </a:p>
        </p:txBody>
      </p:sp>
      <p:sp>
        <p:nvSpPr>
          <p:cNvPr id="20" name="Text Placeholder 19">
            <a:extLst>
              <a:ext uri="{FF2B5EF4-FFF2-40B4-BE49-F238E27FC236}">
                <a16:creationId xmlns:a16="http://schemas.microsoft.com/office/drawing/2014/main" id="{749CB14E-783B-FB67-81AB-B31C82517C6A}"/>
              </a:ext>
            </a:extLst>
          </p:cNvPr>
          <p:cNvSpPr>
            <a:spLocks noGrp="1"/>
          </p:cNvSpPr>
          <p:nvPr>
            <p:ph type="body" sz="quarter" idx="33"/>
          </p:nvPr>
        </p:nvSpPr>
        <p:spPr>
          <a:xfrm>
            <a:off x="5745806" y="3982318"/>
            <a:ext cx="700387" cy="566443"/>
          </a:xfrm>
          <a:prstGeom prst="rect">
            <a:avLst/>
          </a:prstGeom>
        </p:spPr>
        <p:txBody>
          <a:bodyPr/>
          <a:lstStyle/>
          <a:p>
            <a:r>
              <a:rPr lang="en-GB" noProof="0"/>
              <a:t>04</a:t>
            </a:r>
          </a:p>
        </p:txBody>
      </p:sp>
      <p:sp>
        <p:nvSpPr>
          <p:cNvPr id="21" name="Text Placeholder 20">
            <a:extLst>
              <a:ext uri="{FF2B5EF4-FFF2-40B4-BE49-F238E27FC236}">
                <a16:creationId xmlns:a16="http://schemas.microsoft.com/office/drawing/2014/main" id="{B7B784B3-E0A5-B4FC-957A-133F09335BEA}"/>
              </a:ext>
            </a:extLst>
          </p:cNvPr>
          <p:cNvSpPr>
            <a:spLocks noGrp="1"/>
          </p:cNvSpPr>
          <p:nvPr>
            <p:ph type="body" sz="quarter" idx="34"/>
          </p:nvPr>
        </p:nvSpPr>
        <p:spPr>
          <a:xfrm>
            <a:off x="6527306" y="3982315"/>
            <a:ext cx="4541325" cy="566444"/>
          </a:xfrm>
          <a:prstGeom prst="rect">
            <a:avLst/>
          </a:prstGeom>
        </p:spPr>
        <p:txBody>
          <a:bodyPr/>
          <a:lstStyle/>
          <a:p>
            <a:r>
              <a:rPr lang="en-GB" noProof="0"/>
              <a:t>Let’s Practice! </a:t>
            </a:r>
          </a:p>
        </p:txBody>
      </p:sp>
      <p:sp>
        <p:nvSpPr>
          <p:cNvPr id="15" name="Text Placeholder 14">
            <a:extLst>
              <a:ext uri="{FF2B5EF4-FFF2-40B4-BE49-F238E27FC236}">
                <a16:creationId xmlns:a16="http://schemas.microsoft.com/office/drawing/2014/main" id="{4654AD6B-A104-C6C5-2D56-DDF8194E1878}"/>
              </a:ext>
            </a:extLst>
          </p:cNvPr>
          <p:cNvSpPr>
            <a:spLocks noGrp="1"/>
          </p:cNvSpPr>
          <p:nvPr>
            <p:ph type="body" sz="quarter" idx="18"/>
          </p:nvPr>
        </p:nvSpPr>
        <p:spPr>
          <a:xfrm>
            <a:off x="482925" y="1461430"/>
            <a:ext cx="4685975" cy="4057649"/>
          </a:xfrm>
          <a:prstGeom prst="rect">
            <a:avLst/>
          </a:prstGeom>
        </p:spPr>
        <p:txBody>
          <a:bodyPr/>
          <a:lstStyle/>
          <a:p>
            <a:r>
              <a:rPr lang="en-US"/>
              <a:t>This module is about IoT-driven automation in greenhouse farming, where smart sensors, data analytics, and automated controls </a:t>
            </a:r>
            <a:r>
              <a:rPr lang="en-US" err="1"/>
              <a:t>optimi</a:t>
            </a:r>
            <a:r>
              <a:rPr lang="pl-PL"/>
              <a:t>s</a:t>
            </a:r>
            <a:r>
              <a:rPr lang="en-US"/>
              <a:t>e climate, lighting, and irrigation. Real-time monitoring and precise adjustments enhance efficiency, reduce resource use, and support sustainability.</a:t>
            </a:r>
            <a:endParaRPr lang="en-GB" noProof="0"/>
          </a:p>
        </p:txBody>
      </p:sp>
      <p:grpSp>
        <p:nvGrpSpPr>
          <p:cNvPr id="5" name="Group 4">
            <a:extLst>
              <a:ext uri="{FF2B5EF4-FFF2-40B4-BE49-F238E27FC236}">
                <a16:creationId xmlns:a16="http://schemas.microsoft.com/office/drawing/2014/main" id="{7D2A6678-F0DD-6427-6C79-E589605853AB}"/>
              </a:ext>
            </a:extLst>
          </p:cNvPr>
          <p:cNvGrpSpPr/>
          <p:nvPr/>
        </p:nvGrpSpPr>
        <p:grpSpPr>
          <a:xfrm>
            <a:off x="0" y="4931446"/>
            <a:ext cx="3049190" cy="3049190"/>
            <a:chOff x="3268483" y="5538141"/>
            <a:chExt cx="1760348" cy="1760348"/>
          </a:xfrm>
          <a:solidFill>
            <a:schemeClr val="bg1">
              <a:alpha val="42000"/>
            </a:schemeClr>
          </a:solidFill>
        </p:grpSpPr>
        <p:sp>
          <p:nvSpPr>
            <p:cNvPr id="6" name="Freeform 5">
              <a:extLst>
                <a:ext uri="{FF2B5EF4-FFF2-40B4-BE49-F238E27FC236}">
                  <a16:creationId xmlns:a16="http://schemas.microsoft.com/office/drawing/2014/main" id="{F801231C-4864-7319-E4F3-92B848940D29}"/>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a:p>
          </p:txBody>
        </p:sp>
        <p:sp>
          <p:nvSpPr>
            <p:cNvPr id="7" name="Freeform 6">
              <a:extLst>
                <a:ext uri="{FF2B5EF4-FFF2-40B4-BE49-F238E27FC236}">
                  <a16:creationId xmlns:a16="http://schemas.microsoft.com/office/drawing/2014/main" id="{F06DAFED-5D03-151D-C0BC-53E9F205F5AB}"/>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a:p>
          </p:txBody>
        </p:sp>
      </p:grpSp>
      <p:sp>
        <p:nvSpPr>
          <p:cNvPr id="24" name="Text Placeholder 57">
            <a:extLst>
              <a:ext uri="{FF2B5EF4-FFF2-40B4-BE49-F238E27FC236}">
                <a16:creationId xmlns:a16="http://schemas.microsoft.com/office/drawing/2014/main" id="{846C7D63-3BCF-AEF9-0D24-0DD428ABA74B}"/>
              </a:ext>
            </a:extLst>
          </p:cNvPr>
          <p:cNvSpPr txBox="1">
            <a:spLocks/>
          </p:cNvSpPr>
          <p:nvPr/>
        </p:nvSpPr>
        <p:spPr>
          <a:xfrm>
            <a:off x="2911363" y="622421"/>
            <a:ext cx="2964504" cy="780271"/>
          </a:xfrm>
          <a:prstGeom prst="rect">
            <a:avLst/>
          </a:prstGeom>
          <a:solidFill>
            <a:srgbClr val="EEA821">
              <a:alpha val="80000"/>
            </a:srgbClr>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5300" noProof="0">
                <a:solidFill>
                  <a:schemeClr val="bg1"/>
                </a:solidFill>
              </a:rPr>
              <a:t>contents</a:t>
            </a:r>
          </a:p>
        </p:txBody>
      </p:sp>
      <p:grpSp>
        <p:nvGrpSpPr>
          <p:cNvPr id="28" name="Group 27">
            <a:extLst>
              <a:ext uri="{FF2B5EF4-FFF2-40B4-BE49-F238E27FC236}">
                <a16:creationId xmlns:a16="http://schemas.microsoft.com/office/drawing/2014/main" id="{95514505-D608-51EC-1CBF-5AAF3DC284E0}"/>
              </a:ext>
            </a:extLst>
          </p:cNvPr>
          <p:cNvGrpSpPr/>
          <p:nvPr/>
        </p:nvGrpSpPr>
        <p:grpSpPr>
          <a:xfrm>
            <a:off x="5875867" y="2794998"/>
            <a:ext cx="5617029" cy="1170189"/>
            <a:chOff x="2156224" y="3692562"/>
            <a:chExt cx="8867227" cy="1170189"/>
          </a:xfrm>
        </p:grpSpPr>
        <p:cxnSp>
          <p:nvCxnSpPr>
            <p:cNvPr id="31" name="Straight Connector 30">
              <a:extLst>
                <a:ext uri="{FF2B5EF4-FFF2-40B4-BE49-F238E27FC236}">
                  <a16:creationId xmlns:a16="http://schemas.microsoft.com/office/drawing/2014/main" id="{530BF1B3-A962-EA53-D94A-F02E836EC108}"/>
                </a:ext>
              </a:extLst>
            </p:cNvPr>
            <p:cNvCxnSpPr>
              <a:cxnSpLocks/>
            </p:cNvCxnSpPr>
            <p:nvPr userDrawn="1"/>
          </p:nvCxnSpPr>
          <p:spPr>
            <a:xfrm flipV="1">
              <a:off x="2156224" y="4270385"/>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A2A5C0F-2AAF-134C-9791-EFB1114CE7AC}"/>
                </a:ext>
              </a:extLst>
            </p:cNvPr>
            <p:cNvCxnSpPr>
              <a:cxnSpLocks/>
            </p:cNvCxnSpPr>
            <p:nvPr userDrawn="1"/>
          </p:nvCxnSpPr>
          <p:spPr>
            <a:xfrm flipV="1">
              <a:off x="2156224" y="3692562"/>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015756C-D9A7-8C15-3266-B8FFF60C2E38}"/>
                </a:ext>
              </a:extLst>
            </p:cNvPr>
            <p:cNvCxnSpPr>
              <a:cxnSpLocks/>
            </p:cNvCxnSpPr>
            <p:nvPr userDrawn="1"/>
          </p:nvCxnSpPr>
          <p:spPr>
            <a:xfrm flipV="1">
              <a:off x="2156224" y="4848208"/>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5386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9A5C5-EF5D-7A68-E9DA-FF5DAFE57E4E}"/>
            </a:ext>
          </a:extLst>
        </p:cNvPr>
        <p:cNvGrpSpPr/>
        <p:nvPr/>
      </p:nvGrpSpPr>
      <p:grpSpPr>
        <a:xfrm>
          <a:off x="0" y="0"/>
          <a:ext cx="0" cy="0"/>
          <a:chOff x="0" y="0"/>
          <a:chExt cx="0" cy="0"/>
        </a:xfrm>
      </p:grpSpPr>
      <p:pic>
        <p:nvPicPr>
          <p:cNvPr id="7" name="Symbol zastępczy obrazu 6" descr="Obraz zawierający zrzut ekranu, tekst, osoba, sztuka&#10;&#10;Zawartość wygenerowana przez sztuczną inteligencję może być niepoprawna.">
            <a:extLst>
              <a:ext uri="{FF2B5EF4-FFF2-40B4-BE49-F238E27FC236}">
                <a16:creationId xmlns:a16="http://schemas.microsoft.com/office/drawing/2014/main" id="{FA8F9604-D006-C683-D3A4-06488CA4438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15" name="TextBox 14">
            <a:extLst>
              <a:ext uri="{FF2B5EF4-FFF2-40B4-BE49-F238E27FC236}">
                <a16:creationId xmlns:a16="http://schemas.microsoft.com/office/drawing/2014/main" id="{6F26A54D-8C99-3EE9-49D7-F6DA68919D73}"/>
              </a:ext>
            </a:extLst>
          </p:cNvPr>
          <p:cNvSpPr txBox="1"/>
          <p:nvPr/>
        </p:nvSpPr>
        <p:spPr>
          <a:xfrm>
            <a:off x="754027" y="2268415"/>
            <a:ext cx="6171705" cy="646331"/>
          </a:xfrm>
          <a:prstGeom prst="rect">
            <a:avLst/>
          </a:prstGeom>
          <a:solidFill>
            <a:srgbClr val="EEA821"/>
          </a:solidFill>
        </p:spPr>
        <p:txBody>
          <a:bodyPr wrap="square" rtlCol="0">
            <a:spAutoFit/>
          </a:bodyPr>
          <a:lstStyle/>
          <a:p>
            <a:pPr algn="ctr"/>
            <a:r>
              <a:rPr lang="en-GB" sz="3600" b="1" spc="324" noProof="0">
                <a:solidFill>
                  <a:schemeClr val="bg1"/>
                </a:solidFill>
                <a:latin typeface="Calibri" panose="020F0502020204030204" pitchFamily="34" charset="0"/>
                <a:cs typeface="Calibri" panose="020F0502020204030204" pitchFamily="34" charset="0"/>
              </a:rPr>
              <a:t>AUTOMATING PROCESSES</a:t>
            </a:r>
          </a:p>
        </p:txBody>
      </p:sp>
      <p:sp>
        <p:nvSpPr>
          <p:cNvPr id="6" name="Rectangle 5">
            <a:extLst>
              <a:ext uri="{FF2B5EF4-FFF2-40B4-BE49-F238E27FC236}">
                <a16:creationId xmlns:a16="http://schemas.microsoft.com/office/drawing/2014/main" id="{C71325F5-4B40-57EF-5045-91D874F5F026}"/>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Rectangle 8">
            <a:extLst>
              <a:ext uri="{FF2B5EF4-FFF2-40B4-BE49-F238E27FC236}">
                <a16:creationId xmlns:a16="http://schemas.microsoft.com/office/drawing/2014/main" id="{DC94C7AF-7D2C-14A9-624B-41EB14060801}"/>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Text Placeholder 4">
            <a:extLst>
              <a:ext uri="{FF2B5EF4-FFF2-40B4-BE49-F238E27FC236}">
                <a16:creationId xmlns:a16="http://schemas.microsoft.com/office/drawing/2014/main" id="{EC8FD7ED-54F8-EDC5-44BD-E35AC3286545}"/>
              </a:ext>
            </a:extLst>
          </p:cNvPr>
          <p:cNvSpPr>
            <a:spLocks noGrp="1"/>
          </p:cNvSpPr>
          <p:nvPr>
            <p:ph type="body" sz="quarter" idx="17"/>
          </p:nvPr>
        </p:nvSpPr>
        <p:spPr>
          <a:xfrm>
            <a:off x="9241981" y="871477"/>
            <a:ext cx="2066906" cy="582221"/>
          </a:xfrm>
        </p:spPr>
        <p:txBody>
          <a:bodyPr/>
          <a:lstStyle/>
          <a:p>
            <a:r>
              <a:rPr lang="en-GB" noProof="0"/>
              <a:t>01</a:t>
            </a:r>
          </a:p>
        </p:txBody>
      </p:sp>
      <p:grpSp>
        <p:nvGrpSpPr>
          <p:cNvPr id="10" name="Group 9">
            <a:extLst>
              <a:ext uri="{FF2B5EF4-FFF2-40B4-BE49-F238E27FC236}">
                <a16:creationId xmlns:a16="http://schemas.microsoft.com/office/drawing/2014/main" id="{D193A908-1291-0EFF-DD18-69080C019568}"/>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E44E3BB9-E61E-FACE-786E-E53E468C8A1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a:p>
          </p:txBody>
        </p:sp>
        <p:sp>
          <p:nvSpPr>
            <p:cNvPr id="12" name="Freeform 11">
              <a:extLst>
                <a:ext uri="{FF2B5EF4-FFF2-40B4-BE49-F238E27FC236}">
                  <a16:creationId xmlns:a16="http://schemas.microsoft.com/office/drawing/2014/main" id="{34D34096-E8AF-97DB-48E9-55AB336DAE09}"/>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a:p>
          </p:txBody>
        </p:sp>
      </p:grpSp>
    </p:spTree>
    <p:extLst>
      <p:ext uri="{BB962C8B-B14F-4D97-AF65-F5344CB8AC3E}">
        <p14:creationId xmlns:p14="http://schemas.microsoft.com/office/powerpoint/2010/main" val="3160189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CFF9C-ED16-87F0-DA21-AEC4C93672FB}"/>
              </a:ext>
            </a:extLst>
          </p:cNvPr>
          <p:cNvSpPr>
            <a:spLocks noGrp="1"/>
          </p:cNvSpPr>
          <p:nvPr>
            <p:ph type="body" sz="quarter" idx="13"/>
          </p:nvPr>
        </p:nvSpPr>
        <p:spPr>
          <a:xfrm>
            <a:off x="525216" y="590122"/>
            <a:ext cx="9649486" cy="697353"/>
          </a:xfrm>
        </p:spPr>
        <p:txBody>
          <a:bodyPr>
            <a:noAutofit/>
          </a:bodyPr>
          <a:lstStyle/>
          <a:p>
            <a:r>
              <a:rPr lang="en-US" noProof="0"/>
              <a:t>Automating Temperature, Humidity, and Lighting Controls</a:t>
            </a:r>
          </a:p>
          <a:p>
            <a:endParaRPr lang="en-IE"/>
          </a:p>
        </p:txBody>
      </p:sp>
      <p:sp>
        <p:nvSpPr>
          <p:cNvPr id="3" name="Text Placeholder 2">
            <a:extLst>
              <a:ext uri="{FF2B5EF4-FFF2-40B4-BE49-F238E27FC236}">
                <a16:creationId xmlns:a16="http://schemas.microsoft.com/office/drawing/2014/main" id="{5F09E405-FBC1-1CF3-93C9-552C06B43D38}"/>
              </a:ext>
            </a:extLst>
          </p:cNvPr>
          <p:cNvSpPr>
            <a:spLocks noGrp="1"/>
          </p:cNvSpPr>
          <p:nvPr>
            <p:ph type="body" sz="quarter" idx="14"/>
          </p:nvPr>
        </p:nvSpPr>
        <p:spPr>
          <a:xfrm>
            <a:off x="525215" y="1824657"/>
            <a:ext cx="5757889" cy="3752451"/>
          </a:xfrm>
        </p:spPr>
        <p:txBody>
          <a:bodyPr/>
          <a:lstStyle/>
          <a:p>
            <a:r>
              <a:rPr lang="en-US"/>
              <a:t>Automating temperature, humidity, and lighting controls is crucial for </a:t>
            </a:r>
            <a:r>
              <a:rPr lang="en-US" err="1"/>
              <a:t>optimi</a:t>
            </a:r>
            <a:r>
              <a:rPr lang="pl-PL"/>
              <a:t>s</a:t>
            </a:r>
            <a:r>
              <a:rPr lang="en-US" err="1"/>
              <a:t>ing</a:t>
            </a:r>
            <a:r>
              <a:rPr lang="en-US"/>
              <a:t> indoor farming. Temperature sensors, such as </a:t>
            </a:r>
            <a:r>
              <a:rPr lang="en-US">
                <a:hlinkClick r:id="rId3"/>
              </a:rPr>
              <a:t>NTC thermistors and RTDs</a:t>
            </a:r>
            <a:r>
              <a:rPr lang="en-US"/>
              <a:t>, regulate conditions by monitoring plant canopies, growing media, and irrigation water. Capacitive humidity sensors help maintain proper moisture levels, preventing plant stress and fungal growth. By integrating automated climate control systems, growers can enhance yields, conserve resources, and improve sustainability.</a:t>
            </a:r>
          </a:p>
          <a:p>
            <a:endParaRPr lang="en-IE"/>
          </a:p>
        </p:txBody>
      </p:sp>
      <p:sp>
        <p:nvSpPr>
          <p:cNvPr id="7" name="Symbol zastępczy tekstu 2">
            <a:extLst>
              <a:ext uri="{FF2B5EF4-FFF2-40B4-BE49-F238E27FC236}">
                <a16:creationId xmlns:a16="http://schemas.microsoft.com/office/drawing/2014/main" id="{CE9FDB87-B764-F66F-B043-4CF7D192C1E8}"/>
              </a:ext>
            </a:extLst>
          </p:cNvPr>
          <p:cNvSpPr txBox="1">
            <a:spLocks/>
          </p:cNvSpPr>
          <p:nvPr/>
        </p:nvSpPr>
        <p:spPr>
          <a:xfrm>
            <a:off x="783655" y="5945997"/>
            <a:ext cx="5295499" cy="355095"/>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baseline="0">
                <a:solidFill>
                  <a:srgbClr val="40404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b="1">
                <a:solidFill>
                  <a:srgbClr val="007772"/>
                </a:solidFill>
              </a:rPr>
              <a:t>Be </a:t>
            </a:r>
            <a:r>
              <a:rPr lang="pl-PL" b="1" err="1">
                <a:solidFill>
                  <a:srgbClr val="007772"/>
                </a:solidFill>
              </a:rPr>
              <a:t>inspired</a:t>
            </a:r>
            <a:r>
              <a:rPr lang="pl-PL" b="1">
                <a:solidFill>
                  <a:srgbClr val="007772"/>
                </a:solidFill>
              </a:rPr>
              <a:t> by </a:t>
            </a:r>
            <a:r>
              <a:rPr lang="pl-PL" b="1" err="1">
                <a:solidFill>
                  <a:srgbClr val="007772"/>
                </a:solidFill>
              </a:rPr>
              <a:t>this</a:t>
            </a:r>
            <a:r>
              <a:rPr lang="pl-PL" b="1">
                <a:solidFill>
                  <a:srgbClr val="007772"/>
                </a:solidFill>
              </a:rPr>
              <a:t> Canadian </a:t>
            </a:r>
            <a:r>
              <a:rPr lang="pl-PL" b="1" err="1">
                <a:solidFill>
                  <a:srgbClr val="007772"/>
                </a:solidFill>
              </a:rPr>
              <a:t>grower</a:t>
            </a:r>
            <a:r>
              <a:rPr lang="pl-PL" b="1">
                <a:solidFill>
                  <a:srgbClr val="007772"/>
                </a:solidFill>
              </a:rPr>
              <a:t> </a:t>
            </a:r>
            <a:r>
              <a:rPr lang="pl-PL" b="1">
                <a:solidFill>
                  <a:srgbClr val="EEA821"/>
                </a:solidFill>
                <a:sym typeface="Wingdings" panose="05000000000000000000" pitchFamily="2" charset="2"/>
              </a:rPr>
              <a:t></a:t>
            </a:r>
            <a:r>
              <a:rPr lang="pl-PL" b="1">
                <a:sym typeface="Wingdings" panose="05000000000000000000" pitchFamily="2" charset="2"/>
              </a:rPr>
              <a:t> </a:t>
            </a:r>
            <a:endParaRPr lang="en-US" b="1"/>
          </a:p>
        </p:txBody>
      </p:sp>
      <p:sp>
        <p:nvSpPr>
          <p:cNvPr id="10" name="TextBox 9">
            <a:extLst>
              <a:ext uri="{FF2B5EF4-FFF2-40B4-BE49-F238E27FC236}">
                <a16:creationId xmlns:a16="http://schemas.microsoft.com/office/drawing/2014/main" id="{5F7C90BB-2766-D13C-DC59-C20886139B68}"/>
              </a:ext>
            </a:extLst>
          </p:cNvPr>
          <p:cNvSpPr txBox="1"/>
          <p:nvPr/>
        </p:nvSpPr>
        <p:spPr>
          <a:xfrm>
            <a:off x="2382138" y="6334557"/>
            <a:ext cx="1257355" cy="369332"/>
          </a:xfrm>
          <a:prstGeom prst="rect">
            <a:avLst/>
          </a:prstGeom>
          <a:noFill/>
        </p:spPr>
        <p:txBody>
          <a:bodyPr wrap="square">
            <a:spAutoFit/>
          </a:bodyPr>
          <a:lstStyle/>
          <a:p>
            <a:r>
              <a:rPr lang="en-IE" err="1">
                <a:hlinkClick r:id="rId4"/>
              </a:rPr>
              <a:t>jetsonoB</a:t>
            </a:r>
            <a:r>
              <a:rPr lang="en-IE">
                <a:hlinkClick r:id="rId4"/>
              </a:rPr>
              <a:t> IE</a:t>
            </a:r>
            <a:endParaRPr lang="en-IE"/>
          </a:p>
        </p:txBody>
      </p:sp>
      <p:pic>
        <p:nvPicPr>
          <p:cNvPr id="8" name="Online Media 7" title="The Secret To PERFECT Greenhouse Crops | Greenhouse Automation">
            <a:hlinkClick r:id="" action="ppaction://media"/>
            <a:extLst>
              <a:ext uri="{FF2B5EF4-FFF2-40B4-BE49-F238E27FC236}">
                <a16:creationId xmlns:a16="http://schemas.microsoft.com/office/drawing/2014/main" id="{78255F07-1BA6-452F-0120-AEA811CAAA79}"/>
              </a:ext>
            </a:extLst>
          </p:cNvPr>
          <p:cNvPicPr>
            <a:picLocks noRot="1" noChangeAspect="1"/>
          </p:cNvPicPr>
          <p:nvPr>
            <a:videoFile r:link="rId1"/>
          </p:nvPr>
        </p:nvPicPr>
        <p:blipFill>
          <a:blip r:embed="rId5"/>
          <a:stretch>
            <a:fillRect/>
          </a:stretch>
        </p:blipFill>
        <p:spPr>
          <a:xfrm>
            <a:off x="7064354" y="2779414"/>
            <a:ext cx="5127646" cy="3822533"/>
          </a:xfrm>
          <a:prstGeom prst="rect">
            <a:avLst/>
          </a:prstGeom>
        </p:spPr>
      </p:pic>
    </p:spTree>
    <p:extLst>
      <p:ext uri="{BB962C8B-B14F-4D97-AF65-F5344CB8AC3E}">
        <p14:creationId xmlns:p14="http://schemas.microsoft.com/office/powerpoint/2010/main" val="260327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reeform 1"/>
          <p:cNvSpPr>
            <a:spLocks noChangeArrowheads="1"/>
          </p:cNvSpPr>
          <p:nvPr/>
        </p:nvSpPr>
        <p:spPr bwMode="auto">
          <a:xfrm>
            <a:off x="918037" y="1539003"/>
            <a:ext cx="2334470" cy="3631016"/>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EEA821"/>
          </a:solidFill>
          <a:ln>
            <a:noFill/>
          </a:ln>
          <a:effectLst/>
        </p:spPr>
        <p:txBody>
          <a:bodyPr wrap="none" anchor="ctr"/>
          <a:lstStyle/>
          <a:p>
            <a:endParaRPr lang="en-GB" sz="900" noProof="0"/>
          </a:p>
        </p:txBody>
      </p:sp>
      <p:sp>
        <p:nvSpPr>
          <p:cNvPr id="359" name="Freeform 246"/>
          <p:cNvSpPr>
            <a:spLocks noChangeArrowheads="1"/>
          </p:cNvSpPr>
          <p:nvPr/>
        </p:nvSpPr>
        <p:spPr bwMode="auto">
          <a:xfrm>
            <a:off x="865378" y="1396078"/>
            <a:ext cx="2387128"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07772"/>
          </a:solidFill>
          <a:ln>
            <a:noFill/>
          </a:ln>
          <a:effectLst/>
        </p:spPr>
        <p:txBody>
          <a:bodyPr wrap="none" anchor="ctr"/>
          <a:lstStyle/>
          <a:p>
            <a:endParaRPr lang="en-GB" sz="900" noProof="0"/>
          </a:p>
        </p:txBody>
      </p:sp>
      <p:sp>
        <p:nvSpPr>
          <p:cNvPr id="360" name="Freeform 247"/>
          <p:cNvSpPr>
            <a:spLocks noChangeArrowheads="1"/>
          </p:cNvSpPr>
          <p:nvPr/>
        </p:nvSpPr>
        <p:spPr bwMode="auto">
          <a:xfrm>
            <a:off x="3580987" y="2529636"/>
            <a:ext cx="2334470" cy="3470012"/>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007772">
              <a:alpha val="88000"/>
            </a:srgbClr>
          </a:solidFill>
          <a:ln>
            <a:noFill/>
          </a:ln>
          <a:effectLst/>
        </p:spPr>
        <p:txBody>
          <a:bodyPr wrap="none" anchor="ctr"/>
          <a:lstStyle/>
          <a:p>
            <a:endParaRPr lang="en-GB" sz="900" noProof="0"/>
          </a:p>
        </p:txBody>
      </p:sp>
      <p:sp>
        <p:nvSpPr>
          <p:cNvPr id="362" name="Freeform 249"/>
          <p:cNvSpPr>
            <a:spLocks noChangeArrowheads="1"/>
          </p:cNvSpPr>
          <p:nvPr/>
        </p:nvSpPr>
        <p:spPr bwMode="auto">
          <a:xfrm>
            <a:off x="3528329" y="5974308"/>
            <a:ext cx="2387128" cy="142928"/>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07772"/>
          </a:solidFill>
          <a:ln>
            <a:noFill/>
          </a:ln>
          <a:effectLst/>
        </p:spPr>
        <p:txBody>
          <a:bodyPr wrap="none" anchor="ctr"/>
          <a:lstStyle/>
          <a:p>
            <a:endParaRPr lang="en-GB" sz="900" noProof="0"/>
          </a:p>
        </p:txBody>
      </p:sp>
      <p:sp>
        <p:nvSpPr>
          <p:cNvPr id="363" name="Freeform 250"/>
          <p:cNvSpPr>
            <a:spLocks noChangeArrowheads="1"/>
          </p:cNvSpPr>
          <p:nvPr/>
        </p:nvSpPr>
        <p:spPr bwMode="auto">
          <a:xfrm>
            <a:off x="6243938" y="1539003"/>
            <a:ext cx="2334470" cy="3631016"/>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EEA821"/>
          </a:solidFill>
          <a:ln>
            <a:noFill/>
          </a:ln>
          <a:effectLst/>
        </p:spPr>
        <p:txBody>
          <a:bodyPr wrap="none" anchor="ctr"/>
          <a:lstStyle/>
          <a:p>
            <a:endParaRPr lang="en-GB" sz="900" noProof="0"/>
          </a:p>
        </p:txBody>
      </p:sp>
      <p:sp>
        <p:nvSpPr>
          <p:cNvPr id="365" name="Freeform 252"/>
          <p:cNvSpPr>
            <a:spLocks noChangeArrowheads="1"/>
          </p:cNvSpPr>
          <p:nvPr/>
        </p:nvSpPr>
        <p:spPr bwMode="auto">
          <a:xfrm>
            <a:off x="6191280" y="1396077"/>
            <a:ext cx="2387128" cy="142926"/>
          </a:xfrm>
          <a:custGeom>
            <a:avLst/>
            <a:gdLst>
              <a:gd name="T0" fmla="*/ 4198 w 4199"/>
              <a:gd name="T1" fmla="*/ 251 h 252"/>
              <a:gd name="T2" fmla="*/ 126 w 4199"/>
              <a:gd name="T3" fmla="*/ 251 h 252"/>
              <a:gd name="T4" fmla="*/ 126 w 4199"/>
              <a:gd name="T5" fmla="*/ 251 h 252"/>
              <a:gd name="T6" fmla="*/ 0 w 4199"/>
              <a:gd name="T7" fmla="*/ 125 h 252"/>
              <a:gd name="T8" fmla="*/ 0 w 4199"/>
              <a:gd name="T9" fmla="*/ 125 h 252"/>
              <a:gd name="T10" fmla="*/ 126 w 4199"/>
              <a:gd name="T11" fmla="*/ 0 h 252"/>
              <a:gd name="T12" fmla="*/ 4198 w 4199"/>
              <a:gd name="T13" fmla="*/ 0 h 252"/>
              <a:gd name="T14" fmla="*/ 4198 w 4199"/>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2">
                <a:moveTo>
                  <a:pt x="4198" y="251"/>
                </a:moveTo>
                <a:lnTo>
                  <a:pt x="126" y="251"/>
                </a:lnTo>
                <a:lnTo>
                  <a:pt x="126" y="251"/>
                </a:lnTo>
                <a:cubicBezTo>
                  <a:pt x="57" y="251"/>
                  <a:pt x="0" y="195"/>
                  <a:pt x="0" y="125"/>
                </a:cubicBezTo>
                <a:lnTo>
                  <a:pt x="0" y="125"/>
                </a:lnTo>
                <a:cubicBezTo>
                  <a:pt x="0" y="56"/>
                  <a:pt x="57" y="0"/>
                  <a:pt x="126" y="0"/>
                </a:cubicBezTo>
                <a:lnTo>
                  <a:pt x="4198" y="0"/>
                </a:lnTo>
                <a:lnTo>
                  <a:pt x="4198" y="251"/>
                </a:lnTo>
              </a:path>
            </a:pathLst>
          </a:custGeom>
          <a:solidFill>
            <a:srgbClr val="007772"/>
          </a:solidFill>
          <a:ln>
            <a:noFill/>
          </a:ln>
          <a:effectLst/>
        </p:spPr>
        <p:txBody>
          <a:bodyPr wrap="none" anchor="ctr"/>
          <a:lstStyle/>
          <a:p>
            <a:endParaRPr lang="en-GB" sz="900" noProof="0"/>
          </a:p>
        </p:txBody>
      </p:sp>
      <p:sp>
        <p:nvSpPr>
          <p:cNvPr id="366" name="Freeform 253"/>
          <p:cNvSpPr>
            <a:spLocks noChangeArrowheads="1"/>
          </p:cNvSpPr>
          <p:nvPr/>
        </p:nvSpPr>
        <p:spPr bwMode="auto">
          <a:xfrm>
            <a:off x="8906889" y="2529636"/>
            <a:ext cx="2334470" cy="3470012"/>
          </a:xfrm>
          <a:custGeom>
            <a:avLst/>
            <a:gdLst>
              <a:gd name="T0" fmla="*/ 3335 w 4106"/>
              <a:gd name="T1" fmla="*/ 0 h 4544"/>
              <a:gd name="T2" fmla="*/ 770 w 4106"/>
              <a:gd name="T3" fmla="*/ 0 h 4544"/>
              <a:gd name="T4" fmla="*/ 770 w 4106"/>
              <a:gd name="T5" fmla="*/ 0 h 4544"/>
              <a:gd name="T6" fmla="*/ 0 w 4106"/>
              <a:gd name="T7" fmla="*/ 769 h 4544"/>
              <a:gd name="T8" fmla="*/ 0 w 4106"/>
              <a:gd name="T9" fmla="*/ 4543 h 4544"/>
              <a:gd name="T10" fmla="*/ 4105 w 4106"/>
              <a:gd name="T11" fmla="*/ 4543 h 4544"/>
              <a:gd name="T12" fmla="*/ 4105 w 4106"/>
              <a:gd name="T13" fmla="*/ 769 h 4544"/>
              <a:gd name="T14" fmla="*/ 4105 w 4106"/>
              <a:gd name="T15" fmla="*/ 769 h 4544"/>
              <a:gd name="T16" fmla="*/ 3335 w 4106"/>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6" h="4544">
                <a:moveTo>
                  <a:pt x="3335" y="0"/>
                </a:moveTo>
                <a:lnTo>
                  <a:pt x="770" y="0"/>
                </a:lnTo>
                <a:lnTo>
                  <a:pt x="770" y="0"/>
                </a:lnTo>
                <a:cubicBezTo>
                  <a:pt x="345" y="0"/>
                  <a:pt x="0" y="344"/>
                  <a:pt x="0" y="769"/>
                </a:cubicBezTo>
                <a:lnTo>
                  <a:pt x="0" y="4543"/>
                </a:lnTo>
                <a:lnTo>
                  <a:pt x="4105" y="4543"/>
                </a:lnTo>
                <a:lnTo>
                  <a:pt x="4105" y="769"/>
                </a:lnTo>
                <a:lnTo>
                  <a:pt x="4105" y="769"/>
                </a:lnTo>
                <a:cubicBezTo>
                  <a:pt x="4105" y="344"/>
                  <a:pt x="3760" y="0"/>
                  <a:pt x="3335" y="0"/>
                </a:cubicBezTo>
              </a:path>
            </a:pathLst>
          </a:custGeom>
          <a:solidFill>
            <a:srgbClr val="007772">
              <a:alpha val="88000"/>
            </a:srgbClr>
          </a:solidFill>
          <a:ln>
            <a:noFill/>
          </a:ln>
          <a:effectLst/>
        </p:spPr>
        <p:txBody>
          <a:bodyPr wrap="none" anchor="ctr"/>
          <a:lstStyle/>
          <a:p>
            <a:endParaRPr lang="en-GB" sz="900" noProof="0"/>
          </a:p>
        </p:txBody>
      </p:sp>
      <p:sp>
        <p:nvSpPr>
          <p:cNvPr id="368" name="Freeform 255"/>
          <p:cNvSpPr>
            <a:spLocks noChangeArrowheads="1"/>
          </p:cNvSpPr>
          <p:nvPr/>
        </p:nvSpPr>
        <p:spPr bwMode="auto">
          <a:xfrm>
            <a:off x="8854060" y="5989584"/>
            <a:ext cx="2387128" cy="142928"/>
          </a:xfrm>
          <a:custGeom>
            <a:avLst/>
            <a:gdLst>
              <a:gd name="T0" fmla="*/ 4198 w 4199"/>
              <a:gd name="T1" fmla="*/ 0 h 253"/>
              <a:gd name="T2" fmla="*/ 126 w 4199"/>
              <a:gd name="T3" fmla="*/ 0 h 253"/>
              <a:gd name="T4" fmla="*/ 126 w 4199"/>
              <a:gd name="T5" fmla="*/ 0 h 253"/>
              <a:gd name="T6" fmla="*/ 0 w 4199"/>
              <a:gd name="T7" fmla="*/ 126 h 253"/>
              <a:gd name="T8" fmla="*/ 0 w 4199"/>
              <a:gd name="T9" fmla="*/ 126 h 253"/>
              <a:gd name="T10" fmla="*/ 126 w 4199"/>
              <a:gd name="T11" fmla="*/ 252 h 253"/>
              <a:gd name="T12" fmla="*/ 4198 w 4199"/>
              <a:gd name="T13" fmla="*/ 252 h 253"/>
              <a:gd name="T14" fmla="*/ 4198 w 4199"/>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3">
                <a:moveTo>
                  <a:pt x="4198" y="0"/>
                </a:moveTo>
                <a:lnTo>
                  <a:pt x="126" y="0"/>
                </a:lnTo>
                <a:lnTo>
                  <a:pt x="126" y="0"/>
                </a:lnTo>
                <a:cubicBezTo>
                  <a:pt x="56" y="0"/>
                  <a:pt x="0" y="57"/>
                  <a:pt x="0" y="126"/>
                </a:cubicBezTo>
                <a:lnTo>
                  <a:pt x="0" y="126"/>
                </a:lnTo>
                <a:cubicBezTo>
                  <a:pt x="0" y="195"/>
                  <a:pt x="56" y="252"/>
                  <a:pt x="126" y="252"/>
                </a:cubicBezTo>
                <a:lnTo>
                  <a:pt x="4198" y="252"/>
                </a:lnTo>
                <a:lnTo>
                  <a:pt x="4198" y="0"/>
                </a:lnTo>
              </a:path>
            </a:pathLst>
          </a:custGeom>
          <a:solidFill>
            <a:srgbClr val="007772"/>
          </a:solidFill>
          <a:ln>
            <a:noFill/>
          </a:ln>
          <a:effectLst/>
        </p:spPr>
        <p:txBody>
          <a:bodyPr wrap="none" anchor="ctr"/>
          <a:lstStyle/>
          <a:p>
            <a:endParaRPr lang="en-GB" sz="900" noProof="0"/>
          </a:p>
        </p:txBody>
      </p:sp>
      <p:sp>
        <p:nvSpPr>
          <p:cNvPr id="2" name="Text Placeholder 1">
            <a:extLst>
              <a:ext uri="{FF2B5EF4-FFF2-40B4-BE49-F238E27FC236}">
                <a16:creationId xmlns:a16="http://schemas.microsoft.com/office/drawing/2014/main" id="{C4DA7735-3998-7043-E333-AE25DFC80CDA}"/>
              </a:ext>
            </a:extLst>
          </p:cNvPr>
          <p:cNvSpPr>
            <a:spLocks noGrp="1"/>
          </p:cNvSpPr>
          <p:nvPr>
            <p:ph type="body" sz="quarter" idx="16"/>
          </p:nvPr>
        </p:nvSpPr>
        <p:spPr/>
        <p:txBody>
          <a:bodyPr/>
          <a:lstStyle/>
          <a:p>
            <a:r>
              <a:rPr lang="pl-PL" noProof="0" err="1"/>
              <a:t>Benefits</a:t>
            </a:r>
            <a:r>
              <a:rPr lang="pl-PL" noProof="0"/>
              <a:t> of </a:t>
            </a:r>
            <a:r>
              <a:rPr lang="pl-PL" noProof="0" err="1"/>
              <a:t>Greenhous</a:t>
            </a:r>
            <a:r>
              <a:rPr lang="pl-PL"/>
              <a:t>e Automation</a:t>
            </a:r>
            <a:endParaRPr lang="en-GB" noProof="0"/>
          </a:p>
        </p:txBody>
      </p:sp>
      <p:sp>
        <p:nvSpPr>
          <p:cNvPr id="105" name="CuadroTexto 553">
            <a:extLst>
              <a:ext uri="{FF2B5EF4-FFF2-40B4-BE49-F238E27FC236}">
                <a16:creationId xmlns:a16="http://schemas.microsoft.com/office/drawing/2014/main" id="{2FC65A80-FE17-70B6-796F-DDDE0F034E58}"/>
              </a:ext>
            </a:extLst>
          </p:cNvPr>
          <p:cNvSpPr txBox="1"/>
          <p:nvPr/>
        </p:nvSpPr>
        <p:spPr>
          <a:xfrm>
            <a:off x="1114278" y="1687981"/>
            <a:ext cx="1941987" cy="707886"/>
          </a:xfrm>
          <a:prstGeom prst="rect">
            <a:avLst/>
          </a:prstGeom>
          <a:noFill/>
        </p:spPr>
        <p:txBody>
          <a:bodyPr wrap="square" rtlCol="0">
            <a:spAutoFit/>
          </a:bodyPr>
          <a:lstStyle/>
          <a:p>
            <a:pPr algn="ctr"/>
            <a:r>
              <a:rPr lang="en-GB" sz="2000" b="1" noProof="0">
                <a:solidFill>
                  <a:schemeClr val="bg1"/>
                </a:solidFill>
                <a:latin typeface="Calibri" panose="020F0502020204030204" pitchFamily="34" charset="0"/>
                <a:ea typeface="Lato" charset="0"/>
                <a:cs typeface="Calibri" panose="020F0502020204030204" pitchFamily="34" charset="0"/>
              </a:rPr>
              <a:t>Zoned </a:t>
            </a:r>
            <a:endParaRPr lang="pl-PL" sz="2000" b="1" noProof="0">
              <a:solidFill>
                <a:schemeClr val="bg1"/>
              </a:solidFill>
              <a:latin typeface="Calibri" panose="020F0502020204030204" pitchFamily="34" charset="0"/>
              <a:ea typeface="Lato" charset="0"/>
              <a:cs typeface="Calibri" panose="020F0502020204030204" pitchFamily="34" charset="0"/>
            </a:endParaRPr>
          </a:p>
          <a:p>
            <a:pPr algn="ctr"/>
            <a:r>
              <a:rPr lang="en-GB" sz="2000" b="1" noProof="0">
                <a:solidFill>
                  <a:schemeClr val="bg1"/>
                </a:solidFill>
                <a:latin typeface="Calibri" panose="020F0502020204030204" pitchFamily="34" charset="0"/>
                <a:ea typeface="Lato" charset="0"/>
                <a:cs typeface="Calibri" panose="020F0502020204030204" pitchFamily="34" charset="0"/>
              </a:rPr>
              <a:t>Climate Control</a:t>
            </a:r>
          </a:p>
        </p:txBody>
      </p:sp>
      <p:sp>
        <p:nvSpPr>
          <p:cNvPr id="106" name="CuadroTexto 555">
            <a:extLst>
              <a:ext uri="{FF2B5EF4-FFF2-40B4-BE49-F238E27FC236}">
                <a16:creationId xmlns:a16="http://schemas.microsoft.com/office/drawing/2014/main" id="{53AB6456-AE9D-EE42-E7C9-93CB7511F00A}"/>
              </a:ext>
            </a:extLst>
          </p:cNvPr>
          <p:cNvSpPr txBox="1"/>
          <p:nvPr/>
        </p:nvSpPr>
        <p:spPr>
          <a:xfrm>
            <a:off x="3750791" y="2761513"/>
            <a:ext cx="1984439" cy="707886"/>
          </a:xfrm>
          <a:prstGeom prst="rect">
            <a:avLst/>
          </a:prstGeom>
          <a:noFill/>
        </p:spPr>
        <p:txBody>
          <a:bodyPr wrap="square" rtlCol="0">
            <a:spAutoFit/>
          </a:bodyPr>
          <a:lstStyle/>
          <a:p>
            <a:pPr algn="ctr"/>
            <a:r>
              <a:rPr lang="en-GB" sz="2000" b="1" noProof="0">
                <a:solidFill>
                  <a:schemeClr val="bg1"/>
                </a:solidFill>
                <a:latin typeface="Calibri" panose="020F0502020204030204" pitchFamily="34" charset="0"/>
                <a:ea typeface="Lato" charset="0"/>
                <a:cs typeface="Calibri" panose="020F0502020204030204" pitchFamily="34" charset="0"/>
              </a:rPr>
              <a:t>Adaptive Lighting Systems</a:t>
            </a:r>
          </a:p>
        </p:txBody>
      </p:sp>
      <p:sp>
        <p:nvSpPr>
          <p:cNvPr id="107" name="CuadroTexto 557">
            <a:extLst>
              <a:ext uri="{FF2B5EF4-FFF2-40B4-BE49-F238E27FC236}">
                <a16:creationId xmlns:a16="http://schemas.microsoft.com/office/drawing/2014/main" id="{D417990A-D884-D8D7-A64E-AD3519425CED}"/>
              </a:ext>
            </a:extLst>
          </p:cNvPr>
          <p:cNvSpPr txBox="1"/>
          <p:nvPr/>
        </p:nvSpPr>
        <p:spPr>
          <a:xfrm>
            <a:off x="6289306" y="1681929"/>
            <a:ext cx="2254607" cy="707886"/>
          </a:xfrm>
          <a:prstGeom prst="rect">
            <a:avLst/>
          </a:prstGeom>
          <a:noFill/>
        </p:spPr>
        <p:txBody>
          <a:bodyPr wrap="square" rtlCol="0">
            <a:spAutoFit/>
          </a:bodyPr>
          <a:lstStyle/>
          <a:p>
            <a:pPr algn="ctr"/>
            <a:r>
              <a:rPr lang="en-GB" sz="2000" b="1" noProof="0">
                <a:solidFill>
                  <a:schemeClr val="bg1"/>
                </a:solidFill>
                <a:latin typeface="Calibri" panose="020F0502020204030204" pitchFamily="34" charset="0"/>
                <a:ea typeface="Lato" charset="0"/>
                <a:cs typeface="Calibri" panose="020F0502020204030204" pitchFamily="34" charset="0"/>
              </a:rPr>
              <a:t>Remote Monitoring &amp; Alerts</a:t>
            </a:r>
          </a:p>
        </p:txBody>
      </p:sp>
      <p:sp>
        <p:nvSpPr>
          <p:cNvPr id="108" name="CuadroTexto 559">
            <a:extLst>
              <a:ext uri="{FF2B5EF4-FFF2-40B4-BE49-F238E27FC236}">
                <a16:creationId xmlns:a16="http://schemas.microsoft.com/office/drawing/2014/main" id="{603E4C7A-8439-4A1E-E5CE-4C13F6AACAC7}"/>
              </a:ext>
            </a:extLst>
          </p:cNvPr>
          <p:cNvSpPr txBox="1"/>
          <p:nvPr/>
        </p:nvSpPr>
        <p:spPr>
          <a:xfrm>
            <a:off x="9013496" y="2766356"/>
            <a:ext cx="2121255" cy="707886"/>
          </a:xfrm>
          <a:prstGeom prst="rect">
            <a:avLst/>
          </a:prstGeom>
          <a:noFill/>
        </p:spPr>
        <p:txBody>
          <a:bodyPr wrap="square" rtlCol="0">
            <a:spAutoFit/>
          </a:bodyPr>
          <a:lstStyle/>
          <a:p>
            <a:pPr algn="ctr"/>
            <a:r>
              <a:rPr lang="en-GB" sz="2000" b="1" noProof="0">
                <a:solidFill>
                  <a:schemeClr val="bg1"/>
                </a:solidFill>
                <a:latin typeface="Calibri" panose="020F0502020204030204" pitchFamily="34" charset="0"/>
                <a:ea typeface="Lato" charset="0"/>
                <a:cs typeface="Calibri" panose="020F0502020204030204" pitchFamily="34" charset="0"/>
              </a:rPr>
              <a:t>Improved Labo</a:t>
            </a:r>
            <a:r>
              <a:rPr lang="pl-PL" sz="2000" b="1" noProof="0">
                <a:solidFill>
                  <a:schemeClr val="bg1"/>
                </a:solidFill>
                <a:latin typeface="Calibri" panose="020F0502020204030204" pitchFamily="34" charset="0"/>
                <a:ea typeface="Lato" charset="0"/>
                <a:cs typeface="Calibri" panose="020F0502020204030204" pitchFamily="34" charset="0"/>
              </a:rPr>
              <a:t>u</a:t>
            </a:r>
            <a:r>
              <a:rPr lang="en-GB" sz="2000" b="1" noProof="0">
                <a:solidFill>
                  <a:schemeClr val="bg1"/>
                </a:solidFill>
                <a:latin typeface="Calibri" panose="020F0502020204030204" pitchFamily="34" charset="0"/>
                <a:ea typeface="Lato" charset="0"/>
                <a:cs typeface="Calibri" panose="020F0502020204030204" pitchFamily="34" charset="0"/>
              </a:rPr>
              <a:t>r Efficiency</a:t>
            </a:r>
          </a:p>
        </p:txBody>
      </p:sp>
      <p:sp>
        <p:nvSpPr>
          <p:cNvPr id="109" name="Rectángulo 602">
            <a:extLst>
              <a:ext uri="{FF2B5EF4-FFF2-40B4-BE49-F238E27FC236}">
                <a16:creationId xmlns:a16="http://schemas.microsoft.com/office/drawing/2014/main" id="{299BA70E-D7BE-AF1E-6279-0AE0359BBEE1}"/>
              </a:ext>
            </a:extLst>
          </p:cNvPr>
          <p:cNvSpPr/>
          <p:nvPr/>
        </p:nvSpPr>
        <p:spPr>
          <a:xfrm>
            <a:off x="918038" y="2461522"/>
            <a:ext cx="2324150" cy="2062103"/>
          </a:xfrm>
          <a:prstGeom prst="rect">
            <a:avLst/>
          </a:prstGeom>
        </p:spPr>
        <p:txBody>
          <a:bodyPr wrap="square">
            <a:spAutoFit/>
          </a:bodyPr>
          <a:lstStyle/>
          <a:p>
            <a:pPr algn="ctr"/>
            <a:r>
              <a:rPr lang="en-US" sz="1600" noProof="0">
                <a:solidFill>
                  <a:schemeClr val="bg1"/>
                </a:solidFill>
                <a:latin typeface="Calibri" panose="020F0502020204030204" pitchFamily="34" charset="0"/>
                <a:ea typeface="Lato" charset="0"/>
                <a:cs typeface="Calibri" panose="020F0502020204030204" pitchFamily="34" charset="0"/>
              </a:rPr>
              <a:t>Automation allows different areas of a greenhouse or indoor farm to maintain </a:t>
            </a:r>
            <a:r>
              <a:rPr lang="en-US" sz="1600" noProof="0" err="1">
                <a:solidFill>
                  <a:schemeClr val="bg1"/>
                </a:solidFill>
                <a:latin typeface="Calibri" panose="020F0502020204030204" pitchFamily="34" charset="0"/>
                <a:ea typeface="Lato" charset="0"/>
                <a:cs typeface="Calibri" panose="020F0502020204030204" pitchFamily="34" charset="0"/>
              </a:rPr>
              <a:t>customi</a:t>
            </a:r>
            <a:r>
              <a:rPr lang="pl-PL" sz="1600" noProof="0">
                <a:solidFill>
                  <a:schemeClr val="bg1"/>
                </a:solidFill>
                <a:latin typeface="Calibri" panose="020F0502020204030204" pitchFamily="34" charset="0"/>
                <a:ea typeface="Lato" charset="0"/>
                <a:cs typeface="Calibri" panose="020F0502020204030204" pitchFamily="34" charset="0"/>
              </a:rPr>
              <a:t>s</a:t>
            </a:r>
            <a:r>
              <a:rPr lang="en-US" sz="1600" noProof="0">
                <a:solidFill>
                  <a:schemeClr val="bg1"/>
                </a:solidFill>
                <a:latin typeface="Calibri" panose="020F0502020204030204" pitchFamily="34" charset="0"/>
                <a:ea typeface="Lato" charset="0"/>
                <a:cs typeface="Calibri" panose="020F0502020204030204" pitchFamily="34" charset="0"/>
              </a:rPr>
              <a:t>ed temperature, humidity, and lighting settings based on specific crop needs.</a:t>
            </a:r>
            <a:endParaRPr lang="en-GB" sz="1600" noProof="0">
              <a:solidFill>
                <a:schemeClr val="bg1"/>
              </a:solidFill>
              <a:latin typeface="Calibri" panose="020F0502020204030204" pitchFamily="34" charset="0"/>
              <a:ea typeface="Lato" charset="0"/>
              <a:cs typeface="Calibri" panose="020F0502020204030204" pitchFamily="34" charset="0"/>
            </a:endParaRPr>
          </a:p>
        </p:txBody>
      </p:sp>
      <p:sp>
        <p:nvSpPr>
          <p:cNvPr id="110" name="Rectángulo 603">
            <a:extLst>
              <a:ext uri="{FF2B5EF4-FFF2-40B4-BE49-F238E27FC236}">
                <a16:creationId xmlns:a16="http://schemas.microsoft.com/office/drawing/2014/main" id="{FEA976F0-F028-C39C-CC4D-7CEEBD1425C6}"/>
              </a:ext>
            </a:extLst>
          </p:cNvPr>
          <p:cNvSpPr/>
          <p:nvPr/>
        </p:nvSpPr>
        <p:spPr>
          <a:xfrm>
            <a:off x="3588950" y="3607792"/>
            <a:ext cx="2326507" cy="1815882"/>
          </a:xfrm>
          <a:prstGeom prst="rect">
            <a:avLst/>
          </a:prstGeom>
        </p:spPr>
        <p:txBody>
          <a:bodyPr wrap="square">
            <a:spAutoFit/>
          </a:bodyPr>
          <a:lstStyle/>
          <a:p>
            <a:pPr algn="ctr"/>
            <a:r>
              <a:rPr lang="en-US" sz="1600" noProof="0">
                <a:solidFill>
                  <a:schemeClr val="bg1"/>
                </a:solidFill>
                <a:latin typeface="Calibri" panose="020F0502020204030204" pitchFamily="34" charset="0"/>
                <a:ea typeface="Lato" charset="0"/>
                <a:cs typeface="Calibri" panose="020F0502020204030204" pitchFamily="34" charset="0"/>
              </a:rPr>
              <a:t>Smart lighting adjusts intensity and spectrum throughout the plant growth cycle, improving photosynthesis efficiency and reducing energy consumption.</a:t>
            </a:r>
            <a:endParaRPr lang="en-GB" sz="1600" noProof="0">
              <a:solidFill>
                <a:schemeClr val="bg1"/>
              </a:solidFill>
              <a:latin typeface="Calibri" panose="020F0502020204030204" pitchFamily="34" charset="0"/>
              <a:ea typeface="Lato" charset="0"/>
              <a:cs typeface="Calibri" panose="020F0502020204030204" pitchFamily="34" charset="0"/>
            </a:endParaRPr>
          </a:p>
        </p:txBody>
      </p:sp>
      <p:sp>
        <p:nvSpPr>
          <p:cNvPr id="111" name="Rectángulo 604">
            <a:extLst>
              <a:ext uri="{FF2B5EF4-FFF2-40B4-BE49-F238E27FC236}">
                <a16:creationId xmlns:a16="http://schemas.microsoft.com/office/drawing/2014/main" id="{EB4F1245-980E-A971-C7B8-34641DBABE71}"/>
              </a:ext>
            </a:extLst>
          </p:cNvPr>
          <p:cNvSpPr/>
          <p:nvPr/>
        </p:nvSpPr>
        <p:spPr>
          <a:xfrm>
            <a:off x="6243936" y="2461522"/>
            <a:ext cx="2334469" cy="1569660"/>
          </a:xfrm>
          <a:prstGeom prst="rect">
            <a:avLst/>
          </a:prstGeom>
        </p:spPr>
        <p:txBody>
          <a:bodyPr wrap="square">
            <a:spAutoFit/>
          </a:bodyPr>
          <a:lstStyle/>
          <a:p>
            <a:pPr algn="ctr"/>
            <a:r>
              <a:rPr lang="en-US" sz="1600" noProof="0">
                <a:solidFill>
                  <a:schemeClr val="bg1"/>
                </a:solidFill>
                <a:latin typeface="Calibri" panose="020F0502020204030204" pitchFamily="34" charset="0"/>
                <a:ea typeface="Lato" charset="0"/>
                <a:cs typeface="Calibri" panose="020F0502020204030204" pitchFamily="34" charset="0"/>
                <a:hlinkClick r:id="rId3"/>
              </a:rPr>
              <a:t>IoT</a:t>
            </a:r>
            <a:r>
              <a:rPr lang="en-US" sz="1600" noProof="0">
                <a:solidFill>
                  <a:schemeClr val="bg1"/>
                </a:solidFill>
                <a:latin typeface="Calibri" panose="020F0502020204030204" pitchFamily="34" charset="0"/>
                <a:ea typeface="Lato" charset="0"/>
                <a:cs typeface="Calibri" panose="020F0502020204030204" pitchFamily="34" charset="0"/>
              </a:rPr>
              <a:t>-enabled sensors provide real-time data access and send alerts for any environmental fluctuations, ensuring quick corrective actions.</a:t>
            </a:r>
            <a:endParaRPr lang="en-GB" sz="1600" noProof="0">
              <a:solidFill>
                <a:schemeClr val="bg1"/>
              </a:solidFill>
              <a:latin typeface="Calibri" panose="020F0502020204030204" pitchFamily="34" charset="0"/>
              <a:ea typeface="Lato" charset="0"/>
              <a:cs typeface="Calibri" panose="020F0502020204030204" pitchFamily="34" charset="0"/>
            </a:endParaRPr>
          </a:p>
        </p:txBody>
      </p:sp>
      <p:sp>
        <p:nvSpPr>
          <p:cNvPr id="112" name="Rectángulo 605">
            <a:extLst>
              <a:ext uri="{FF2B5EF4-FFF2-40B4-BE49-F238E27FC236}">
                <a16:creationId xmlns:a16="http://schemas.microsoft.com/office/drawing/2014/main" id="{A6D72586-79E1-4112-AEB9-27085741CF22}"/>
              </a:ext>
            </a:extLst>
          </p:cNvPr>
          <p:cNvSpPr/>
          <p:nvPr/>
        </p:nvSpPr>
        <p:spPr>
          <a:xfrm>
            <a:off x="8914680" y="3608391"/>
            <a:ext cx="2326507" cy="2062103"/>
          </a:xfrm>
          <a:prstGeom prst="rect">
            <a:avLst/>
          </a:prstGeom>
        </p:spPr>
        <p:txBody>
          <a:bodyPr wrap="square">
            <a:spAutoFit/>
          </a:bodyPr>
          <a:lstStyle/>
          <a:p>
            <a:pPr algn="ctr"/>
            <a:r>
              <a:rPr lang="en-US" sz="1600" noProof="0">
                <a:solidFill>
                  <a:schemeClr val="bg1"/>
                </a:solidFill>
                <a:latin typeface="Calibri" panose="020F0502020204030204" pitchFamily="34" charset="0"/>
                <a:ea typeface="Lato" charset="0"/>
                <a:cs typeface="Calibri" panose="020F0502020204030204" pitchFamily="34" charset="0"/>
              </a:rPr>
              <a:t>Automating climate controls reduces the need for manual monitoring and adjustments, allowing growers to focus on higher-level farm management tasks.</a:t>
            </a:r>
            <a:endParaRPr lang="en-GB" sz="1600" noProof="0">
              <a:solidFill>
                <a:schemeClr val="bg1"/>
              </a:solidFill>
              <a:latin typeface="Calibri" panose="020F0502020204030204" pitchFamily="34" charset="0"/>
              <a:ea typeface="Lato" charset="0"/>
              <a:cs typeface="Calibri" panose="020F0502020204030204" pitchFamily="34" charset="0"/>
            </a:endParaRPr>
          </a:p>
        </p:txBody>
      </p:sp>
      <p:grpSp>
        <p:nvGrpSpPr>
          <p:cNvPr id="12" name="Graphic 3">
            <a:extLst>
              <a:ext uri="{FF2B5EF4-FFF2-40B4-BE49-F238E27FC236}">
                <a16:creationId xmlns:a16="http://schemas.microsoft.com/office/drawing/2014/main" id="{B0417498-BF92-13DA-0FBF-DB1C75DDFABA}"/>
              </a:ext>
            </a:extLst>
          </p:cNvPr>
          <p:cNvGrpSpPr/>
          <p:nvPr/>
        </p:nvGrpSpPr>
        <p:grpSpPr>
          <a:xfrm>
            <a:off x="4879358" y="1492613"/>
            <a:ext cx="837349" cy="785687"/>
            <a:chOff x="6615628" y="2116894"/>
            <a:chExt cx="1066935" cy="1001108"/>
          </a:xfrm>
          <a:solidFill>
            <a:srgbClr val="007772"/>
          </a:solidFill>
        </p:grpSpPr>
        <p:sp>
          <p:nvSpPr>
            <p:cNvPr id="13" name="Freeform 1130">
              <a:extLst>
                <a:ext uri="{FF2B5EF4-FFF2-40B4-BE49-F238E27FC236}">
                  <a16:creationId xmlns:a16="http://schemas.microsoft.com/office/drawing/2014/main" id="{62C7AD4E-DA23-A31C-FB4F-6F1D88085EBF}"/>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GB" noProof="0"/>
            </a:p>
          </p:txBody>
        </p:sp>
        <p:sp>
          <p:nvSpPr>
            <p:cNvPr id="14" name="Freeform 1131">
              <a:extLst>
                <a:ext uri="{FF2B5EF4-FFF2-40B4-BE49-F238E27FC236}">
                  <a16:creationId xmlns:a16="http://schemas.microsoft.com/office/drawing/2014/main" id="{4B9791F3-1048-D5D2-9F42-A54AA9054106}"/>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GB" noProof="0"/>
            </a:p>
          </p:txBody>
        </p:sp>
        <p:sp>
          <p:nvSpPr>
            <p:cNvPr id="15" name="Freeform 1132">
              <a:extLst>
                <a:ext uri="{FF2B5EF4-FFF2-40B4-BE49-F238E27FC236}">
                  <a16:creationId xmlns:a16="http://schemas.microsoft.com/office/drawing/2014/main" id="{4A900B26-E8B4-1AA9-8F9A-D54F3B9F2281}"/>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GB" noProof="0"/>
            </a:p>
          </p:txBody>
        </p:sp>
        <p:sp>
          <p:nvSpPr>
            <p:cNvPr id="16" name="Freeform 1133">
              <a:extLst>
                <a:ext uri="{FF2B5EF4-FFF2-40B4-BE49-F238E27FC236}">
                  <a16:creationId xmlns:a16="http://schemas.microsoft.com/office/drawing/2014/main" id="{6D0F0E46-C24C-2FC3-5158-886F100D91D6}"/>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GB" noProof="0"/>
            </a:p>
          </p:txBody>
        </p:sp>
        <p:sp>
          <p:nvSpPr>
            <p:cNvPr id="17" name="Freeform 1134">
              <a:extLst>
                <a:ext uri="{FF2B5EF4-FFF2-40B4-BE49-F238E27FC236}">
                  <a16:creationId xmlns:a16="http://schemas.microsoft.com/office/drawing/2014/main" id="{A37BCCF5-A34E-A511-0855-66DAD818A9E7}"/>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GB" noProof="0"/>
            </a:p>
          </p:txBody>
        </p:sp>
        <p:sp>
          <p:nvSpPr>
            <p:cNvPr id="18" name="Freeform 1135">
              <a:extLst>
                <a:ext uri="{FF2B5EF4-FFF2-40B4-BE49-F238E27FC236}">
                  <a16:creationId xmlns:a16="http://schemas.microsoft.com/office/drawing/2014/main" id="{C1A74468-28BB-3EB5-C3D4-9C37A430F821}"/>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GB" noProof="0"/>
            </a:p>
          </p:txBody>
        </p:sp>
        <p:sp>
          <p:nvSpPr>
            <p:cNvPr id="19" name="Freeform 1136">
              <a:extLst>
                <a:ext uri="{FF2B5EF4-FFF2-40B4-BE49-F238E27FC236}">
                  <a16:creationId xmlns:a16="http://schemas.microsoft.com/office/drawing/2014/main" id="{7A8F20E1-2062-A25D-9677-F385F8313AB1}"/>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GB" noProof="0"/>
            </a:p>
          </p:txBody>
        </p:sp>
        <p:sp>
          <p:nvSpPr>
            <p:cNvPr id="20" name="Freeform 1137">
              <a:extLst>
                <a:ext uri="{FF2B5EF4-FFF2-40B4-BE49-F238E27FC236}">
                  <a16:creationId xmlns:a16="http://schemas.microsoft.com/office/drawing/2014/main" id="{8F7F2018-578E-F2C2-B9FC-39F7D8FD55B4}"/>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GB" noProof="0"/>
            </a:p>
          </p:txBody>
        </p:sp>
        <p:sp>
          <p:nvSpPr>
            <p:cNvPr id="21" name="Freeform 1138">
              <a:extLst>
                <a:ext uri="{FF2B5EF4-FFF2-40B4-BE49-F238E27FC236}">
                  <a16:creationId xmlns:a16="http://schemas.microsoft.com/office/drawing/2014/main" id="{B09C9D84-DC59-AB94-C8F4-055678D58182}"/>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GB" noProof="0"/>
            </a:p>
          </p:txBody>
        </p:sp>
        <p:sp>
          <p:nvSpPr>
            <p:cNvPr id="22" name="Freeform 1139">
              <a:extLst>
                <a:ext uri="{FF2B5EF4-FFF2-40B4-BE49-F238E27FC236}">
                  <a16:creationId xmlns:a16="http://schemas.microsoft.com/office/drawing/2014/main" id="{0321D84A-4345-69BE-00CE-438416F72311}"/>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GB" noProof="0"/>
            </a:p>
          </p:txBody>
        </p:sp>
        <p:sp>
          <p:nvSpPr>
            <p:cNvPr id="23" name="Freeform 1140">
              <a:extLst>
                <a:ext uri="{FF2B5EF4-FFF2-40B4-BE49-F238E27FC236}">
                  <a16:creationId xmlns:a16="http://schemas.microsoft.com/office/drawing/2014/main" id="{9B986489-2A1F-0273-9F50-3F46A94CEA97}"/>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GB" noProof="0"/>
            </a:p>
          </p:txBody>
        </p:sp>
        <p:sp>
          <p:nvSpPr>
            <p:cNvPr id="24" name="Freeform 1141">
              <a:extLst>
                <a:ext uri="{FF2B5EF4-FFF2-40B4-BE49-F238E27FC236}">
                  <a16:creationId xmlns:a16="http://schemas.microsoft.com/office/drawing/2014/main" id="{842E9B58-1A52-20E0-56A5-6465C792A858}"/>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GB" noProof="0"/>
            </a:p>
          </p:txBody>
        </p:sp>
      </p:grpSp>
      <p:pic>
        <p:nvPicPr>
          <p:cNvPr id="11" name="Grafika 10" descr="Wykres słupkowy z trendem wzrostowym kontur">
            <a:extLst>
              <a:ext uri="{FF2B5EF4-FFF2-40B4-BE49-F238E27FC236}">
                <a16:creationId xmlns:a16="http://schemas.microsoft.com/office/drawing/2014/main" id="{92F84B21-DC00-B69A-57CF-EADE2B7F44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40096" y="1273650"/>
            <a:ext cx="1137626" cy="1137626"/>
          </a:xfrm>
          <a:prstGeom prst="rect">
            <a:avLst/>
          </a:prstGeom>
        </p:spPr>
      </p:pic>
      <p:pic>
        <p:nvPicPr>
          <p:cNvPr id="44" name="Grafika 43" descr="Termometr kontur">
            <a:extLst>
              <a:ext uri="{FF2B5EF4-FFF2-40B4-BE49-F238E27FC236}">
                <a16:creationId xmlns:a16="http://schemas.microsoft.com/office/drawing/2014/main" id="{6F8713DA-C01F-4C40-4CA1-4AC60284BD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19652" y="5170019"/>
            <a:ext cx="914400" cy="914400"/>
          </a:xfrm>
          <a:prstGeom prst="rect">
            <a:avLst/>
          </a:prstGeom>
        </p:spPr>
      </p:pic>
      <p:pic>
        <p:nvPicPr>
          <p:cNvPr id="51" name="Grafika 50" descr="Dzwonek kontur">
            <a:extLst>
              <a:ext uri="{FF2B5EF4-FFF2-40B4-BE49-F238E27FC236}">
                <a16:creationId xmlns:a16="http://schemas.microsoft.com/office/drawing/2014/main" id="{9AEF4823-2E17-B0A1-AF38-A30CB27761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29513" y="5146648"/>
            <a:ext cx="914400" cy="914400"/>
          </a:xfrm>
          <a:prstGeom prst="rect">
            <a:avLst/>
          </a:prstGeom>
        </p:spPr>
      </p:pic>
    </p:spTree>
    <p:extLst>
      <p:ext uri="{BB962C8B-B14F-4D97-AF65-F5344CB8AC3E}">
        <p14:creationId xmlns:p14="http://schemas.microsoft.com/office/powerpoint/2010/main" val="18491122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33258-FD18-5419-6556-BD5A07C5046E}"/>
            </a:ext>
          </a:extLst>
        </p:cNvPr>
        <p:cNvGrpSpPr/>
        <p:nvPr/>
      </p:nvGrpSpPr>
      <p:grpSpPr>
        <a:xfrm>
          <a:off x="0" y="0"/>
          <a:ext cx="0" cy="0"/>
          <a:chOff x="0" y="0"/>
          <a:chExt cx="0" cy="0"/>
        </a:xfrm>
      </p:grpSpPr>
      <p:pic>
        <p:nvPicPr>
          <p:cNvPr id="8" name="Symbol zastępczy obrazu 7" descr="Obraz zawierający osoba, ubrania, roślina domowa, computer&#10;&#10;Zawartość wygenerowana przez sztuczną inteligencję może być niepoprawna.">
            <a:extLst>
              <a:ext uri="{FF2B5EF4-FFF2-40B4-BE49-F238E27FC236}">
                <a16:creationId xmlns:a16="http://schemas.microsoft.com/office/drawing/2014/main" id="{7D3CF6EA-92AA-CFBB-FEB9-B887A1077CF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5" name="TextBox 14">
            <a:extLst>
              <a:ext uri="{FF2B5EF4-FFF2-40B4-BE49-F238E27FC236}">
                <a16:creationId xmlns:a16="http://schemas.microsoft.com/office/drawing/2014/main" id="{197AAAE1-AF94-A75B-A825-4AC51C2B0AEE}"/>
              </a:ext>
            </a:extLst>
          </p:cNvPr>
          <p:cNvSpPr txBox="1"/>
          <p:nvPr/>
        </p:nvSpPr>
        <p:spPr>
          <a:xfrm>
            <a:off x="754027" y="2268415"/>
            <a:ext cx="6070105" cy="1200329"/>
          </a:xfrm>
          <a:prstGeom prst="rect">
            <a:avLst/>
          </a:prstGeom>
          <a:solidFill>
            <a:srgbClr val="EEA821"/>
          </a:solidFill>
        </p:spPr>
        <p:txBody>
          <a:bodyPr wrap="square" rtlCol="0">
            <a:spAutoFit/>
          </a:bodyPr>
          <a:lstStyle/>
          <a:p>
            <a:pPr algn="ctr"/>
            <a:r>
              <a:rPr lang="en-GB" sz="3600" b="1" spc="324" noProof="0">
                <a:solidFill>
                  <a:schemeClr val="bg1"/>
                </a:solidFill>
                <a:latin typeface="Calibri" panose="020F0502020204030204" pitchFamily="34" charset="0"/>
                <a:cs typeface="Calibri" panose="020F0502020204030204" pitchFamily="34" charset="0"/>
              </a:rPr>
              <a:t>GREENHOUSE MANAGEMENT WITH IOT</a:t>
            </a:r>
          </a:p>
        </p:txBody>
      </p:sp>
      <p:sp>
        <p:nvSpPr>
          <p:cNvPr id="6" name="Rectangle 5">
            <a:extLst>
              <a:ext uri="{FF2B5EF4-FFF2-40B4-BE49-F238E27FC236}">
                <a16:creationId xmlns:a16="http://schemas.microsoft.com/office/drawing/2014/main" id="{8A14F4B9-4EAA-2695-EEF9-31D32B20DCDE}"/>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Rectangle 8">
            <a:extLst>
              <a:ext uri="{FF2B5EF4-FFF2-40B4-BE49-F238E27FC236}">
                <a16:creationId xmlns:a16="http://schemas.microsoft.com/office/drawing/2014/main" id="{A654B830-74F8-BD8D-129E-8F47534A5DF9}"/>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Text Placeholder 4">
            <a:extLst>
              <a:ext uri="{FF2B5EF4-FFF2-40B4-BE49-F238E27FC236}">
                <a16:creationId xmlns:a16="http://schemas.microsoft.com/office/drawing/2014/main" id="{FB72AA3C-E880-F0F5-41AB-56A71574DE8C}"/>
              </a:ext>
            </a:extLst>
          </p:cNvPr>
          <p:cNvSpPr>
            <a:spLocks noGrp="1"/>
          </p:cNvSpPr>
          <p:nvPr>
            <p:ph type="body" sz="quarter" idx="17"/>
          </p:nvPr>
        </p:nvSpPr>
        <p:spPr>
          <a:xfrm>
            <a:off x="9241981" y="871477"/>
            <a:ext cx="2066906" cy="582221"/>
          </a:xfrm>
        </p:spPr>
        <p:txBody>
          <a:bodyPr/>
          <a:lstStyle/>
          <a:p>
            <a:r>
              <a:rPr lang="en-GB" noProof="0"/>
              <a:t>02</a:t>
            </a:r>
          </a:p>
        </p:txBody>
      </p:sp>
      <p:grpSp>
        <p:nvGrpSpPr>
          <p:cNvPr id="10" name="Group 9">
            <a:extLst>
              <a:ext uri="{FF2B5EF4-FFF2-40B4-BE49-F238E27FC236}">
                <a16:creationId xmlns:a16="http://schemas.microsoft.com/office/drawing/2014/main" id="{1BE978B2-188F-6014-7EE3-7A5E78FD7655}"/>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128A5DEB-6C0A-7EFE-51B2-95CD8F435C3E}"/>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a:p>
          </p:txBody>
        </p:sp>
        <p:sp>
          <p:nvSpPr>
            <p:cNvPr id="12" name="Freeform 11">
              <a:extLst>
                <a:ext uri="{FF2B5EF4-FFF2-40B4-BE49-F238E27FC236}">
                  <a16:creationId xmlns:a16="http://schemas.microsoft.com/office/drawing/2014/main" id="{E528A66C-E34C-23CE-5A76-D75908BD4578}"/>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a:p>
          </p:txBody>
        </p:sp>
      </p:grpSp>
    </p:spTree>
    <p:extLst>
      <p:ext uri="{BB962C8B-B14F-4D97-AF65-F5344CB8AC3E}">
        <p14:creationId xmlns:p14="http://schemas.microsoft.com/office/powerpoint/2010/main" val="3368060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660960" y="461728"/>
            <a:ext cx="5607690" cy="1097648"/>
          </a:xfrm>
        </p:spPr>
        <p:txBody>
          <a:bodyPr>
            <a:normAutofit/>
          </a:bodyPr>
          <a:lstStyle/>
          <a:p>
            <a:r>
              <a:rPr lang="pl-PL" b="1" noProof="0">
                <a:solidFill>
                  <a:srgbClr val="007772"/>
                </a:solidFill>
              </a:rPr>
              <a:t>The Role of </a:t>
            </a:r>
            <a:r>
              <a:rPr lang="pl-PL" b="1" noProof="0" err="1">
                <a:solidFill>
                  <a:srgbClr val="007772"/>
                </a:solidFill>
              </a:rPr>
              <a:t>IoT</a:t>
            </a:r>
            <a:r>
              <a:rPr lang="pl-PL" b="1" noProof="0">
                <a:solidFill>
                  <a:srgbClr val="007772"/>
                </a:solidFill>
              </a:rPr>
              <a:t> in </a:t>
            </a:r>
            <a:r>
              <a:rPr lang="pl-PL" b="1" noProof="0" err="1">
                <a:solidFill>
                  <a:srgbClr val="007772"/>
                </a:solidFill>
              </a:rPr>
              <a:t>Greenhouse</a:t>
            </a:r>
            <a:r>
              <a:rPr lang="pl-PL" b="1" noProof="0">
                <a:solidFill>
                  <a:srgbClr val="007772"/>
                </a:solidFill>
              </a:rPr>
              <a:t> Management</a:t>
            </a:r>
            <a:endParaRPr lang="en-GB" noProof="0"/>
          </a:p>
        </p:txBody>
      </p:sp>
      <p:sp>
        <p:nvSpPr>
          <p:cNvPr id="12" name="Text Placeholder 11"/>
          <p:cNvSpPr>
            <a:spLocks noGrp="1"/>
          </p:cNvSpPr>
          <p:nvPr>
            <p:ph type="body" sz="quarter" idx="14"/>
          </p:nvPr>
        </p:nvSpPr>
        <p:spPr>
          <a:xfrm>
            <a:off x="660960" y="1737946"/>
            <a:ext cx="5828740" cy="4810726"/>
          </a:xfrm>
        </p:spPr>
        <p:txBody>
          <a:bodyPr/>
          <a:lstStyle/>
          <a:p>
            <a:r>
              <a:rPr lang="en-US"/>
              <a:t>IoT technology enhances greenhouse farming by providing precise environmental control through smart sensors, automation, and data analytics. By continuously monitoring key factors such as temperature, humidity, soil moisture, and light levels, </a:t>
            </a:r>
            <a:r>
              <a:rPr lang="en-US" b="1"/>
              <a:t>growers can create optimal conditions for plant growth</a:t>
            </a:r>
            <a:r>
              <a:rPr lang="en-US"/>
              <a:t>. Automated climate control systems adjust irrigation, ventilation, and lighting in response to real-time sensor data. This </a:t>
            </a:r>
            <a:r>
              <a:rPr lang="en-US" b="1"/>
              <a:t>improves resource efficiency, reduces costs, and increases crop yield</a:t>
            </a:r>
            <a:r>
              <a:rPr lang="en-US"/>
              <a:t>. With data-driven insights, farmers can make better decisions to enhance productivity and sustainability.</a:t>
            </a:r>
            <a:endParaRPr lang="en-GB" noProof="0"/>
          </a:p>
        </p:txBody>
      </p:sp>
      <p:sp>
        <p:nvSpPr>
          <p:cNvPr id="15" name="Rectangle 14">
            <a:extLst>
              <a:ext uri="{FF2B5EF4-FFF2-40B4-BE49-F238E27FC236}">
                <a16:creationId xmlns:a16="http://schemas.microsoft.com/office/drawing/2014/main" id="{A59AE0CC-4546-634E-993B-BE9F97656608}"/>
              </a:ext>
            </a:extLst>
          </p:cNvPr>
          <p:cNvSpPr/>
          <p:nvPr/>
        </p:nvSpPr>
        <p:spPr>
          <a:xfrm>
            <a:off x="6847955" y="5003800"/>
            <a:ext cx="1407911" cy="1854200"/>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Rectangle 15">
            <a:extLst>
              <a:ext uri="{FF2B5EF4-FFF2-40B4-BE49-F238E27FC236}">
                <a16:creationId xmlns:a16="http://schemas.microsoft.com/office/drawing/2014/main" id="{6B426EBC-AF2C-9E45-802E-CEC3F6970FC3}"/>
              </a:ext>
            </a:extLst>
          </p:cNvPr>
          <p:cNvSpPr/>
          <p:nvPr/>
        </p:nvSpPr>
        <p:spPr>
          <a:xfrm>
            <a:off x="10784089" y="0"/>
            <a:ext cx="1407911" cy="151130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7" name="Symbol zastępczy obrazu 16" descr="Obraz zawierający trawa, szklarnia, budynek, roślina&#10;&#10;Zawartość wygenerowana przez sztuczną inteligencję może być niepoprawna.">
            <a:extLst>
              <a:ext uri="{FF2B5EF4-FFF2-40B4-BE49-F238E27FC236}">
                <a16:creationId xmlns:a16="http://schemas.microsoft.com/office/drawing/2014/main" id="{8F884A21-325F-4D2C-BF69-298B9423936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6857999" y="0"/>
            <a:ext cx="5334001" cy="6858000"/>
          </a:xfrm>
        </p:spPr>
      </p:pic>
    </p:spTree>
    <p:extLst>
      <p:ext uri="{BB962C8B-B14F-4D97-AF65-F5344CB8AC3E}">
        <p14:creationId xmlns:p14="http://schemas.microsoft.com/office/powerpoint/2010/main" val="3435606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Freeform 422"/>
          <p:cNvSpPr>
            <a:spLocks noChangeArrowheads="1"/>
          </p:cNvSpPr>
          <p:nvPr/>
        </p:nvSpPr>
        <p:spPr bwMode="auto">
          <a:xfrm>
            <a:off x="8313022" y="1847558"/>
            <a:ext cx="615837" cy="618108"/>
          </a:xfrm>
          <a:custGeom>
            <a:avLst/>
            <a:gdLst>
              <a:gd name="T0" fmla="*/ 1196 w 1197"/>
              <a:gd name="T1" fmla="*/ 599 h 1198"/>
              <a:gd name="T2" fmla="*/ 1196 w 1197"/>
              <a:gd name="T3" fmla="*/ 599 h 1198"/>
              <a:gd name="T4" fmla="*/ 598 w 1197"/>
              <a:gd name="T5" fmla="*/ 1197 h 1198"/>
              <a:gd name="T6" fmla="*/ 0 w 1197"/>
              <a:gd name="T7" fmla="*/ 599 h 1198"/>
              <a:gd name="T8" fmla="*/ 598 w 1197"/>
              <a:gd name="T9" fmla="*/ 0 h 1198"/>
              <a:gd name="T10" fmla="*/ 1196 w 1197"/>
              <a:gd name="T11" fmla="*/ 599 h 1198"/>
            </a:gdLst>
            <a:ahLst/>
            <a:cxnLst>
              <a:cxn ang="0">
                <a:pos x="T0" y="T1"/>
              </a:cxn>
              <a:cxn ang="0">
                <a:pos x="T2" y="T3"/>
              </a:cxn>
              <a:cxn ang="0">
                <a:pos x="T4" y="T5"/>
              </a:cxn>
              <a:cxn ang="0">
                <a:pos x="T6" y="T7"/>
              </a:cxn>
              <a:cxn ang="0">
                <a:pos x="T8" y="T9"/>
              </a:cxn>
              <a:cxn ang="0">
                <a:pos x="T10" y="T11"/>
              </a:cxn>
            </a:cxnLst>
            <a:rect l="0" t="0" r="r" b="b"/>
            <a:pathLst>
              <a:path w="1197" h="1198">
                <a:moveTo>
                  <a:pt x="1196" y="599"/>
                </a:moveTo>
                <a:lnTo>
                  <a:pt x="1196" y="599"/>
                </a:lnTo>
                <a:cubicBezTo>
                  <a:pt x="1196" y="933"/>
                  <a:pt x="924" y="1197"/>
                  <a:pt x="598" y="1197"/>
                </a:cubicBezTo>
                <a:cubicBezTo>
                  <a:pt x="264" y="1197"/>
                  <a:pt x="0" y="933"/>
                  <a:pt x="0" y="599"/>
                </a:cubicBezTo>
                <a:cubicBezTo>
                  <a:pt x="0" y="273"/>
                  <a:pt x="264" y="0"/>
                  <a:pt x="598" y="0"/>
                </a:cubicBezTo>
                <a:cubicBezTo>
                  <a:pt x="924" y="0"/>
                  <a:pt x="1196" y="273"/>
                  <a:pt x="1196" y="599"/>
                </a:cubicBezTo>
              </a:path>
            </a:pathLst>
          </a:custGeom>
          <a:solidFill>
            <a:srgbClr val="007772">
              <a:alpha val="84138"/>
            </a:srgbClr>
          </a:solidFill>
          <a:ln>
            <a:noFill/>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537" name="Freeform 424"/>
          <p:cNvSpPr>
            <a:spLocks noChangeArrowheads="1"/>
          </p:cNvSpPr>
          <p:nvPr/>
        </p:nvSpPr>
        <p:spPr bwMode="auto">
          <a:xfrm>
            <a:off x="8313022" y="4769937"/>
            <a:ext cx="615837" cy="615835"/>
          </a:xfrm>
          <a:custGeom>
            <a:avLst/>
            <a:gdLst>
              <a:gd name="T0" fmla="*/ 1196 w 1197"/>
              <a:gd name="T1" fmla="*/ 598 h 1197"/>
              <a:gd name="T2" fmla="*/ 1196 w 1197"/>
              <a:gd name="T3" fmla="*/ 598 h 1197"/>
              <a:gd name="T4" fmla="*/ 598 w 1197"/>
              <a:gd name="T5" fmla="*/ 1196 h 1197"/>
              <a:gd name="T6" fmla="*/ 0 w 1197"/>
              <a:gd name="T7" fmla="*/ 598 h 1197"/>
              <a:gd name="T8" fmla="*/ 598 w 1197"/>
              <a:gd name="T9" fmla="*/ 0 h 1197"/>
              <a:gd name="T10" fmla="*/ 1196 w 1197"/>
              <a:gd name="T11" fmla="*/ 598 h 1197"/>
            </a:gdLst>
            <a:ahLst/>
            <a:cxnLst>
              <a:cxn ang="0">
                <a:pos x="T0" y="T1"/>
              </a:cxn>
              <a:cxn ang="0">
                <a:pos x="T2" y="T3"/>
              </a:cxn>
              <a:cxn ang="0">
                <a:pos x="T4" y="T5"/>
              </a:cxn>
              <a:cxn ang="0">
                <a:pos x="T6" y="T7"/>
              </a:cxn>
              <a:cxn ang="0">
                <a:pos x="T8" y="T9"/>
              </a:cxn>
              <a:cxn ang="0">
                <a:pos x="T10" y="T11"/>
              </a:cxn>
            </a:cxnLst>
            <a:rect l="0" t="0" r="r" b="b"/>
            <a:pathLst>
              <a:path w="1197" h="1197">
                <a:moveTo>
                  <a:pt x="1196" y="598"/>
                </a:moveTo>
                <a:lnTo>
                  <a:pt x="1196" y="598"/>
                </a:lnTo>
                <a:cubicBezTo>
                  <a:pt x="1196" y="933"/>
                  <a:pt x="924" y="1196"/>
                  <a:pt x="598" y="1196"/>
                </a:cubicBezTo>
                <a:cubicBezTo>
                  <a:pt x="264" y="1196"/>
                  <a:pt x="0" y="933"/>
                  <a:pt x="0" y="598"/>
                </a:cubicBezTo>
                <a:cubicBezTo>
                  <a:pt x="0" y="273"/>
                  <a:pt x="264" y="0"/>
                  <a:pt x="598" y="0"/>
                </a:cubicBezTo>
                <a:cubicBezTo>
                  <a:pt x="924" y="0"/>
                  <a:pt x="1196" y="273"/>
                  <a:pt x="1196" y="598"/>
                </a:cubicBezTo>
              </a:path>
            </a:pathLst>
          </a:custGeom>
          <a:solidFill>
            <a:srgbClr val="007772">
              <a:alpha val="84138"/>
            </a:srgbClr>
          </a:solidFill>
          <a:ln>
            <a:noFill/>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538" name="Freeform 425"/>
          <p:cNvSpPr>
            <a:spLocks noChangeArrowheads="1"/>
          </p:cNvSpPr>
          <p:nvPr/>
        </p:nvSpPr>
        <p:spPr bwMode="auto">
          <a:xfrm>
            <a:off x="3027551" y="1838682"/>
            <a:ext cx="615835" cy="618108"/>
          </a:xfrm>
          <a:custGeom>
            <a:avLst/>
            <a:gdLst>
              <a:gd name="T0" fmla="*/ 1196 w 1197"/>
              <a:gd name="T1" fmla="*/ 599 h 1198"/>
              <a:gd name="T2" fmla="*/ 1196 w 1197"/>
              <a:gd name="T3" fmla="*/ 599 h 1198"/>
              <a:gd name="T4" fmla="*/ 598 w 1197"/>
              <a:gd name="T5" fmla="*/ 1197 h 1198"/>
              <a:gd name="T6" fmla="*/ 0 w 1197"/>
              <a:gd name="T7" fmla="*/ 599 h 1198"/>
              <a:gd name="T8" fmla="*/ 598 w 1197"/>
              <a:gd name="T9" fmla="*/ 0 h 1198"/>
              <a:gd name="T10" fmla="*/ 1196 w 1197"/>
              <a:gd name="T11" fmla="*/ 599 h 1198"/>
            </a:gdLst>
            <a:ahLst/>
            <a:cxnLst>
              <a:cxn ang="0">
                <a:pos x="T0" y="T1"/>
              </a:cxn>
              <a:cxn ang="0">
                <a:pos x="T2" y="T3"/>
              </a:cxn>
              <a:cxn ang="0">
                <a:pos x="T4" y="T5"/>
              </a:cxn>
              <a:cxn ang="0">
                <a:pos x="T6" y="T7"/>
              </a:cxn>
              <a:cxn ang="0">
                <a:pos x="T8" y="T9"/>
              </a:cxn>
              <a:cxn ang="0">
                <a:pos x="T10" y="T11"/>
              </a:cxn>
            </a:cxnLst>
            <a:rect l="0" t="0" r="r" b="b"/>
            <a:pathLst>
              <a:path w="1197" h="1198">
                <a:moveTo>
                  <a:pt x="1196" y="599"/>
                </a:moveTo>
                <a:lnTo>
                  <a:pt x="1196" y="599"/>
                </a:lnTo>
                <a:cubicBezTo>
                  <a:pt x="1196" y="933"/>
                  <a:pt x="932" y="1197"/>
                  <a:pt x="598" y="1197"/>
                </a:cubicBezTo>
                <a:cubicBezTo>
                  <a:pt x="264" y="1197"/>
                  <a:pt x="0" y="933"/>
                  <a:pt x="0" y="599"/>
                </a:cubicBezTo>
                <a:cubicBezTo>
                  <a:pt x="0" y="273"/>
                  <a:pt x="264" y="0"/>
                  <a:pt x="598" y="0"/>
                </a:cubicBezTo>
                <a:cubicBezTo>
                  <a:pt x="932" y="0"/>
                  <a:pt x="1196" y="273"/>
                  <a:pt x="1196" y="599"/>
                </a:cubicBezTo>
              </a:path>
            </a:pathLst>
          </a:custGeom>
          <a:solidFill>
            <a:srgbClr val="EEA821"/>
          </a:solidFill>
          <a:ln>
            <a:noFill/>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540" name="Freeform 427"/>
          <p:cNvSpPr>
            <a:spLocks noChangeArrowheads="1"/>
          </p:cNvSpPr>
          <p:nvPr/>
        </p:nvSpPr>
        <p:spPr bwMode="auto">
          <a:xfrm>
            <a:off x="3027551" y="4738336"/>
            <a:ext cx="615835" cy="615835"/>
          </a:xfrm>
          <a:custGeom>
            <a:avLst/>
            <a:gdLst>
              <a:gd name="T0" fmla="*/ 1196 w 1197"/>
              <a:gd name="T1" fmla="*/ 598 h 1197"/>
              <a:gd name="T2" fmla="*/ 1196 w 1197"/>
              <a:gd name="T3" fmla="*/ 598 h 1197"/>
              <a:gd name="T4" fmla="*/ 598 w 1197"/>
              <a:gd name="T5" fmla="*/ 1196 h 1197"/>
              <a:gd name="T6" fmla="*/ 0 w 1197"/>
              <a:gd name="T7" fmla="*/ 598 h 1197"/>
              <a:gd name="T8" fmla="*/ 598 w 1197"/>
              <a:gd name="T9" fmla="*/ 0 h 1197"/>
              <a:gd name="T10" fmla="*/ 1196 w 1197"/>
              <a:gd name="T11" fmla="*/ 598 h 1197"/>
            </a:gdLst>
            <a:ahLst/>
            <a:cxnLst>
              <a:cxn ang="0">
                <a:pos x="T0" y="T1"/>
              </a:cxn>
              <a:cxn ang="0">
                <a:pos x="T2" y="T3"/>
              </a:cxn>
              <a:cxn ang="0">
                <a:pos x="T4" y="T5"/>
              </a:cxn>
              <a:cxn ang="0">
                <a:pos x="T6" y="T7"/>
              </a:cxn>
              <a:cxn ang="0">
                <a:pos x="T8" y="T9"/>
              </a:cxn>
              <a:cxn ang="0">
                <a:pos x="T10" y="T11"/>
              </a:cxn>
            </a:cxnLst>
            <a:rect l="0" t="0" r="r" b="b"/>
            <a:pathLst>
              <a:path w="1197" h="1197">
                <a:moveTo>
                  <a:pt x="1196" y="598"/>
                </a:moveTo>
                <a:lnTo>
                  <a:pt x="1196" y="598"/>
                </a:lnTo>
                <a:cubicBezTo>
                  <a:pt x="1196" y="932"/>
                  <a:pt x="932" y="1196"/>
                  <a:pt x="598" y="1196"/>
                </a:cubicBezTo>
                <a:cubicBezTo>
                  <a:pt x="264" y="1196"/>
                  <a:pt x="0" y="932"/>
                  <a:pt x="0" y="598"/>
                </a:cubicBezTo>
                <a:cubicBezTo>
                  <a:pt x="0" y="273"/>
                  <a:pt x="264" y="0"/>
                  <a:pt x="598" y="0"/>
                </a:cubicBezTo>
                <a:cubicBezTo>
                  <a:pt x="932" y="0"/>
                  <a:pt x="1196" y="273"/>
                  <a:pt x="1196" y="598"/>
                </a:cubicBezTo>
              </a:path>
            </a:pathLst>
          </a:custGeom>
          <a:solidFill>
            <a:srgbClr val="EEA821"/>
          </a:solidFill>
          <a:ln>
            <a:noFill/>
          </a:ln>
          <a:effectLst/>
        </p:spPr>
        <p:txBody>
          <a:bodyPr wrap="none" anchor="ctr"/>
          <a:lstStyle/>
          <a:p>
            <a:endParaRPr lang="en-GB" sz="900" noProof="0">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C2264C1F-58AA-B2AF-4FB9-13F4FEE65515}"/>
              </a:ext>
            </a:extLst>
          </p:cNvPr>
          <p:cNvGrpSpPr/>
          <p:nvPr/>
        </p:nvGrpSpPr>
        <p:grpSpPr>
          <a:xfrm>
            <a:off x="3896262" y="1629020"/>
            <a:ext cx="4188138" cy="4181320"/>
            <a:chOff x="3896262" y="1629020"/>
            <a:chExt cx="4188138" cy="4181320"/>
          </a:xfrm>
        </p:grpSpPr>
        <p:sp>
          <p:nvSpPr>
            <p:cNvPr id="58" name="Freeform 1"/>
            <p:cNvSpPr>
              <a:spLocks noChangeArrowheads="1"/>
            </p:cNvSpPr>
            <p:nvPr/>
          </p:nvSpPr>
          <p:spPr bwMode="auto">
            <a:xfrm>
              <a:off x="5921021" y="3646961"/>
              <a:ext cx="1274848" cy="2163379"/>
            </a:xfrm>
            <a:custGeom>
              <a:avLst/>
              <a:gdLst>
                <a:gd name="T0" fmla="*/ 0 w 2472"/>
                <a:gd name="T1" fmla="*/ 4196 h 4197"/>
                <a:gd name="T2" fmla="*/ 0 w 2472"/>
                <a:gd name="T3" fmla="*/ 4196 h 4197"/>
                <a:gd name="T4" fmla="*/ 2471 w 2472"/>
                <a:gd name="T5" fmla="*/ 3396 h 4197"/>
                <a:gd name="T6" fmla="*/ 0 w 2472"/>
                <a:gd name="T7" fmla="*/ 0 h 4197"/>
                <a:gd name="T8" fmla="*/ 0 w 2472"/>
                <a:gd name="T9" fmla="*/ 4196 h 4197"/>
              </a:gdLst>
              <a:ahLst/>
              <a:cxnLst>
                <a:cxn ang="0">
                  <a:pos x="T0" y="T1"/>
                </a:cxn>
                <a:cxn ang="0">
                  <a:pos x="T2" y="T3"/>
                </a:cxn>
                <a:cxn ang="0">
                  <a:pos x="T4" y="T5"/>
                </a:cxn>
                <a:cxn ang="0">
                  <a:pos x="T6" y="T7"/>
                </a:cxn>
                <a:cxn ang="0">
                  <a:pos x="T8" y="T9"/>
                </a:cxn>
              </a:cxnLst>
              <a:rect l="0" t="0" r="r" b="b"/>
              <a:pathLst>
                <a:path w="2472" h="4197">
                  <a:moveTo>
                    <a:pt x="0" y="4196"/>
                  </a:moveTo>
                  <a:lnTo>
                    <a:pt x="0" y="4196"/>
                  </a:lnTo>
                  <a:cubicBezTo>
                    <a:pt x="923" y="4196"/>
                    <a:pt x="1776" y="3897"/>
                    <a:pt x="2471" y="3396"/>
                  </a:cubicBezTo>
                  <a:cubicBezTo>
                    <a:pt x="0" y="0"/>
                    <a:pt x="0" y="0"/>
                    <a:pt x="0" y="0"/>
                  </a:cubicBezTo>
                  <a:lnTo>
                    <a:pt x="0" y="4196"/>
                  </a:lnTo>
                </a:path>
              </a:pathLst>
            </a:custGeom>
            <a:solidFill>
              <a:srgbClr val="007772">
                <a:alpha val="69040"/>
              </a:srgbClr>
            </a:solidFill>
            <a:ln w="9525" cap="flat">
              <a:solidFill>
                <a:schemeClr val="bg2"/>
              </a:solidFill>
              <a:bevel/>
              <a:headEnd/>
              <a:tailEnd/>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59" name="Freeform 2"/>
            <p:cNvSpPr>
              <a:spLocks noChangeArrowheads="1"/>
            </p:cNvSpPr>
            <p:nvPr/>
          </p:nvSpPr>
          <p:spPr bwMode="auto">
            <a:xfrm>
              <a:off x="4730254" y="3660596"/>
              <a:ext cx="1193039" cy="2027031"/>
            </a:xfrm>
            <a:custGeom>
              <a:avLst/>
              <a:gdLst>
                <a:gd name="T0" fmla="*/ 0 w 2314"/>
                <a:gd name="T1" fmla="*/ 3175 h 3933"/>
                <a:gd name="T2" fmla="*/ 0 w 2314"/>
                <a:gd name="T3" fmla="*/ 3175 h 3933"/>
                <a:gd name="T4" fmla="*/ 2313 w 2314"/>
                <a:gd name="T5" fmla="*/ 3932 h 3933"/>
                <a:gd name="T6" fmla="*/ 2313 w 2314"/>
                <a:gd name="T7" fmla="*/ 0 h 3933"/>
                <a:gd name="T8" fmla="*/ 0 w 2314"/>
                <a:gd name="T9" fmla="*/ 3175 h 3933"/>
              </a:gdLst>
              <a:ahLst/>
              <a:cxnLst>
                <a:cxn ang="0">
                  <a:pos x="T0" y="T1"/>
                </a:cxn>
                <a:cxn ang="0">
                  <a:pos x="T2" y="T3"/>
                </a:cxn>
                <a:cxn ang="0">
                  <a:pos x="T4" y="T5"/>
                </a:cxn>
                <a:cxn ang="0">
                  <a:pos x="T6" y="T7"/>
                </a:cxn>
                <a:cxn ang="0">
                  <a:pos x="T8" y="T9"/>
                </a:cxn>
              </a:cxnLst>
              <a:rect l="0" t="0" r="r" b="b"/>
              <a:pathLst>
                <a:path w="2314" h="3933">
                  <a:moveTo>
                    <a:pt x="0" y="3175"/>
                  </a:moveTo>
                  <a:lnTo>
                    <a:pt x="0" y="3175"/>
                  </a:lnTo>
                  <a:cubicBezTo>
                    <a:pt x="651" y="3650"/>
                    <a:pt x="1451" y="3932"/>
                    <a:pt x="2313" y="3932"/>
                  </a:cubicBezTo>
                  <a:cubicBezTo>
                    <a:pt x="2313" y="0"/>
                    <a:pt x="2313" y="0"/>
                    <a:pt x="2313" y="0"/>
                  </a:cubicBezTo>
                  <a:lnTo>
                    <a:pt x="0" y="3175"/>
                  </a:lnTo>
                </a:path>
              </a:pathLst>
            </a:custGeom>
            <a:solidFill>
              <a:srgbClr val="EEA821"/>
            </a:solidFill>
            <a:ln w="9525" cap="flat">
              <a:solidFill>
                <a:schemeClr val="bg2"/>
              </a:solidFill>
              <a:bevel/>
              <a:headEnd/>
              <a:tailEnd/>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60" name="Freeform 3"/>
            <p:cNvSpPr>
              <a:spLocks noChangeArrowheads="1"/>
            </p:cNvSpPr>
            <p:nvPr/>
          </p:nvSpPr>
          <p:spPr bwMode="auto">
            <a:xfrm>
              <a:off x="3991705" y="3660596"/>
              <a:ext cx="1931588" cy="1636169"/>
            </a:xfrm>
            <a:custGeom>
              <a:avLst/>
              <a:gdLst>
                <a:gd name="T0" fmla="*/ 0 w 3748"/>
                <a:gd name="T1" fmla="*/ 1214 h 3176"/>
                <a:gd name="T2" fmla="*/ 0 w 3748"/>
                <a:gd name="T3" fmla="*/ 1214 h 3176"/>
                <a:gd name="T4" fmla="*/ 1434 w 3748"/>
                <a:gd name="T5" fmla="*/ 3175 h 3176"/>
                <a:gd name="T6" fmla="*/ 3747 w 3748"/>
                <a:gd name="T7" fmla="*/ 0 h 3176"/>
                <a:gd name="T8" fmla="*/ 0 w 3748"/>
                <a:gd name="T9" fmla="*/ 1214 h 3176"/>
              </a:gdLst>
              <a:ahLst/>
              <a:cxnLst>
                <a:cxn ang="0">
                  <a:pos x="T0" y="T1"/>
                </a:cxn>
                <a:cxn ang="0">
                  <a:pos x="T2" y="T3"/>
                </a:cxn>
                <a:cxn ang="0">
                  <a:pos x="T4" y="T5"/>
                </a:cxn>
                <a:cxn ang="0">
                  <a:pos x="T6" y="T7"/>
                </a:cxn>
                <a:cxn ang="0">
                  <a:pos x="T8" y="T9"/>
                </a:cxn>
              </a:cxnLst>
              <a:rect l="0" t="0" r="r" b="b"/>
              <a:pathLst>
                <a:path w="3748" h="3176">
                  <a:moveTo>
                    <a:pt x="0" y="1214"/>
                  </a:moveTo>
                  <a:lnTo>
                    <a:pt x="0" y="1214"/>
                  </a:lnTo>
                  <a:cubicBezTo>
                    <a:pt x="264" y="2014"/>
                    <a:pt x="765" y="2700"/>
                    <a:pt x="1434" y="3175"/>
                  </a:cubicBezTo>
                  <a:cubicBezTo>
                    <a:pt x="3747" y="0"/>
                    <a:pt x="3747" y="0"/>
                    <a:pt x="3747" y="0"/>
                  </a:cubicBezTo>
                  <a:lnTo>
                    <a:pt x="0" y="1214"/>
                  </a:lnTo>
                </a:path>
              </a:pathLst>
            </a:custGeom>
            <a:solidFill>
              <a:srgbClr val="EEA821"/>
            </a:solidFill>
            <a:ln w="9525" cap="flat">
              <a:solidFill>
                <a:schemeClr val="bg2"/>
              </a:solidFill>
              <a:bevel/>
              <a:headEnd/>
              <a:tailEnd/>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61" name="Freeform 4"/>
            <p:cNvSpPr>
              <a:spLocks noChangeArrowheads="1"/>
            </p:cNvSpPr>
            <p:nvPr/>
          </p:nvSpPr>
          <p:spPr bwMode="auto">
            <a:xfrm>
              <a:off x="3896262" y="3028853"/>
              <a:ext cx="2027031" cy="1256668"/>
            </a:xfrm>
            <a:custGeom>
              <a:avLst/>
              <a:gdLst>
                <a:gd name="T0" fmla="*/ 185 w 3933"/>
                <a:gd name="T1" fmla="*/ 0 h 2438"/>
                <a:gd name="T2" fmla="*/ 185 w 3933"/>
                <a:gd name="T3" fmla="*/ 0 h 2438"/>
                <a:gd name="T4" fmla="*/ 0 w 3933"/>
                <a:gd name="T5" fmla="*/ 1223 h 2438"/>
                <a:gd name="T6" fmla="*/ 185 w 3933"/>
                <a:gd name="T7" fmla="*/ 2437 h 2438"/>
                <a:gd name="T8" fmla="*/ 3932 w 3933"/>
                <a:gd name="T9" fmla="*/ 1223 h 2438"/>
                <a:gd name="T10" fmla="*/ 185 w 3933"/>
                <a:gd name="T11" fmla="*/ 0 h 2438"/>
              </a:gdLst>
              <a:ahLst/>
              <a:cxnLst>
                <a:cxn ang="0">
                  <a:pos x="T0" y="T1"/>
                </a:cxn>
                <a:cxn ang="0">
                  <a:pos x="T2" y="T3"/>
                </a:cxn>
                <a:cxn ang="0">
                  <a:pos x="T4" y="T5"/>
                </a:cxn>
                <a:cxn ang="0">
                  <a:pos x="T6" y="T7"/>
                </a:cxn>
                <a:cxn ang="0">
                  <a:pos x="T8" y="T9"/>
                </a:cxn>
                <a:cxn ang="0">
                  <a:pos x="T10" y="T11"/>
                </a:cxn>
              </a:cxnLst>
              <a:rect l="0" t="0" r="r" b="b"/>
              <a:pathLst>
                <a:path w="3933" h="2438">
                  <a:moveTo>
                    <a:pt x="185" y="0"/>
                  </a:moveTo>
                  <a:lnTo>
                    <a:pt x="185" y="0"/>
                  </a:lnTo>
                  <a:cubicBezTo>
                    <a:pt x="62" y="387"/>
                    <a:pt x="0" y="792"/>
                    <a:pt x="0" y="1223"/>
                  </a:cubicBezTo>
                  <a:cubicBezTo>
                    <a:pt x="0" y="1645"/>
                    <a:pt x="62" y="2050"/>
                    <a:pt x="185" y="2437"/>
                  </a:cubicBezTo>
                  <a:cubicBezTo>
                    <a:pt x="3932" y="1223"/>
                    <a:pt x="3932" y="1223"/>
                    <a:pt x="3932" y="1223"/>
                  </a:cubicBezTo>
                  <a:lnTo>
                    <a:pt x="185" y="0"/>
                  </a:lnTo>
                </a:path>
              </a:pathLst>
            </a:custGeom>
            <a:solidFill>
              <a:srgbClr val="EEA821"/>
            </a:solidFill>
            <a:ln w="9525" cap="flat">
              <a:solidFill>
                <a:schemeClr val="bg2"/>
              </a:solidFill>
              <a:bevel/>
              <a:headEnd/>
              <a:tailEnd/>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62" name="Freeform 5"/>
            <p:cNvSpPr>
              <a:spLocks noChangeArrowheads="1"/>
            </p:cNvSpPr>
            <p:nvPr/>
          </p:nvSpPr>
          <p:spPr bwMode="auto">
            <a:xfrm>
              <a:off x="3991705" y="2019882"/>
              <a:ext cx="1931588" cy="1640714"/>
            </a:xfrm>
            <a:custGeom>
              <a:avLst/>
              <a:gdLst>
                <a:gd name="T0" fmla="*/ 1434 w 3748"/>
                <a:gd name="T1" fmla="*/ 0 h 3184"/>
                <a:gd name="T2" fmla="*/ 1434 w 3748"/>
                <a:gd name="T3" fmla="*/ 0 h 3184"/>
                <a:gd name="T4" fmla="*/ 0 w 3748"/>
                <a:gd name="T5" fmla="*/ 1960 h 3184"/>
                <a:gd name="T6" fmla="*/ 3747 w 3748"/>
                <a:gd name="T7" fmla="*/ 3183 h 3184"/>
                <a:gd name="T8" fmla="*/ 1434 w 3748"/>
                <a:gd name="T9" fmla="*/ 0 h 3184"/>
              </a:gdLst>
              <a:ahLst/>
              <a:cxnLst>
                <a:cxn ang="0">
                  <a:pos x="T0" y="T1"/>
                </a:cxn>
                <a:cxn ang="0">
                  <a:pos x="T2" y="T3"/>
                </a:cxn>
                <a:cxn ang="0">
                  <a:pos x="T4" y="T5"/>
                </a:cxn>
                <a:cxn ang="0">
                  <a:pos x="T6" y="T7"/>
                </a:cxn>
                <a:cxn ang="0">
                  <a:pos x="T8" y="T9"/>
                </a:cxn>
              </a:cxnLst>
              <a:rect l="0" t="0" r="r" b="b"/>
              <a:pathLst>
                <a:path w="3748" h="3184">
                  <a:moveTo>
                    <a:pt x="1434" y="0"/>
                  </a:moveTo>
                  <a:lnTo>
                    <a:pt x="1434" y="0"/>
                  </a:lnTo>
                  <a:cubicBezTo>
                    <a:pt x="765" y="483"/>
                    <a:pt x="264" y="1169"/>
                    <a:pt x="0" y="1960"/>
                  </a:cubicBezTo>
                  <a:cubicBezTo>
                    <a:pt x="3747" y="3183"/>
                    <a:pt x="3747" y="3183"/>
                    <a:pt x="3747" y="3183"/>
                  </a:cubicBezTo>
                  <a:lnTo>
                    <a:pt x="1434" y="0"/>
                  </a:lnTo>
                </a:path>
              </a:pathLst>
            </a:custGeom>
            <a:solidFill>
              <a:srgbClr val="EEA821"/>
            </a:solidFill>
            <a:ln w="9525" cap="flat">
              <a:solidFill>
                <a:schemeClr val="bg2"/>
              </a:solidFill>
              <a:bevel/>
              <a:headEnd/>
              <a:tailEnd/>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63" name="Freeform 6"/>
            <p:cNvSpPr>
              <a:spLocks noChangeArrowheads="1"/>
            </p:cNvSpPr>
            <p:nvPr/>
          </p:nvSpPr>
          <p:spPr bwMode="auto">
            <a:xfrm>
              <a:off x="5921021" y="1629020"/>
              <a:ext cx="1193039" cy="2031576"/>
            </a:xfrm>
            <a:custGeom>
              <a:avLst/>
              <a:gdLst>
                <a:gd name="T0" fmla="*/ 2313 w 2314"/>
                <a:gd name="T1" fmla="*/ 757 h 3941"/>
                <a:gd name="T2" fmla="*/ 2313 w 2314"/>
                <a:gd name="T3" fmla="*/ 757 h 3941"/>
                <a:gd name="T4" fmla="*/ 0 w 2314"/>
                <a:gd name="T5" fmla="*/ 0 h 3941"/>
                <a:gd name="T6" fmla="*/ 0 w 2314"/>
                <a:gd name="T7" fmla="*/ 3940 h 3941"/>
                <a:gd name="T8" fmla="*/ 2313 w 2314"/>
                <a:gd name="T9" fmla="*/ 757 h 3941"/>
              </a:gdLst>
              <a:ahLst/>
              <a:cxnLst>
                <a:cxn ang="0">
                  <a:pos x="T0" y="T1"/>
                </a:cxn>
                <a:cxn ang="0">
                  <a:pos x="T2" y="T3"/>
                </a:cxn>
                <a:cxn ang="0">
                  <a:pos x="T4" y="T5"/>
                </a:cxn>
                <a:cxn ang="0">
                  <a:pos x="T6" y="T7"/>
                </a:cxn>
                <a:cxn ang="0">
                  <a:pos x="T8" y="T9"/>
                </a:cxn>
              </a:cxnLst>
              <a:rect l="0" t="0" r="r" b="b"/>
              <a:pathLst>
                <a:path w="2314" h="3941">
                  <a:moveTo>
                    <a:pt x="2313" y="757"/>
                  </a:moveTo>
                  <a:lnTo>
                    <a:pt x="2313" y="757"/>
                  </a:lnTo>
                  <a:cubicBezTo>
                    <a:pt x="1662" y="282"/>
                    <a:pt x="861" y="0"/>
                    <a:pt x="0" y="0"/>
                  </a:cubicBezTo>
                  <a:cubicBezTo>
                    <a:pt x="0" y="3940"/>
                    <a:pt x="0" y="3940"/>
                    <a:pt x="0" y="3940"/>
                  </a:cubicBezTo>
                  <a:lnTo>
                    <a:pt x="2313" y="757"/>
                  </a:lnTo>
                </a:path>
              </a:pathLst>
            </a:custGeom>
            <a:solidFill>
              <a:srgbClr val="4FA19E"/>
            </a:solidFill>
            <a:ln w="9525" cap="flat">
              <a:solidFill>
                <a:schemeClr val="bg2"/>
              </a:solidFill>
              <a:bevel/>
              <a:headEnd/>
              <a:tailEnd/>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64" name="Freeform 7"/>
            <p:cNvSpPr>
              <a:spLocks noChangeArrowheads="1"/>
            </p:cNvSpPr>
            <p:nvPr/>
          </p:nvSpPr>
          <p:spPr bwMode="auto">
            <a:xfrm>
              <a:off x="4730254" y="1629020"/>
              <a:ext cx="1193039" cy="2031576"/>
            </a:xfrm>
            <a:custGeom>
              <a:avLst/>
              <a:gdLst>
                <a:gd name="T0" fmla="*/ 2313 w 2314"/>
                <a:gd name="T1" fmla="*/ 3940 h 3941"/>
                <a:gd name="T2" fmla="*/ 2313 w 2314"/>
                <a:gd name="T3" fmla="*/ 3940 h 3941"/>
                <a:gd name="T4" fmla="*/ 2313 w 2314"/>
                <a:gd name="T5" fmla="*/ 0 h 3941"/>
                <a:gd name="T6" fmla="*/ 0 w 2314"/>
                <a:gd name="T7" fmla="*/ 757 h 3941"/>
                <a:gd name="T8" fmla="*/ 2313 w 2314"/>
                <a:gd name="T9" fmla="*/ 3940 h 3941"/>
              </a:gdLst>
              <a:ahLst/>
              <a:cxnLst>
                <a:cxn ang="0">
                  <a:pos x="T0" y="T1"/>
                </a:cxn>
                <a:cxn ang="0">
                  <a:pos x="T2" y="T3"/>
                </a:cxn>
                <a:cxn ang="0">
                  <a:pos x="T4" y="T5"/>
                </a:cxn>
                <a:cxn ang="0">
                  <a:pos x="T6" y="T7"/>
                </a:cxn>
                <a:cxn ang="0">
                  <a:pos x="T8" y="T9"/>
                </a:cxn>
              </a:cxnLst>
              <a:rect l="0" t="0" r="r" b="b"/>
              <a:pathLst>
                <a:path w="2314" h="3941">
                  <a:moveTo>
                    <a:pt x="2313" y="3940"/>
                  </a:moveTo>
                  <a:lnTo>
                    <a:pt x="2313" y="3940"/>
                  </a:lnTo>
                  <a:cubicBezTo>
                    <a:pt x="2313" y="0"/>
                    <a:pt x="2313" y="0"/>
                    <a:pt x="2313" y="0"/>
                  </a:cubicBezTo>
                  <a:cubicBezTo>
                    <a:pt x="1451" y="0"/>
                    <a:pt x="651" y="282"/>
                    <a:pt x="0" y="757"/>
                  </a:cubicBezTo>
                  <a:lnTo>
                    <a:pt x="2313" y="3940"/>
                  </a:lnTo>
                </a:path>
              </a:pathLst>
            </a:custGeom>
            <a:solidFill>
              <a:srgbClr val="EEA821"/>
            </a:solidFill>
            <a:ln w="9525" cap="flat">
              <a:solidFill>
                <a:schemeClr val="bg2"/>
              </a:solidFill>
              <a:bevel/>
              <a:headEnd/>
              <a:tailEnd/>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65" name="Freeform 8"/>
            <p:cNvSpPr>
              <a:spLocks noChangeArrowheads="1"/>
            </p:cNvSpPr>
            <p:nvPr/>
          </p:nvSpPr>
          <p:spPr bwMode="auto">
            <a:xfrm>
              <a:off x="5921021" y="3646961"/>
              <a:ext cx="2058846" cy="1749792"/>
            </a:xfrm>
            <a:custGeom>
              <a:avLst/>
              <a:gdLst>
                <a:gd name="T0" fmla="*/ 2471 w 3994"/>
                <a:gd name="T1" fmla="*/ 3396 h 3397"/>
                <a:gd name="T2" fmla="*/ 2471 w 3994"/>
                <a:gd name="T3" fmla="*/ 3396 h 3397"/>
                <a:gd name="T4" fmla="*/ 3993 w 3994"/>
                <a:gd name="T5" fmla="*/ 1293 h 3397"/>
                <a:gd name="T6" fmla="*/ 0 w 3994"/>
                <a:gd name="T7" fmla="*/ 0 h 3397"/>
                <a:gd name="T8" fmla="*/ 2471 w 3994"/>
                <a:gd name="T9" fmla="*/ 3396 h 3397"/>
              </a:gdLst>
              <a:ahLst/>
              <a:cxnLst>
                <a:cxn ang="0">
                  <a:pos x="T0" y="T1"/>
                </a:cxn>
                <a:cxn ang="0">
                  <a:pos x="T2" y="T3"/>
                </a:cxn>
                <a:cxn ang="0">
                  <a:pos x="T4" y="T5"/>
                </a:cxn>
                <a:cxn ang="0">
                  <a:pos x="T6" y="T7"/>
                </a:cxn>
                <a:cxn ang="0">
                  <a:pos x="T8" y="T9"/>
                </a:cxn>
              </a:cxnLst>
              <a:rect l="0" t="0" r="r" b="b"/>
              <a:pathLst>
                <a:path w="3994" h="3397">
                  <a:moveTo>
                    <a:pt x="2471" y="3396"/>
                  </a:moveTo>
                  <a:lnTo>
                    <a:pt x="2471" y="3396"/>
                  </a:lnTo>
                  <a:cubicBezTo>
                    <a:pt x="3175" y="2877"/>
                    <a:pt x="3720" y="2147"/>
                    <a:pt x="3993" y="1293"/>
                  </a:cubicBezTo>
                  <a:cubicBezTo>
                    <a:pt x="0" y="0"/>
                    <a:pt x="0" y="0"/>
                    <a:pt x="0" y="0"/>
                  </a:cubicBezTo>
                  <a:lnTo>
                    <a:pt x="2471" y="3396"/>
                  </a:lnTo>
                </a:path>
              </a:pathLst>
            </a:custGeom>
            <a:solidFill>
              <a:srgbClr val="007772">
                <a:alpha val="69040"/>
              </a:srgbClr>
            </a:solidFill>
            <a:ln w="9525" cap="flat">
              <a:solidFill>
                <a:schemeClr val="bg2"/>
              </a:solidFill>
              <a:bevel/>
              <a:headEnd/>
              <a:tailEnd/>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66" name="Freeform 9"/>
            <p:cNvSpPr>
              <a:spLocks noChangeArrowheads="1"/>
            </p:cNvSpPr>
            <p:nvPr/>
          </p:nvSpPr>
          <p:spPr bwMode="auto">
            <a:xfrm>
              <a:off x="5921021" y="1892625"/>
              <a:ext cx="2058846" cy="1754337"/>
            </a:xfrm>
            <a:custGeom>
              <a:avLst/>
              <a:gdLst>
                <a:gd name="T0" fmla="*/ 3993 w 3994"/>
                <a:gd name="T1" fmla="*/ 2101 h 3404"/>
                <a:gd name="T2" fmla="*/ 3993 w 3994"/>
                <a:gd name="T3" fmla="*/ 2101 h 3404"/>
                <a:gd name="T4" fmla="*/ 2471 w 3994"/>
                <a:gd name="T5" fmla="*/ 0 h 3404"/>
                <a:gd name="T6" fmla="*/ 0 w 3994"/>
                <a:gd name="T7" fmla="*/ 3403 h 3404"/>
                <a:gd name="T8" fmla="*/ 3993 w 3994"/>
                <a:gd name="T9" fmla="*/ 2101 h 3404"/>
              </a:gdLst>
              <a:ahLst/>
              <a:cxnLst>
                <a:cxn ang="0">
                  <a:pos x="T0" y="T1"/>
                </a:cxn>
                <a:cxn ang="0">
                  <a:pos x="T2" y="T3"/>
                </a:cxn>
                <a:cxn ang="0">
                  <a:pos x="T4" y="T5"/>
                </a:cxn>
                <a:cxn ang="0">
                  <a:pos x="T6" y="T7"/>
                </a:cxn>
                <a:cxn ang="0">
                  <a:pos x="T8" y="T9"/>
                </a:cxn>
              </a:cxnLst>
              <a:rect l="0" t="0" r="r" b="b"/>
              <a:pathLst>
                <a:path w="3994" h="3404">
                  <a:moveTo>
                    <a:pt x="3993" y="2101"/>
                  </a:moveTo>
                  <a:lnTo>
                    <a:pt x="3993" y="2101"/>
                  </a:lnTo>
                  <a:cubicBezTo>
                    <a:pt x="3720" y="1249"/>
                    <a:pt x="3175" y="519"/>
                    <a:pt x="2471" y="0"/>
                  </a:cubicBezTo>
                  <a:cubicBezTo>
                    <a:pt x="0" y="3403"/>
                    <a:pt x="0" y="3403"/>
                    <a:pt x="0" y="3403"/>
                  </a:cubicBezTo>
                  <a:lnTo>
                    <a:pt x="3993" y="2101"/>
                  </a:lnTo>
                </a:path>
              </a:pathLst>
            </a:custGeom>
            <a:solidFill>
              <a:srgbClr val="007772">
                <a:alpha val="69040"/>
              </a:srgbClr>
            </a:solidFill>
            <a:ln w="9525" cap="flat">
              <a:solidFill>
                <a:schemeClr val="bg2"/>
              </a:solidFill>
              <a:bevel/>
              <a:headEnd/>
              <a:tailEnd/>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67" name="Freeform 10"/>
            <p:cNvSpPr>
              <a:spLocks noChangeArrowheads="1"/>
            </p:cNvSpPr>
            <p:nvPr/>
          </p:nvSpPr>
          <p:spPr bwMode="auto">
            <a:xfrm>
              <a:off x="5921021" y="2974314"/>
              <a:ext cx="2163379" cy="1338476"/>
            </a:xfrm>
            <a:custGeom>
              <a:avLst/>
              <a:gdLst>
                <a:gd name="T0" fmla="*/ 3993 w 4196"/>
                <a:gd name="T1" fmla="*/ 2595 h 2596"/>
                <a:gd name="T2" fmla="*/ 3993 w 4196"/>
                <a:gd name="T3" fmla="*/ 2595 h 2596"/>
                <a:gd name="T4" fmla="*/ 4195 w 4196"/>
                <a:gd name="T5" fmla="*/ 1302 h 2596"/>
                <a:gd name="T6" fmla="*/ 3993 w 4196"/>
                <a:gd name="T7" fmla="*/ 0 h 2596"/>
                <a:gd name="T8" fmla="*/ 0 w 4196"/>
                <a:gd name="T9" fmla="*/ 1302 h 2596"/>
                <a:gd name="T10" fmla="*/ 3993 w 4196"/>
                <a:gd name="T11" fmla="*/ 2595 h 2596"/>
              </a:gdLst>
              <a:ahLst/>
              <a:cxnLst>
                <a:cxn ang="0">
                  <a:pos x="T0" y="T1"/>
                </a:cxn>
                <a:cxn ang="0">
                  <a:pos x="T2" y="T3"/>
                </a:cxn>
                <a:cxn ang="0">
                  <a:pos x="T4" y="T5"/>
                </a:cxn>
                <a:cxn ang="0">
                  <a:pos x="T6" y="T7"/>
                </a:cxn>
                <a:cxn ang="0">
                  <a:pos x="T8" y="T9"/>
                </a:cxn>
                <a:cxn ang="0">
                  <a:pos x="T10" y="T11"/>
                </a:cxn>
              </a:cxnLst>
              <a:rect l="0" t="0" r="r" b="b"/>
              <a:pathLst>
                <a:path w="4196" h="2596">
                  <a:moveTo>
                    <a:pt x="3993" y="2595"/>
                  </a:moveTo>
                  <a:lnTo>
                    <a:pt x="3993" y="2595"/>
                  </a:lnTo>
                  <a:cubicBezTo>
                    <a:pt x="4125" y="2191"/>
                    <a:pt x="4195" y="1751"/>
                    <a:pt x="4195" y="1302"/>
                  </a:cubicBezTo>
                  <a:cubicBezTo>
                    <a:pt x="4195" y="845"/>
                    <a:pt x="4125" y="414"/>
                    <a:pt x="3993" y="0"/>
                  </a:cubicBezTo>
                  <a:cubicBezTo>
                    <a:pt x="0" y="1302"/>
                    <a:pt x="0" y="1302"/>
                    <a:pt x="0" y="1302"/>
                  </a:cubicBezTo>
                  <a:lnTo>
                    <a:pt x="3993" y="2595"/>
                  </a:lnTo>
                </a:path>
              </a:pathLst>
            </a:custGeom>
            <a:solidFill>
              <a:srgbClr val="007772">
                <a:alpha val="69040"/>
              </a:srgbClr>
            </a:solidFill>
            <a:ln w="9525" cap="flat">
              <a:solidFill>
                <a:schemeClr val="bg2"/>
              </a:solidFill>
              <a:bevel/>
              <a:headEnd/>
              <a:tailEnd/>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514" name="Freeform 401"/>
            <p:cNvSpPr>
              <a:spLocks noChangeArrowheads="1"/>
            </p:cNvSpPr>
            <p:nvPr/>
          </p:nvSpPr>
          <p:spPr bwMode="auto">
            <a:xfrm>
              <a:off x="4996131" y="2758430"/>
              <a:ext cx="902166" cy="902166"/>
            </a:xfrm>
            <a:custGeom>
              <a:avLst/>
              <a:gdLst>
                <a:gd name="T0" fmla="*/ 484 w 1751"/>
                <a:gd name="T1" fmla="*/ 0 h 1751"/>
                <a:gd name="T2" fmla="*/ 484 w 1751"/>
                <a:gd name="T3" fmla="*/ 0 h 1751"/>
                <a:gd name="T4" fmla="*/ 0 w 1751"/>
                <a:gd name="T5" fmla="*/ 474 h 1751"/>
                <a:gd name="T6" fmla="*/ 1750 w 1751"/>
                <a:gd name="T7" fmla="*/ 1750 h 1751"/>
                <a:gd name="T8" fmla="*/ 484 w 1751"/>
                <a:gd name="T9" fmla="*/ 0 h 1751"/>
              </a:gdLst>
              <a:ahLst/>
              <a:cxnLst>
                <a:cxn ang="0">
                  <a:pos x="T0" y="T1"/>
                </a:cxn>
                <a:cxn ang="0">
                  <a:pos x="T2" y="T3"/>
                </a:cxn>
                <a:cxn ang="0">
                  <a:pos x="T4" y="T5"/>
                </a:cxn>
                <a:cxn ang="0">
                  <a:pos x="T6" y="T7"/>
                </a:cxn>
                <a:cxn ang="0">
                  <a:pos x="T8" y="T9"/>
                </a:cxn>
              </a:cxnLst>
              <a:rect l="0" t="0" r="r" b="b"/>
              <a:pathLst>
                <a:path w="1751" h="1751">
                  <a:moveTo>
                    <a:pt x="484" y="0"/>
                  </a:moveTo>
                  <a:lnTo>
                    <a:pt x="484" y="0"/>
                  </a:lnTo>
                  <a:cubicBezTo>
                    <a:pt x="299" y="132"/>
                    <a:pt x="141" y="291"/>
                    <a:pt x="0" y="474"/>
                  </a:cubicBezTo>
                  <a:cubicBezTo>
                    <a:pt x="1750" y="1750"/>
                    <a:pt x="1750" y="1750"/>
                    <a:pt x="1750" y="1750"/>
                  </a:cubicBezTo>
                  <a:lnTo>
                    <a:pt x="484" y="0"/>
                  </a:lnTo>
                </a:path>
              </a:pathLst>
            </a:custGeom>
            <a:solidFill>
              <a:srgbClr val="007772"/>
            </a:solidFill>
            <a:ln w="9525" cap="flat">
              <a:solidFill>
                <a:schemeClr val="bg2"/>
              </a:solidFill>
              <a:bevel/>
              <a:headEnd/>
              <a:tailEnd/>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515" name="Freeform 402"/>
            <p:cNvSpPr>
              <a:spLocks noChangeArrowheads="1"/>
            </p:cNvSpPr>
            <p:nvPr/>
          </p:nvSpPr>
          <p:spPr bwMode="auto">
            <a:xfrm>
              <a:off x="5246101" y="2599358"/>
              <a:ext cx="652196" cy="1061238"/>
            </a:xfrm>
            <a:custGeom>
              <a:avLst/>
              <a:gdLst>
                <a:gd name="T0" fmla="*/ 598 w 1267"/>
                <a:gd name="T1" fmla="*/ 0 h 2058"/>
                <a:gd name="T2" fmla="*/ 598 w 1267"/>
                <a:gd name="T3" fmla="*/ 0 h 2058"/>
                <a:gd name="T4" fmla="*/ 0 w 1267"/>
                <a:gd name="T5" fmla="*/ 307 h 2058"/>
                <a:gd name="T6" fmla="*/ 1266 w 1267"/>
                <a:gd name="T7" fmla="*/ 2057 h 2058"/>
                <a:gd name="T8" fmla="*/ 598 w 1267"/>
                <a:gd name="T9" fmla="*/ 0 h 2058"/>
              </a:gdLst>
              <a:ahLst/>
              <a:cxnLst>
                <a:cxn ang="0">
                  <a:pos x="T0" y="T1"/>
                </a:cxn>
                <a:cxn ang="0">
                  <a:pos x="T2" y="T3"/>
                </a:cxn>
                <a:cxn ang="0">
                  <a:pos x="T4" y="T5"/>
                </a:cxn>
                <a:cxn ang="0">
                  <a:pos x="T6" y="T7"/>
                </a:cxn>
                <a:cxn ang="0">
                  <a:pos x="T8" y="T9"/>
                </a:cxn>
              </a:cxnLst>
              <a:rect l="0" t="0" r="r" b="b"/>
              <a:pathLst>
                <a:path w="1267" h="2058">
                  <a:moveTo>
                    <a:pt x="598" y="0"/>
                  </a:moveTo>
                  <a:lnTo>
                    <a:pt x="598" y="0"/>
                  </a:lnTo>
                  <a:cubicBezTo>
                    <a:pt x="378" y="70"/>
                    <a:pt x="176" y="175"/>
                    <a:pt x="0" y="307"/>
                  </a:cubicBezTo>
                  <a:cubicBezTo>
                    <a:pt x="1266" y="2057"/>
                    <a:pt x="1266" y="2057"/>
                    <a:pt x="1266" y="2057"/>
                  </a:cubicBezTo>
                  <a:lnTo>
                    <a:pt x="598" y="0"/>
                  </a:lnTo>
                </a:path>
              </a:pathLst>
            </a:custGeom>
            <a:solidFill>
              <a:srgbClr val="007772"/>
            </a:solidFill>
            <a:ln w="9525" cap="flat">
              <a:solidFill>
                <a:schemeClr val="bg2"/>
              </a:solidFill>
              <a:bevel/>
              <a:headEnd/>
              <a:tailEnd/>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516" name="Freeform 403"/>
            <p:cNvSpPr>
              <a:spLocks noChangeArrowheads="1"/>
            </p:cNvSpPr>
            <p:nvPr/>
          </p:nvSpPr>
          <p:spPr bwMode="auto">
            <a:xfrm>
              <a:off x="5555155" y="2544819"/>
              <a:ext cx="345414" cy="1115777"/>
            </a:xfrm>
            <a:custGeom>
              <a:avLst/>
              <a:gdLst>
                <a:gd name="T0" fmla="*/ 668 w 669"/>
                <a:gd name="T1" fmla="*/ 0 h 2164"/>
                <a:gd name="T2" fmla="*/ 668 w 669"/>
                <a:gd name="T3" fmla="*/ 0 h 2164"/>
                <a:gd name="T4" fmla="*/ 0 w 669"/>
                <a:gd name="T5" fmla="*/ 106 h 2164"/>
                <a:gd name="T6" fmla="*/ 668 w 669"/>
                <a:gd name="T7" fmla="*/ 2163 h 2164"/>
                <a:gd name="T8" fmla="*/ 668 w 669"/>
                <a:gd name="T9" fmla="*/ 0 h 2164"/>
              </a:gdLst>
              <a:ahLst/>
              <a:cxnLst>
                <a:cxn ang="0">
                  <a:pos x="T0" y="T1"/>
                </a:cxn>
                <a:cxn ang="0">
                  <a:pos x="T2" y="T3"/>
                </a:cxn>
                <a:cxn ang="0">
                  <a:pos x="T4" y="T5"/>
                </a:cxn>
                <a:cxn ang="0">
                  <a:pos x="T6" y="T7"/>
                </a:cxn>
                <a:cxn ang="0">
                  <a:pos x="T8" y="T9"/>
                </a:cxn>
              </a:cxnLst>
              <a:rect l="0" t="0" r="r" b="b"/>
              <a:pathLst>
                <a:path w="669" h="2164">
                  <a:moveTo>
                    <a:pt x="668" y="0"/>
                  </a:moveTo>
                  <a:lnTo>
                    <a:pt x="668" y="0"/>
                  </a:lnTo>
                  <a:cubicBezTo>
                    <a:pt x="439" y="0"/>
                    <a:pt x="211" y="35"/>
                    <a:pt x="0" y="106"/>
                  </a:cubicBezTo>
                  <a:cubicBezTo>
                    <a:pt x="668" y="2163"/>
                    <a:pt x="668" y="2163"/>
                    <a:pt x="668" y="2163"/>
                  </a:cubicBezTo>
                  <a:lnTo>
                    <a:pt x="668" y="0"/>
                  </a:lnTo>
                </a:path>
              </a:pathLst>
            </a:custGeom>
            <a:solidFill>
              <a:srgbClr val="007772"/>
            </a:solidFill>
            <a:ln w="9525" cap="flat">
              <a:solidFill>
                <a:schemeClr val="bg2"/>
              </a:solidFill>
              <a:bevel/>
              <a:headEnd/>
              <a:tailEnd/>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517" name="Freeform 404"/>
            <p:cNvSpPr>
              <a:spLocks noChangeArrowheads="1"/>
            </p:cNvSpPr>
            <p:nvPr/>
          </p:nvSpPr>
          <p:spPr bwMode="auto">
            <a:xfrm>
              <a:off x="4843877" y="3001584"/>
              <a:ext cx="1056692" cy="659013"/>
            </a:xfrm>
            <a:custGeom>
              <a:avLst/>
              <a:gdLst>
                <a:gd name="T0" fmla="*/ 299 w 2050"/>
                <a:gd name="T1" fmla="*/ 0 h 1277"/>
                <a:gd name="T2" fmla="*/ 299 w 2050"/>
                <a:gd name="T3" fmla="*/ 0 h 1277"/>
                <a:gd name="T4" fmla="*/ 0 w 2050"/>
                <a:gd name="T5" fmla="*/ 607 h 1277"/>
                <a:gd name="T6" fmla="*/ 2049 w 2050"/>
                <a:gd name="T7" fmla="*/ 1276 h 1277"/>
                <a:gd name="T8" fmla="*/ 299 w 2050"/>
                <a:gd name="T9" fmla="*/ 0 h 1277"/>
              </a:gdLst>
              <a:ahLst/>
              <a:cxnLst>
                <a:cxn ang="0">
                  <a:pos x="T0" y="T1"/>
                </a:cxn>
                <a:cxn ang="0">
                  <a:pos x="T2" y="T3"/>
                </a:cxn>
                <a:cxn ang="0">
                  <a:pos x="T4" y="T5"/>
                </a:cxn>
                <a:cxn ang="0">
                  <a:pos x="T6" y="T7"/>
                </a:cxn>
                <a:cxn ang="0">
                  <a:pos x="T8" y="T9"/>
                </a:cxn>
              </a:cxnLst>
              <a:rect l="0" t="0" r="r" b="b"/>
              <a:pathLst>
                <a:path w="2050" h="1277">
                  <a:moveTo>
                    <a:pt x="299" y="0"/>
                  </a:moveTo>
                  <a:lnTo>
                    <a:pt x="299" y="0"/>
                  </a:lnTo>
                  <a:cubicBezTo>
                    <a:pt x="167" y="185"/>
                    <a:pt x="70" y="387"/>
                    <a:pt x="0" y="607"/>
                  </a:cubicBezTo>
                  <a:cubicBezTo>
                    <a:pt x="2049" y="1276"/>
                    <a:pt x="2049" y="1276"/>
                    <a:pt x="2049" y="1276"/>
                  </a:cubicBezTo>
                  <a:lnTo>
                    <a:pt x="299" y="0"/>
                  </a:lnTo>
                </a:path>
              </a:pathLst>
            </a:custGeom>
            <a:solidFill>
              <a:srgbClr val="007772"/>
            </a:solidFill>
            <a:ln w="9525" cap="flat">
              <a:solidFill>
                <a:schemeClr val="bg2"/>
              </a:solidFill>
              <a:bevel/>
              <a:headEnd/>
              <a:tailEnd/>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518" name="Freeform 405"/>
            <p:cNvSpPr>
              <a:spLocks noChangeArrowheads="1"/>
            </p:cNvSpPr>
            <p:nvPr/>
          </p:nvSpPr>
          <p:spPr bwMode="auto">
            <a:xfrm>
              <a:off x="5921021" y="3042488"/>
              <a:ext cx="997608" cy="618108"/>
            </a:xfrm>
            <a:custGeom>
              <a:avLst/>
              <a:gdLst>
                <a:gd name="T0" fmla="*/ 1934 w 1935"/>
                <a:gd name="T1" fmla="*/ 563 h 1198"/>
                <a:gd name="T2" fmla="*/ 1934 w 1935"/>
                <a:gd name="T3" fmla="*/ 563 h 1198"/>
                <a:gd name="T4" fmla="*/ 1644 w 1935"/>
                <a:gd name="T5" fmla="*/ 0 h 1198"/>
                <a:gd name="T6" fmla="*/ 0 w 1935"/>
                <a:gd name="T7" fmla="*/ 1197 h 1198"/>
                <a:gd name="T8" fmla="*/ 1934 w 1935"/>
                <a:gd name="T9" fmla="*/ 563 h 1198"/>
              </a:gdLst>
              <a:ahLst/>
              <a:cxnLst>
                <a:cxn ang="0">
                  <a:pos x="T0" y="T1"/>
                </a:cxn>
                <a:cxn ang="0">
                  <a:pos x="T2" y="T3"/>
                </a:cxn>
                <a:cxn ang="0">
                  <a:pos x="T4" y="T5"/>
                </a:cxn>
                <a:cxn ang="0">
                  <a:pos x="T6" y="T7"/>
                </a:cxn>
                <a:cxn ang="0">
                  <a:pos x="T8" y="T9"/>
                </a:cxn>
              </a:cxnLst>
              <a:rect l="0" t="0" r="r" b="b"/>
              <a:pathLst>
                <a:path w="1935" h="1198">
                  <a:moveTo>
                    <a:pt x="1934" y="563"/>
                  </a:moveTo>
                  <a:lnTo>
                    <a:pt x="1934" y="563"/>
                  </a:lnTo>
                  <a:cubicBezTo>
                    <a:pt x="1864" y="361"/>
                    <a:pt x="1767" y="168"/>
                    <a:pt x="1644" y="0"/>
                  </a:cubicBezTo>
                  <a:cubicBezTo>
                    <a:pt x="0" y="1197"/>
                    <a:pt x="0" y="1197"/>
                    <a:pt x="0" y="1197"/>
                  </a:cubicBezTo>
                  <a:lnTo>
                    <a:pt x="1934" y="563"/>
                  </a:lnTo>
                </a:path>
              </a:pathLst>
            </a:custGeom>
            <a:solidFill>
              <a:srgbClr val="007772"/>
            </a:solidFill>
            <a:ln w="9525" cap="flat">
              <a:solidFill>
                <a:schemeClr val="bg2"/>
              </a:solidFill>
              <a:bevel/>
              <a:headEnd/>
              <a:tailEnd/>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519" name="Freeform 406"/>
            <p:cNvSpPr>
              <a:spLocks noChangeArrowheads="1"/>
            </p:cNvSpPr>
            <p:nvPr/>
          </p:nvSpPr>
          <p:spPr bwMode="auto">
            <a:xfrm>
              <a:off x="5898297" y="2544819"/>
              <a:ext cx="345414" cy="1115777"/>
            </a:xfrm>
            <a:custGeom>
              <a:avLst/>
              <a:gdLst>
                <a:gd name="T0" fmla="*/ 668 w 669"/>
                <a:gd name="T1" fmla="*/ 106 h 2164"/>
                <a:gd name="T2" fmla="*/ 668 w 669"/>
                <a:gd name="T3" fmla="*/ 106 h 2164"/>
                <a:gd name="T4" fmla="*/ 0 w 669"/>
                <a:gd name="T5" fmla="*/ 0 h 2164"/>
                <a:gd name="T6" fmla="*/ 0 w 669"/>
                <a:gd name="T7" fmla="*/ 2163 h 2164"/>
                <a:gd name="T8" fmla="*/ 668 w 669"/>
                <a:gd name="T9" fmla="*/ 106 h 2164"/>
              </a:gdLst>
              <a:ahLst/>
              <a:cxnLst>
                <a:cxn ang="0">
                  <a:pos x="T0" y="T1"/>
                </a:cxn>
                <a:cxn ang="0">
                  <a:pos x="T2" y="T3"/>
                </a:cxn>
                <a:cxn ang="0">
                  <a:pos x="T4" y="T5"/>
                </a:cxn>
                <a:cxn ang="0">
                  <a:pos x="T6" y="T7"/>
                </a:cxn>
                <a:cxn ang="0">
                  <a:pos x="T8" y="T9"/>
                </a:cxn>
              </a:cxnLst>
              <a:rect l="0" t="0" r="r" b="b"/>
              <a:pathLst>
                <a:path w="669" h="2164">
                  <a:moveTo>
                    <a:pt x="668" y="106"/>
                  </a:moveTo>
                  <a:lnTo>
                    <a:pt x="668" y="106"/>
                  </a:lnTo>
                  <a:cubicBezTo>
                    <a:pt x="457" y="35"/>
                    <a:pt x="238" y="0"/>
                    <a:pt x="0" y="0"/>
                  </a:cubicBezTo>
                  <a:cubicBezTo>
                    <a:pt x="0" y="2163"/>
                    <a:pt x="0" y="2163"/>
                    <a:pt x="0" y="2163"/>
                  </a:cubicBezTo>
                  <a:lnTo>
                    <a:pt x="668" y="106"/>
                  </a:lnTo>
                </a:path>
              </a:pathLst>
            </a:custGeom>
            <a:solidFill>
              <a:srgbClr val="007772"/>
            </a:solidFill>
            <a:ln w="9525" cap="flat">
              <a:solidFill>
                <a:schemeClr val="bg2"/>
              </a:solidFill>
              <a:bevel/>
              <a:headEnd/>
              <a:tailEnd/>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520" name="Freeform 407"/>
            <p:cNvSpPr>
              <a:spLocks noChangeArrowheads="1"/>
            </p:cNvSpPr>
            <p:nvPr/>
          </p:nvSpPr>
          <p:spPr bwMode="auto">
            <a:xfrm>
              <a:off x="5921021" y="2812969"/>
              <a:ext cx="847626" cy="847627"/>
            </a:xfrm>
            <a:custGeom>
              <a:avLst/>
              <a:gdLst>
                <a:gd name="T0" fmla="*/ 1644 w 1645"/>
                <a:gd name="T1" fmla="*/ 447 h 1645"/>
                <a:gd name="T2" fmla="*/ 1644 w 1645"/>
                <a:gd name="T3" fmla="*/ 447 h 1645"/>
                <a:gd name="T4" fmla="*/ 1196 w 1645"/>
                <a:gd name="T5" fmla="*/ 0 h 1645"/>
                <a:gd name="T6" fmla="*/ 0 w 1645"/>
                <a:gd name="T7" fmla="*/ 1644 h 1645"/>
                <a:gd name="T8" fmla="*/ 1644 w 1645"/>
                <a:gd name="T9" fmla="*/ 447 h 1645"/>
              </a:gdLst>
              <a:ahLst/>
              <a:cxnLst>
                <a:cxn ang="0">
                  <a:pos x="T0" y="T1"/>
                </a:cxn>
                <a:cxn ang="0">
                  <a:pos x="T2" y="T3"/>
                </a:cxn>
                <a:cxn ang="0">
                  <a:pos x="T4" y="T5"/>
                </a:cxn>
                <a:cxn ang="0">
                  <a:pos x="T6" y="T7"/>
                </a:cxn>
                <a:cxn ang="0">
                  <a:pos x="T8" y="T9"/>
                </a:cxn>
              </a:cxnLst>
              <a:rect l="0" t="0" r="r" b="b"/>
              <a:pathLst>
                <a:path w="1645" h="1645">
                  <a:moveTo>
                    <a:pt x="1644" y="447"/>
                  </a:moveTo>
                  <a:lnTo>
                    <a:pt x="1644" y="447"/>
                  </a:lnTo>
                  <a:cubicBezTo>
                    <a:pt x="1512" y="273"/>
                    <a:pt x="1363" y="123"/>
                    <a:pt x="1196" y="0"/>
                  </a:cubicBezTo>
                  <a:cubicBezTo>
                    <a:pt x="0" y="1644"/>
                    <a:pt x="0" y="1644"/>
                    <a:pt x="0" y="1644"/>
                  </a:cubicBezTo>
                  <a:lnTo>
                    <a:pt x="1644" y="447"/>
                  </a:lnTo>
                </a:path>
              </a:pathLst>
            </a:custGeom>
            <a:solidFill>
              <a:srgbClr val="007772"/>
            </a:solidFill>
            <a:ln w="9525" cap="flat">
              <a:solidFill>
                <a:schemeClr val="bg2"/>
              </a:solidFill>
              <a:bevel/>
              <a:headEnd/>
              <a:tailEnd/>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521" name="Freeform 408"/>
            <p:cNvSpPr>
              <a:spLocks noChangeArrowheads="1"/>
            </p:cNvSpPr>
            <p:nvPr/>
          </p:nvSpPr>
          <p:spPr bwMode="auto">
            <a:xfrm>
              <a:off x="4789338" y="3660596"/>
              <a:ext cx="1111231" cy="345414"/>
            </a:xfrm>
            <a:custGeom>
              <a:avLst/>
              <a:gdLst>
                <a:gd name="T0" fmla="*/ 0 w 2156"/>
                <a:gd name="T1" fmla="*/ 0 h 669"/>
                <a:gd name="T2" fmla="*/ 0 w 2156"/>
                <a:gd name="T3" fmla="*/ 0 h 669"/>
                <a:gd name="T4" fmla="*/ 106 w 2156"/>
                <a:gd name="T5" fmla="*/ 668 h 669"/>
                <a:gd name="T6" fmla="*/ 2155 w 2156"/>
                <a:gd name="T7" fmla="*/ 0 h 669"/>
                <a:gd name="T8" fmla="*/ 0 w 2156"/>
                <a:gd name="T9" fmla="*/ 0 h 669"/>
              </a:gdLst>
              <a:ahLst/>
              <a:cxnLst>
                <a:cxn ang="0">
                  <a:pos x="T0" y="T1"/>
                </a:cxn>
                <a:cxn ang="0">
                  <a:pos x="T2" y="T3"/>
                </a:cxn>
                <a:cxn ang="0">
                  <a:pos x="T4" y="T5"/>
                </a:cxn>
                <a:cxn ang="0">
                  <a:pos x="T6" y="T7"/>
                </a:cxn>
                <a:cxn ang="0">
                  <a:pos x="T8" y="T9"/>
                </a:cxn>
              </a:cxnLst>
              <a:rect l="0" t="0" r="r" b="b"/>
              <a:pathLst>
                <a:path w="2156" h="669">
                  <a:moveTo>
                    <a:pt x="0" y="0"/>
                  </a:moveTo>
                  <a:lnTo>
                    <a:pt x="0" y="0"/>
                  </a:lnTo>
                  <a:cubicBezTo>
                    <a:pt x="0" y="229"/>
                    <a:pt x="35" y="457"/>
                    <a:pt x="106" y="668"/>
                  </a:cubicBezTo>
                  <a:cubicBezTo>
                    <a:pt x="2155" y="0"/>
                    <a:pt x="2155" y="0"/>
                    <a:pt x="2155" y="0"/>
                  </a:cubicBezTo>
                  <a:lnTo>
                    <a:pt x="0" y="0"/>
                  </a:lnTo>
                </a:path>
              </a:pathLst>
            </a:custGeom>
            <a:solidFill>
              <a:srgbClr val="007772"/>
            </a:solidFill>
            <a:ln w="9525" cap="flat">
              <a:solidFill>
                <a:schemeClr val="bg2"/>
              </a:solidFill>
              <a:bevel/>
              <a:headEnd/>
              <a:tailEnd/>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522" name="Freeform 409"/>
            <p:cNvSpPr>
              <a:spLocks noChangeArrowheads="1"/>
            </p:cNvSpPr>
            <p:nvPr/>
          </p:nvSpPr>
          <p:spPr bwMode="auto">
            <a:xfrm>
              <a:off x="5898297" y="2599358"/>
              <a:ext cx="656739" cy="1061238"/>
            </a:xfrm>
            <a:custGeom>
              <a:avLst/>
              <a:gdLst>
                <a:gd name="T0" fmla="*/ 1275 w 1276"/>
                <a:gd name="T1" fmla="*/ 307 h 2058"/>
                <a:gd name="T2" fmla="*/ 1275 w 1276"/>
                <a:gd name="T3" fmla="*/ 307 h 2058"/>
                <a:gd name="T4" fmla="*/ 668 w 1276"/>
                <a:gd name="T5" fmla="*/ 0 h 2058"/>
                <a:gd name="T6" fmla="*/ 0 w 1276"/>
                <a:gd name="T7" fmla="*/ 2057 h 2058"/>
                <a:gd name="T8" fmla="*/ 1275 w 1276"/>
                <a:gd name="T9" fmla="*/ 307 h 2058"/>
              </a:gdLst>
              <a:ahLst/>
              <a:cxnLst>
                <a:cxn ang="0">
                  <a:pos x="T0" y="T1"/>
                </a:cxn>
                <a:cxn ang="0">
                  <a:pos x="T2" y="T3"/>
                </a:cxn>
                <a:cxn ang="0">
                  <a:pos x="T4" y="T5"/>
                </a:cxn>
                <a:cxn ang="0">
                  <a:pos x="T6" y="T7"/>
                </a:cxn>
                <a:cxn ang="0">
                  <a:pos x="T8" y="T9"/>
                </a:cxn>
              </a:cxnLst>
              <a:rect l="0" t="0" r="r" b="b"/>
              <a:pathLst>
                <a:path w="1276" h="2058">
                  <a:moveTo>
                    <a:pt x="1275" y="307"/>
                  </a:moveTo>
                  <a:lnTo>
                    <a:pt x="1275" y="307"/>
                  </a:lnTo>
                  <a:cubicBezTo>
                    <a:pt x="1090" y="175"/>
                    <a:pt x="888" y="70"/>
                    <a:pt x="668" y="0"/>
                  </a:cubicBezTo>
                  <a:cubicBezTo>
                    <a:pt x="0" y="2057"/>
                    <a:pt x="0" y="2057"/>
                    <a:pt x="0" y="2057"/>
                  </a:cubicBezTo>
                  <a:lnTo>
                    <a:pt x="1275" y="307"/>
                  </a:lnTo>
                </a:path>
              </a:pathLst>
            </a:custGeom>
            <a:solidFill>
              <a:srgbClr val="007772"/>
            </a:solidFill>
            <a:ln w="9525" cap="flat">
              <a:solidFill>
                <a:schemeClr val="bg2"/>
              </a:solidFill>
              <a:bevel/>
              <a:headEnd/>
              <a:tailEnd/>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523" name="Freeform 410"/>
            <p:cNvSpPr>
              <a:spLocks noChangeArrowheads="1"/>
            </p:cNvSpPr>
            <p:nvPr/>
          </p:nvSpPr>
          <p:spPr bwMode="auto">
            <a:xfrm>
              <a:off x="4789338" y="3315183"/>
              <a:ext cx="1111231" cy="345414"/>
            </a:xfrm>
            <a:custGeom>
              <a:avLst/>
              <a:gdLst>
                <a:gd name="T0" fmla="*/ 106 w 2156"/>
                <a:gd name="T1" fmla="*/ 0 h 670"/>
                <a:gd name="T2" fmla="*/ 106 w 2156"/>
                <a:gd name="T3" fmla="*/ 0 h 670"/>
                <a:gd name="T4" fmla="*/ 0 w 2156"/>
                <a:gd name="T5" fmla="*/ 669 h 670"/>
                <a:gd name="T6" fmla="*/ 2155 w 2156"/>
                <a:gd name="T7" fmla="*/ 669 h 670"/>
                <a:gd name="T8" fmla="*/ 106 w 2156"/>
                <a:gd name="T9" fmla="*/ 0 h 670"/>
              </a:gdLst>
              <a:ahLst/>
              <a:cxnLst>
                <a:cxn ang="0">
                  <a:pos x="T0" y="T1"/>
                </a:cxn>
                <a:cxn ang="0">
                  <a:pos x="T2" y="T3"/>
                </a:cxn>
                <a:cxn ang="0">
                  <a:pos x="T4" y="T5"/>
                </a:cxn>
                <a:cxn ang="0">
                  <a:pos x="T6" y="T7"/>
                </a:cxn>
                <a:cxn ang="0">
                  <a:pos x="T8" y="T9"/>
                </a:cxn>
              </a:cxnLst>
              <a:rect l="0" t="0" r="r" b="b"/>
              <a:pathLst>
                <a:path w="2156" h="670">
                  <a:moveTo>
                    <a:pt x="106" y="0"/>
                  </a:moveTo>
                  <a:lnTo>
                    <a:pt x="106" y="0"/>
                  </a:lnTo>
                  <a:cubicBezTo>
                    <a:pt x="35" y="211"/>
                    <a:pt x="0" y="431"/>
                    <a:pt x="0" y="669"/>
                  </a:cubicBezTo>
                  <a:cubicBezTo>
                    <a:pt x="2155" y="669"/>
                    <a:pt x="2155" y="669"/>
                    <a:pt x="2155" y="669"/>
                  </a:cubicBezTo>
                  <a:lnTo>
                    <a:pt x="106" y="0"/>
                  </a:lnTo>
                </a:path>
              </a:pathLst>
            </a:custGeom>
            <a:solidFill>
              <a:srgbClr val="007772"/>
            </a:solidFill>
            <a:ln w="9525" cap="flat">
              <a:solidFill>
                <a:schemeClr val="bg2"/>
              </a:solidFill>
              <a:bevel/>
              <a:headEnd/>
              <a:tailEnd/>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524" name="Freeform 411"/>
            <p:cNvSpPr>
              <a:spLocks noChangeArrowheads="1"/>
            </p:cNvSpPr>
            <p:nvPr/>
          </p:nvSpPr>
          <p:spPr bwMode="auto">
            <a:xfrm>
              <a:off x="5921021" y="3660596"/>
              <a:ext cx="847626" cy="847626"/>
            </a:xfrm>
            <a:custGeom>
              <a:avLst/>
              <a:gdLst>
                <a:gd name="T0" fmla="*/ 1196 w 1645"/>
                <a:gd name="T1" fmla="*/ 1645 h 1646"/>
                <a:gd name="T2" fmla="*/ 1196 w 1645"/>
                <a:gd name="T3" fmla="*/ 1645 h 1646"/>
                <a:gd name="T4" fmla="*/ 1644 w 1645"/>
                <a:gd name="T5" fmla="*/ 1187 h 1646"/>
                <a:gd name="T6" fmla="*/ 0 w 1645"/>
                <a:gd name="T7" fmla="*/ 0 h 1646"/>
                <a:gd name="T8" fmla="*/ 1196 w 1645"/>
                <a:gd name="T9" fmla="*/ 1645 h 1646"/>
              </a:gdLst>
              <a:ahLst/>
              <a:cxnLst>
                <a:cxn ang="0">
                  <a:pos x="T0" y="T1"/>
                </a:cxn>
                <a:cxn ang="0">
                  <a:pos x="T2" y="T3"/>
                </a:cxn>
                <a:cxn ang="0">
                  <a:pos x="T4" y="T5"/>
                </a:cxn>
                <a:cxn ang="0">
                  <a:pos x="T6" y="T7"/>
                </a:cxn>
                <a:cxn ang="0">
                  <a:pos x="T8" y="T9"/>
                </a:cxn>
              </a:cxnLst>
              <a:rect l="0" t="0" r="r" b="b"/>
              <a:pathLst>
                <a:path w="1645" h="1646">
                  <a:moveTo>
                    <a:pt x="1196" y="1645"/>
                  </a:moveTo>
                  <a:lnTo>
                    <a:pt x="1196" y="1645"/>
                  </a:lnTo>
                  <a:cubicBezTo>
                    <a:pt x="1363" y="1513"/>
                    <a:pt x="1512" y="1363"/>
                    <a:pt x="1644" y="1187"/>
                  </a:cubicBezTo>
                  <a:cubicBezTo>
                    <a:pt x="0" y="0"/>
                    <a:pt x="0" y="0"/>
                    <a:pt x="0" y="0"/>
                  </a:cubicBezTo>
                  <a:lnTo>
                    <a:pt x="1196" y="1645"/>
                  </a:lnTo>
                </a:path>
              </a:pathLst>
            </a:custGeom>
            <a:solidFill>
              <a:srgbClr val="007772"/>
            </a:solidFill>
            <a:ln w="9525" cap="flat">
              <a:solidFill>
                <a:schemeClr val="bg2"/>
              </a:solidFill>
              <a:bevel/>
              <a:headEnd/>
              <a:tailEnd/>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525" name="Freeform 412"/>
            <p:cNvSpPr>
              <a:spLocks noChangeArrowheads="1"/>
            </p:cNvSpPr>
            <p:nvPr/>
          </p:nvSpPr>
          <p:spPr bwMode="auto">
            <a:xfrm>
              <a:off x="5921021" y="3660596"/>
              <a:ext cx="615835" cy="993063"/>
            </a:xfrm>
            <a:custGeom>
              <a:avLst/>
              <a:gdLst>
                <a:gd name="T0" fmla="*/ 624 w 1197"/>
                <a:gd name="T1" fmla="*/ 1926 h 1927"/>
                <a:gd name="T2" fmla="*/ 624 w 1197"/>
                <a:gd name="T3" fmla="*/ 1926 h 1927"/>
                <a:gd name="T4" fmla="*/ 1196 w 1197"/>
                <a:gd name="T5" fmla="*/ 1645 h 1927"/>
                <a:gd name="T6" fmla="*/ 0 w 1197"/>
                <a:gd name="T7" fmla="*/ 0 h 1927"/>
                <a:gd name="T8" fmla="*/ 624 w 1197"/>
                <a:gd name="T9" fmla="*/ 1926 h 1927"/>
              </a:gdLst>
              <a:ahLst/>
              <a:cxnLst>
                <a:cxn ang="0">
                  <a:pos x="T0" y="T1"/>
                </a:cxn>
                <a:cxn ang="0">
                  <a:pos x="T2" y="T3"/>
                </a:cxn>
                <a:cxn ang="0">
                  <a:pos x="T4" y="T5"/>
                </a:cxn>
                <a:cxn ang="0">
                  <a:pos x="T6" y="T7"/>
                </a:cxn>
                <a:cxn ang="0">
                  <a:pos x="T8" y="T9"/>
                </a:cxn>
              </a:cxnLst>
              <a:rect l="0" t="0" r="r" b="b"/>
              <a:pathLst>
                <a:path w="1197" h="1927">
                  <a:moveTo>
                    <a:pt x="624" y="1926"/>
                  </a:moveTo>
                  <a:lnTo>
                    <a:pt x="624" y="1926"/>
                  </a:lnTo>
                  <a:cubicBezTo>
                    <a:pt x="835" y="1865"/>
                    <a:pt x="1020" y="1768"/>
                    <a:pt x="1196" y="1645"/>
                  </a:cubicBezTo>
                  <a:cubicBezTo>
                    <a:pt x="0" y="0"/>
                    <a:pt x="0" y="0"/>
                    <a:pt x="0" y="0"/>
                  </a:cubicBezTo>
                  <a:lnTo>
                    <a:pt x="624" y="1926"/>
                  </a:lnTo>
                </a:path>
              </a:pathLst>
            </a:custGeom>
            <a:solidFill>
              <a:srgbClr val="007772"/>
            </a:solidFill>
            <a:ln w="9525" cap="flat">
              <a:solidFill>
                <a:schemeClr val="bg2"/>
              </a:solidFill>
              <a:bevel/>
              <a:headEnd/>
              <a:tailEnd/>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526" name="Freeform 413"/>
            <p:cNvSpPr>
              <a:spLocks noChangeArrowheads="1"/>
            </p:cNvSpPr>
            <p:nvPr/>
          </p:nvSpPr>
          <p:spPr bwMode="auto">
            <a:xfrm>
              <a:off x="5921021" y="3660596"/>
              <a:ext cx="997608" cy="611290"/>
            </a:xfrm>
            <a:custGeom>
              <a:avLst/>
              <a:gdLst>
                <a:gd name="T0" fmla="*/ 1644 w 1935"/>
                <a:gd name="T1" fmla="*/ 1187 h 1188"/>
                <a:gd name="T2" fmla="*/ 1644 w 1935"/>
                <a:gd name="T3" fmla="*/ 1187 h 1188"/>
                <a:gd name="T4" fmla="*/ 1934 w 1935"/>
                <a:gd name="T5" fmla="*/ 624 h 1188"/>
                <a:gd name="T6" fmla="*/ 0 w 1935"/>
                <a:gd name="T7" fmla="*/ 0 h 1188"/>
                <a:gd name="T8" fmla="*/ 1644 w 1935"/>
                <a:gd name="T9" fmla="*/ 1187 h 1188"/>
              </a:gdLst>
              <a:ahLst/>
              <a:cxnLst>
                <a:cxn ang="0">
                  <a:pos x="T0" y="T1"/>
                </a:cxn>
                <a:cxn ang="0">
                  <a:pos x="T2" y="T3"/>
                </a:cxn>
                <a:cxn ang="0">
                  <a:pos x="T4" y="T5"/>
                </a:cxn>
                <a:cxn ang="0">
                  <a:pos x="T6" y="T7"/>
                </a:cxn>
                <a:cxn ang="0">
                  <a:pos x="T8" y="T9"/>
                </a:cxn>
              </a:cxnLst>
              <a:rect l="0" t="0" r="r" b="b"/>
              <a:pathLst>
                <a:path w="1935" h="1188">
                  <a:moveTo>
                    <a:pt x="1644" y="1187"/>
                  </a:moveTo>
                  <a:lnTo>
                    <a:pt x="1644" y="1187"/>
                  </a:lnTo>
                  <a:cubicBezTo>
                    <a:pt x="1767" y="1020"/>
                    <a:pt x="1864" y="827"/>
                    <a:pt x="1934" y="624"/>
                  </a:cubicBezTo>
                  <a:cubicBezTo>
                    <a:pt x="0" y="0"/>
                    <a:pt x="0" y="0"/>
                    <a:pt x="0" y="0"/>
                  </a:cubicBezTo>
                  <a:lnTo>
                    <a:pt x="1644" y="1187"/>
                  </a:lnTo>
                </a:path>
              </a:pathLst>
            </a:custGeom>
            <a:solidFill>
              <a:srgbClr val="007772"/>
            </a:solidFill>
            <a:ln w="9525" cap="flat">
              <a:solidFill>
                <a:schemeClr val="bg2"/>
              </a:solidFill>
              <a:bevel/>
              <a:headEnd/>
              <a:tailEnd/>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527" name="Freeform 414"/>
            <p:cNvSpPr>
              <a:spLocks noChangeArrowheads="1"/>
            </p:cNvSpPr>
            <p:nvPr/>
          </p:nvSpPr>
          <p:spPr bwMode="auto">
            <a:xfrm>
              <a:off x="5921021" y="3660596"/>
              <a:ext cx="1047602" cy="322689"/>
            </a:xfrm>
            <a:custGeom>
              <a:avLst/>
              <a:gdLst>
                <a:gd name="T0" fmla="*/ 1934 w 2032"/>
                <a:gd name="T1" fmla="*/ 624 h 625"/>
                <a:gd name="T2" fmla="*/ 1934 w 2032"/>
                <a:gd name="T3" fmla="*/ 624 h 625"/>
                <a:gd name="T4" fmla="*/ 2031 w 2032"/>
                <a:gd name="T5" fmla="*/ 0 h 625"/>
                <a:gd name="T6" fmla="*/ 0 w 2032"/>
                <a:gd name="T7" fmla="*/ 0 h 625"/>
                <a:gd name="T8" fmla="*/ 1934 w 2032"/>
                <a:gd name="T9" fmla="*/ 624 h 625"/>
              </a:gdLst>
              <a:ahLst/>
              <a:cxnLst>
                <a:cxn ang="0">
                  <a:pos x="T0" y="T1"/>
                </a:cxn>
                <a:cxn ang="0">
                  <a:pos x="T2" y="T3"/>
                </a:cxn>
                <a:cxn ang="0">
                  <a:pos x="T4" y="T5"/>
                </a:cxn>
                <a:cxn ang="0">
                  <a:pos x="T6" y="T7"/>
                </a:cxn>
                <a:cxn ang="0">
                  <a:pos x="T8" y="T9"/>
                </a:cxn>
              </a:cxnLst>
              <a:rect l="0" t="0" r="r" b="b"/>
              <a:pathLst>
                <a:path w="2032" h="625">
                  <a:moveTo>
                    <a:pt x="1934" y="624"/>
                  </a:moveTo>
                  <a:lnTo>
                    <a:pt x="1934" y="624"/>
                  </a:lnTo>
                  <a:cubicBezTo>
                    <a:pt x="1996" y="431"/>
                    <a:pt x="2031" y="220"/>
                    <a:pt x="2031" y="0"/>
                  </a:cubicBezTo>
                  <a:cubicBezTo>
                    <a:pt x="0" y="0"/>
                    <a:pt x="0" y="0"/>
                    <a:pt x="0" y="0"/>
                  </a:cubicBezTo>
                  <a:lnTo>
                    <a:pt x="1934" y="624"/>
                  </a:lnTo>
                </a:path>
              </a:pathLst>
            </a:custGeom>
            <a:solidFill>
              <a:srgbClr val="007772"/>
            </a:solidFill>
            <a:ln w="9525" cap="flat">
              <a:solidFill>
                <a:schemeClr val="bg2"/>
              </a:solidFill>
              <a:bevel/>
              <a:headEnd/>
              <a:tailEnd/>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528" name="Freeform 415"/>
            <p:cNvSpPr>
              <a:spLocks noChangeArrowheads="1"/>
            </p:cNvSpPr>
            <p:nvPr/>
          </p:nvSpPr>
          <p:spPr bwMode="auto">
            <a:xfrm>
              <a:off x="5921021" y="3333362"/>
              <a:ext cx="1047602" cy="327234"/>
            </a:xfrm>
            <a:custGeom>
              <a:avLst/>
              <a:gdLst>
                <a:gd name="T0" fmla="*/ 0 w 2032"/>
                <a:gd name="T1" fmla="*/ 634 h 635"/>
                <a:gd name="T2" fmla="*/ 0 w 2032"/>
                <a:gd name="T3" fmla="*/ 634 h 635"/>
                <a:gd name="T4" fmla="*/ 2031 w 2032"/>
                <a:gd name="T5" fmla="*/ 634 h 635"/>
                <a:gd name="T6" fmla="*/ 1934 w 2032"/>
                <a:gd name="T7" fmla="*/ 0 h 635"/>
                <a:gd name="T8" fmla="*/ 0 w 2032"/>
                <a:gd name="T9" fmla="*/ 634 h 635"/>
              </a:gdLst>
              <a:ahLst/>
              <a:cxnLst>
                <a:cxn ang="0">
                  <a:pos x="T0" y="T1"/>
                </a:cxn>
                <a:cxn ang="0">
                  <a:pos x="T2" y="T3"/>
                </a:cxn>
                <a:cxn ang="0">
                  <a:pos x="T4" y="T5"/>
                </a:cxn>
                <a:cxn ang="0">
                  <a:pos x="T6" y="T7"/>
                </a:cxn>
                <a:cxn ang="0">
                  <a:pos x="T8" y="T9"/>
                </a:cxn>
              </a:cxnLst>
              <a:rect l="0" t="0" r="r" b="b"/>
              <a:pathLst>
                <a:path w="2032" h="635">
                  <a:moveTo>
                    <a:pt x="0" y="634"/>
                  </a:moveTo>
                  <a:lnTo>
                    <a:pt x="0" y="634"/>
                  </a:lnTo>
                  <a:cubicBezTo>
                    <a:pt x="2031" y="634"/>
                    <a:pt x="2031" y="634"/>
                    <a:pt x="2031" y="634"/>
                  </a:cubicBezTo>
                  <a:cubicBezTo>
                    <a:pt x="2031" y="414"/>
                    <a:pt x="1996" y="203"/>
                    <a:pt x="1934" y="0"/>
                  </a:cubicBezTo>
                  <a:lnTo>
                    <a:pt x="0" y="634"/>
                  </a:lnTo>
                </a:path>
              </a:pathLst>
            </a:custGeom>
            <a:solidFill>
              <a:srgbClr val="007772"/>
            </a:solidFill>
            <a:ln w="9525" cap="flat">
              <a:solidFill>
                <a:schemeClr val="bg2"/>
              </a:solidFill>
              <a:bevel/>
              <a:headEnd/>
              <a:tailEnd/>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529" name="Freeform 416"/>
            <p:cNvSpPr>
              <a:spLocks noChangeArrowheads="1"/>
            </p:cNvSpPr>
            <p:nvPr/>
          </p:nvSpPr>
          <p:spPr bwMode="auto">
            <a:xfrm>
              <a:off x="4996131" y="3660596"/>
              <a:ext cx="902166" cy="897620"/>
            </a:xfrm>
            <a:custGeom>
              <a:avLst/>
              <a:gdLst>
                <a:gd name="T0" fmla="*/ 0 w 1751"/>
                <a:gd name="T1" fmla="*/ 1266 h 1743"/>
                <a:gd name="T2" fmla="*/ 0 w 1751"/>
                <a:gd name="T3" fmla="*/ 1266 h 1743"/>
                <a:gd name="T4" fmla="*/ 484 w 1751"/>
                <a:gd name="T5" fmla="*/ 1742 h 1743"/>
                <a:gd name="T6" fmla="*/ 1750 w 1751"/>
                <a:gd name="T7" fmla="*/ 0 h 1743"/>
                <a:gd name="T8" fmla="*/ 0 w 1751"/>
                <a:gd name="T9" fmla="*/ 1266 h 1743"/>
              </a:gdLst>
              <a:ahLst/>
              <a:cxnLst>
                <a:cxn ang="0">
                  <a:pos x="T0" y="T1"/>
                </a:cxn>
                <a:cxn ang="0">
                  <a:pos x="T2" y="T3"/>
                </a:cxn>
                <a:cxn ang="0">
                  <a:pos x="T4" y="T5"/>
                </a:cxn>
                <a:cxn ang="0">
                  <a:pos x="T6" y="T7"/>
                </a:cxn>
                <a:cxn ang="0">
                  <a:pos x="T8" y="T9"/>
                </a:cxn>
              </a:cxnLst>
              <a:rect l="0" t="0" r="r" b="b"/>
              <a:pathLst>
                <a:path w="1751" h="1743">
                  <a:moveTo>
                    <a:pt x="0" y="1266"/>
                  </a:moveTo>
                  <a:lnTo>
                    <a:pt x="0" y="1266"/>
                  </a:lnTo>
                  <a:cubicBezTo>
                    <a:pt x="141" y="1451"/>
                    <a:pt x="299" y="1610"/>
                    <a:pt x="484" y="1742"/>
                  </a:cubicBezTo>
                  <a:cubicBezTo>
                    <a:pt x="1750" y="0"/>
                    <a:pt x="1750" y="0"/>
                    <a:pt x="1750" y="0"/>
                  </a:cubicBezTo>
                  <a:lnTo>
                    <a:pt x="0" y="1266"/>
                  </a:lnTo>
                </a:path>
              </a:pathLst>
            </a:custGeom>
            <a:solidFill>
              <a:srgbClr val="007772"/>
            </a:solidFill>
            <a:ln w="9525" cap="flat">
              <a:solidFill>
                <a:schemeClr val="bg2"/>
              </a:solidFill>
              <a:bevel/>
              <a:headEnd/>
              <a:tailEnd/>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530" name="Freeform 417"/>
            <p:cNvSpPr>
              <a:spLocks noChangeArrowheads="1"/>
            </p:cNvSpPr>
            <p:nvPr/>
          </p:nvSpPr>
          <p:spPr bwMode="auto">
            <a:xfrm>
              <a:off x="5921021" y="3660596"/>
              <a:ext cx="322689" cy="1047602"/>
            </a:xfrm>
            <a:custGeom>
              <a:avLst/>
              <a:gdLst>
                <a:gd name="T0" fmla="*/ 0 w 625"/>
                <a:gd name="T1" fmla="*/ 2032 h 2033"/>
                <a:gd name="T2" fmla="*/ 0 w 625"/>
                <a:gd name="T3" fmla="*/ 2032 h 2033"/>
                <a:gd name="T4" fmla="*/ 624 w 625"/>
                <a:gd name="T5" fmla="*/ 1926 h 2033"/>
                <a:gd name="T6" fmla="*/ 0 w 625"/>
                <a:gd name="T7" fmla="*/ 0 h 2033"/>
                <a:gd name="T8" fmla="*/ 0 w 625"/>
                <a:gd name="T9" fmla="*/ 2032 h 2033"/>
              </a:gdLst>
              <a:ahLst/>
              <a:cxnLst>
                <a:cxn ang="0">
                  <a:pos x="T0" y="T1"/>
                </a:cxn>
                <a:cxn ang="0">
                  <a:pos x="T2" y="T3"/>
                </a:cxn>
                <a:cxn ang="0">
                  <a:pos x="T4" y="T5"/>
                </a:cxn>
                <a:cxn ang="0">
                  <a:pos x="T6" y="T7"/>
                </a:cxn>
                <a:cxn ang="0">
                  <a:pos x="T8" y="T9"/>
                </a:cxn>
              </a:cxnLst>
              <a:rect l="0" t="0" r="r" b="b"/>
              <a:pathLst>
                <a:path w="625" h="2033">
                  <a:moveTo>
                    <a:pt x="0" y="2032"/>
                  </a:moveTo>
                  <a:lnTo>
                    <a:pt x="0" y="2032"/>
                  </a:lnTo>
                  <a:cubicBezTo>
                    <a:pt x="220" y="2032"/>
                    <a:pt x="430" y="1997"/>
                    <a:pt x="624" y="1926"/>
                  </a:cubicBezTo>
                  <a:cubicBezTo>
                    <a:pt x="0" y="0"/>
                    <a:pt x="0" y="0"/>
                    <a:pt x="0" y="0"/>
                  </a:cubicBezTo>
                  <a:lnTo>
                    <a:pt x="0" y="2032"/>
                  </a:lnTo>
                </a:path>
              </a:pathLst>
            </a:custGeom>
            <a:solidFill>
              <a:srgbClr val="007772"/>
            </a:solidFill>
            <a:ln w="9525" cap="flat">
              <a:solidFill>
                <a:schemeClr val="bg2"/>
              </a:solidFill>
              <a:bevel/>
              <a:headEnd/>
              <a:tailEnd/>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531" name="Freeform 418"/>
            <p:cNvSpPr>
              <a:spLocks noChangeArrowheads="1"/>
            </p:cNvSpPr>
            <p:nvPr/>
          </p:nvSpPr>
          <p:spPr bwMode="auto">
            <a:xfrm>
              <a:off x="5246101" y="3660596"/>
              <a:ext cx="652196" cy="1056692"/>
            </a:xfrm>
            <a:custGeom>
              <a:avLst/>
              <a:gdLst>
                <a:gd name="T0" fmla="*/ 0 w 1267"/>
                <a:gd name="T1" fmla="*/ 1742 h 2050"/>
                <a:gd name="T2" fmla="*/ 0 w 1267"/>
                <a:gd name="T3" fmla="*/ 1742 h 2050"/>
                <a:gd name="T4" fmla="*/ 598 w 1267"/>
                <a:gd name="T5" fmla="*/ 2049 h 2050"/>
                <a:gd name="T6" fmla="*/ 1266 w 1267"/>
                <a:gd name="T7" fmla="*/ 0 h 2050"/>
                <a:gd name="T8" fmla="*/ 0 w 1267"/>
                <a:gd name="T9" fmla="*/ 1742 h 2050"/>
              </a:gdLst>
              <a:ahLst/>
              <a:cxnLst>
                <a:cxn ang="0">
                  <a:pos x="T0" y="T1"/>
                </a:cxn>
                <a:cxn ang="0">
                  <a:pos x="T2" y="T3"/>
                </a:cxn>
                <a:cxn ang="0">
                  <a:pos x="T4" y="T5"/>
                </a:cxn>
                <a:cxn ang="0">
                  <a:pos x="T6" y="T7"/>
                </a:cxn>
                <a:cxn ang="0">
                  <a:pos x="T8" y="T9"/>
                </a:cxn>
              </a:cxnLst>
              <a:rect l="0" t="0" r="r" b="b"/>
              <a:pathLst>
                <a:path w="1267" h="2050">
                  <a:moveTo>
                    <a:pt x="0" y="1742"/>
                  </a:moveTo>
                  <a:lnTo>
                    <a:pt x="0" y="1742"/>
                  </a:lnTo>
                  <a:cubicBezTo>
                    <a:pt x="176" y="1873"/>
                    <a:pt x="378" y="1979"/>
                    <a:pt x="598" y="2049"/>
                  </a:cubicBezTo>
                  <a:cubicBezTo>
                    <a:pt x="1266" y="0"/>
                    <a:pt x="1266" y="0"/>
                    <a:pt x="1266" y="0"/>
                  </a:cubicBezTo>
                  <a:lnTo>
                    <a:pt x="0" y="1742"/>
                  </a:lnTo>
                </a:path>
              </a:pathLst>
            </a:custGeom>
            <a:solidFill>
              <a:srgbClr val="007772"/>
            </a:solidFill>
            <a:ln w="9525" cap="flat">
              <a:solidFill>
                <a:schemeClr val="bg2"/>
              </a:solidFill>
              <a:bevel/>
              <a:headEnd/>
              <a:tailEnd/>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532" name="Freeform 419"/>
            <p:cNvSpPr>
              <a:spLocks noChangeArrowheads="1"/>
            </p:cNvSpPr>
            <p:nvPr/>
          </p:nvSpPr>
          <p:spPr bwMode="auto">
            <a:xfrm>
              <a:off x="4843877" y="3660596"/>
              <a:ext cx="1056692" cy="652195"/>
            </a:xfrm>
            <a:custGeom>
              <a:avLst/>
              <a:gdLst>
                <a:gd name="T0" fmla="*/ 0 w 2050"/>
                <a:gd name="T1" fmla="*/ 668 h 1267"/>
                <a:gd name="T2" fmla="*/ 0 w 2050"/>
                <a:gd name="T3" fmla="*/ 668 h 1267"/>
                <a:gd name="T4" fmla="*/ 299 w 2050"/>
                <a:gd name="T5" fmla="*/ 1266 h 1267"/>
                <a:gd name="T6" fmla="*/ 2049 w 2050"/>
                <a:gd name="T7" fmla="*/ 0 h 1267"/>
                <a:gd name="T8" fmla="*/ 0 w 2050"/>
                <a:gd name="T9" fmla="*/ 668 h 1267"/>
              </a:gdLst>
              <a:ahLst/>
              <a:cxnLst>
                <a:cxn ang="0">
                  <a:pos x="T0" y="T1"/>
                </a:cxn>
                <a:cxn ang="0">
                  <a:pos x="T2" y="T3"/>
                </a:cxn>
                <a:cxn ang="0">
                  <a:pos x="T4" y="T5"/>
                </a:cxn>
                <a:cxn ang="0">
                  <a:pos x="T6" y="T7"/>
                </a:cxn>
                <a:cxn ang="0">
                  <a:pos x="T8" y="T9"/>
                </a:cxn>
              </a:cxnLst>
              <a:rect l="0" t="0" r="r" b="b"/>
              <a:pathLst>
                <a:path w="2050" h="1267">
                  <a:moveTo>
                    <a:pt x="0" y="668"/>
                  </a:moveTo>
                  <a:lnTo>
                    <a:pt x="0" y="668"/>
                  </a:lnTo>
                  <a:cubicBezTo>
                    <a:pt x="70" y="879"/>
                    <a:pt x="167" y="1082"/>
                    <a:pt x="299" y="1266"/>
                  </a:cubicBezTo>
                  <a:cubicBezTo>
                    <a:pt x="2049" y="0"/>
                    <a:pt x="2049" y="0"/>
                    <a:pt x="2049" y="0"/>
                  </a:cubicBezTo>
                  <a:lnTo>
                    <a:pt x="0" y="668"/>
                  </a:lnTo>
                </a:path>
              </a:pathLst>
            </a:custGeom>
            <a:solidFill>
              <a:srgbClr val="007772"/>
            </a:solidFill>
            <a:ln w="9525" cap="flat">
              <a:solidFill>
                <a:schemeClr val="bg2"/>
              </a:solidFill>
              <a:bevel/>
              <a:headEnd/>
              <a:tailEnd/>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533" name="Freeform 420"/>
            <p:cNvSpPr>
              <a:spLocks noChangeArrowheads="1"/>
            </p:cNvSpPr>
            <p:nvPr/>
          </p:nvSpPr>
          <p:spPr bwMode="auto">
            <a:xfrm>
              <a:off x="5555155" y="3660596"/>
              <a:ext cx="345414" cy="1111231"/>
            </a:xfrm>
            <a:custGeom>
              <a:avLst/>
              <a:gdLst>
                <a:gd name="T0" fmla="*/ 0 w 669"/>
                <a:gd name="T1" fmla="*/ 2049 h 2156"/>
                <a:gd name="T2" fmla="*/ 0 w 669"/>
                <a:gd name="T3" fmla="*/ 2049 h 2156"/>
                <a:gd name="T4" fmla="*/ 668 w 669"/>
                <a:gd name="T5" fmla="*/ 2155 h 2156"/>
                <a:gd name="T6" fmla="*/ 668 w 669"/>
                <a:gd name="T7" fmla="*/ 0 h 2156"/>
                <a:gd name="T8" fmla="*/ 0 w 669"/>
                <a:gd name="T9" fmla="*/ 2049 h 2156"/>
              </a:gdLst>
              <a:ahLst/>
              <a:cxnLst>
                <a:cxn ang="0">
                  <a:pos x="T0" y="T1"/>
                </a:cxn>
                <a:cxn ang="0">
                  <a:pos x="T2" y="T3"/>
                </a:cxn>
                <a:cxn ang="0">
                  <a:pos x="T4" y="T5"/>
                </a:cxn>
                <a:cxn ang="0">
                  <a:pos x="T6" y="T7"/>
                </a:cxn>
                <a:cxn ang="0">
                  <a:pos x="T8" y="T9"/>
                </a:cxn>
              </a:cxnLst>
              <a:rect l="0" t="0" r="r" b="b"/>
              <a:pathLst>
                <a:path w="669" h="2156">
                  <a:moveTo>
                    <a:pt x="0" y="2049"/>
                  </a:moveTo>
                  <a:lnTo>
                    <a:pt x="0" y="2049"/>
                  </a:lnTo>
                  <a:cubicBezTo>
                    <a:pt x="211" y="2120"/>
                    <a:pt x="439" y="2155"/>
                    <a:pt x="668" y="2155"/>
                  </a:cubicBezTo>
                  <a:cubicBezTo>
                    <a:pt x="668" y="0"/>
                    <a:pt x="668" y="0"/>
                    <a:pt x="668" y="0"/>
                  </a:cubicBezTo>
                  <a:lnTo>
                    <a:pt x="0" y="2049"/>
                  </a:lnTo>
                </a:path>
              </a:pathLst>
            </a:custGeom>
            <a:solidFill>
              <a:srgbClr val="007772"/>
            </a:solidFill>
            <a:ln w="9525" cap="flat">
              <a:solidFill>
                <a:schemeClr val="bg2"/>
              </a:solidFill>
              <a:bevel/>
              <a:headEnd/>
              <a:tailEnd/>
            </a:ln>
            <a:effectLst/>
          </p:spPr>
          <p:txBody>
            <a:bodyPr wrap="none" anchor="ctr"/>
            <a:lstStyle/>
            <a:p>
              <a:endParaRPr lang="en-GB" sz="900" noProof="0">
                <a:latin typeface="Calibri" panose="020F0502020204030204" pitchFamily="34" charset="0"/>
                <a:cs typeface="Calibri" panose="020F0502020204030204" pitchFamily="34" charset="0"/>
              </a:endParaRPr>
            </a:p>
          </p:txBody>
        </p:sp>
        <p:sp>
          <p:nvSpPr>
            <p:cNvPr id="534" name="Freeform 421"/>
            <p:cNvSpPr>
              <a:spLocks noChangeArrowheads="1"/>
            </p:cNvSpPr>
            <p:nvPr/>
          </p:nvSpPr>
          <p:spPr bwMode="auto">
            <a:xfrm>
              <a:off x="5023400" y="2762975"/>
              <a:ext cx="1790696" cy="1790696"/>
            </a:xfrm>
            <a:custGeom>
              <a:avLst/>
              <a:gdLst>
                <a:gd name="T0" fmla="*/ 3473 w 3474"/>
                <a:gd name="T1" fmla="*/ 1741 h 3475"/>
                <a:gd name="T2" fmla="*/ 3473 w 3474"/>
                <a:gd name="T3" fmla="*/ 1741 h 3475"/>
                <a:gd name="T4" fmla="*/ 1741 w 3474"/>
                <a:gd name="T5" fmla="*/ 3474 h 3475"/>
                <a:gd name="T6" fmla="*/ 0 w 3474"/>
                <a:gd name="T7" fmla="*/ 1741 h 3475"/>
                <a:gd name="T8" fmla="*/ 1741 w 3474"/>
                <a:gd name="T9" fmla="*/ 0 h 3475"/>
                <a:gd name="T10" fmla="*/ 3473 w 3474"/>
                <a:gd name="T11" fmla="*/ 1741 h 3475"/>
              </a:gdLst>
              <a:ahLst/>
              <a:cxnLst>
                <a:cxn ang="0">
                  <a:pos x="T0" y="T1"/>
                </a:cxn>
                <a:cxn ang="0">
                  <a:pos x="T2" y="T3"/>
                </a:cxn>
                <a:cxn ang="0">
                  <a:pos x="T4" y="T5"/>
                </a:cxn>
                <a:cxn ang="0">
                  <a:pos x="T6" y="T7"/>
                </a:cxn>
                <a:cxn ang="0">
                  <a:pos x="T8" y="T9"/>
                </a:cxn>
                <a:cxn ang="0">
                  <a:pos x="T10" y="T11"/>
                </a:cxn>
              </a:cxnLst>
              <a:rect l="0" t="0" r="r" b="b"/>
              <a:pathLst>
                <a:path w="3474" h="3475">
                  <a:moveTo>
                    <a:pt x="3473" y="1741"/>
                  </a:moveTo>
                  <a:lnTo>
                    <a:pt x="3473" y="1741"/>
                  </a:lnTo>
                  <a:cubicBezTo>
                    <a:pt x="3473" y="2699"/>
                    <a:pt x="2699" y="3474"/>
                    <a:pt x="1741" y="3474"/>
                  </a:cubicBezTo>
                  <a:cubicBezTo>
                    <a:pt x="782" y="3474"/>
                    <a:pt x="0" y="2699"/>
                    <a:pt x="0" y="1741"/>
                  </a:cubicBezTo>
                  <a:cubicBezTo>
                    <a:pt x="0" y="782"/>
                    <a:pt x="782" y="0"/>
                    <a:pt x="1741" y="0"/>
                  </a:cubicBezTo>
                  <a:cubicBezTo>
                    <a:pt x="2699" y="0"/>
                    <a:pt x="3473" y="782"/>
                    <a:pt x="3473" y="1741"/>
                  </a:cubicBezTo>
                </a:path>
              </a:pathLst>
            </a:custGeom>
            <a:solidFill>
              <a:schemeClr val="bg1"/>
            </a:solidFill>
            <a:ln>
              <a:noFill/>
            </a:ln>
            <a:effectLst/>
          </p:spPr>
          <p:txBody>
            <a:bodyPr wrap="none" anchor="ctr"/>
            <a:lstStyle/>
            <a:p>
              <a:endParaRPr lang="en-GB" sz="900" noProof="0">
                <a:latin typeface="Calibri" panose="020F0502020204030204" pitchFamily="34" charset="0"/>
                <a:cs typeface="Calibri" panose="020F0502020204030204" pitchFamily="34" charset="0"/>
              </a:endParaRPr>
            </a:p>
          </p:txBody>
        </p:sp>
      </p:grpSp>
      <p:sp>
        <p:nvSpPr>
          <p:cNvPr id="555" name="CuadroTexto 554"/>
          <p:cNvSpPr txBox="1"/>
          <p:nvPr/>
        </p:nvSpPr>
        <p:spPr>
          <a:xfrm>
            <a:off x="343679" y="1725511"/>
            <a:ext cx="2507913" cy="400110"/>
          </a:xfrm>
          <a:prstGeom prst="rect">
            <a:avLst/>
          </a:prstGeom>
          <a:noFill/>
        </p:spPr>
        <p:txBody>
          <a:bodyPr wrap="square" rtlCol="0">
            <a:spAutoFit/>
          </a:bodyPr>
          <a:lstStyle/>
          <a:p>
            <a:pPr algn="r"/>
            <a:r>
              <a:rPr lang="pl-PL" sz="2000" b="1" noProof="0" err="1">
                <a:solidFill>
                  <a:srgbClr val="007772"/>
                </a:solidFill>
                <a:latin typeface="Calibri" panose="020F0502020204030204" pitchFamily="34" charset="0"/>
                <a:ea typeface="Lato" charset="0"/>
                <a:cs typeface="Calibri" panose="020F0502020204030204" pitchFamily="34" charset="0"/>
              </a:rPr>
              <a:t>Equipment</a:t>
            </a:r>
            <a:r>
              <a:rPr lang="pl-PL" sz="2000" b="1" noProof="0">
                <a:solidFill>
                  <a:srgbClr val="007772"/>
                </a:solidFill>
                <a:latin typeface="Calibri" panose="020F0502020204030204" pitchFamily="34" charset="0"/>
                <a:ea typeface="Lato" charset="0"/>
                <a:cs typeface="Calibri" panose="020F0502020204030204" pitchFamily="34" charset="0"/>
              </a:rPr>
              <a:t> Control</a:t>
            </a:r>
            <a:endParaRPr lang="en-GB" sz="2000" b="1" noProof="0">
              <a:solidFill>
                <a:srgbClr val="007772"/>
              </a:solidFill>
              <a:latin typeface="Calibri" panose="020F0502020204030204" pitchFamily="34" charset="0"/>
              <a:ea typeface="Lato" charset="0"/>
              <a:cs typeface="Calibri" panose="020F0502020204030204" pitchFamily="34" charset="0"/>
            </a:endParaRPr>
          </a:p>
        </p:txBody>
      </p:sp>
      <p:sp>
        <p:nvSpPr>
          <p:cNvPr id="556" name="Rectángulo 555"/>
          <p:cNvSpPr/>
          <p:nvPr/>
        </p:nvSpPr>
        <p:spPr>
          <a:xfrm>
            <a:off x="130069" y="2044365"/>
            <a:ext cx="2718940" cy="1169551"/>
          </a:xfrm>
          <a:prstGeom prst="rect">
            <a:avLst/>
          </a:prstGeom>
        </p:spPr>
        <p:txBody>
          <a:bodyPr wrap="square">
            <a:spAutoFit/>
          </a:bodyPr>
          <a:lstStyle/>
          <a:p>
            <a:pPr algn="r"/>
            <a:r>
              <a:rPr lang="en-US" sz="1400" noProof="0">
                <a:solidFill>
                  <a:srgbClr val="007772"/>
                </a:solidFill>
                <a:latin typeface="Calibri" panose="020F0502020204030204" pitchFamily="34" charset="0"/>
                <a:ea typeface="Lato" charset="0"/>
                <a:cs typeface="Calibri" panose="020F0502020204030204" pitchFamily="34" charset="0"/>
              </a:rPr>
              <a:t>IoT-enabled actuators automate fans, heaters, and irrigation systems, ensuring optimal greenhouse conditions with minimal manual intervention.</a:t>
            </a:r>
            <a:endParaRPr lang="en-GB" sz="1400" noProof="0">
              <a:solidFill>
                <a:srgbClr val="007772"/>
              </a:solidFill>
              <a:latin typeface="Calibri" panose="020F0502020204030204" pitchFamily="34" charset="0"/>
              <a:ea typeface="Lato" charset="0"/>
              <a:cs typeface="Calibri" panose="020F0502020204030204" pitchFamily="34" charset="0"/>
            </a:endParaRPr>
          </a:p>
        </p:txBody>
      </p:sp>
      <p:sp>
        <p:nvSpPr>
          <p:cNvPr id="559" name="CuadroTexto 558"/>
          <p:cNvSpPr txBox="1"/>
          <p:nvPr/>
        </p:nvSpPr>
        <p:spPr>
          <a:xfrm>
            <a:off x="1662654" y="4639214"/>
            <a:ext cx="1191338" cy="400110"/>
          </a:xfrm>
          <a:prstGeom prst="rect">
            <a:avLst/>
          </a:prstGeom>
          <a:noFill/>
        </p:spPr>
        <p:txBody>
          <a:bodyPr wrap="square" rtlCol="0">
            <a:spAutoFit/>
          </a:bodyPr>
          <a:lstStyle/>
          <a:p>
            <a:pPr algn="r"/>
            <a:r>
              <a:rPr lang="pl-PL" sz="2000" b="1" noProof="0" err="1">
                <a:solidFill>
                  <a:srgbClr val="007772"/>
                </a:solidFill>
                <a:latin typeface="Calibri" panose="020F0502020204030204" pitchFamily="34" charset="0"/>
                <a:ea typeface="Lato" charset="0"/>
                <a:cs typeface="Calibri" panose="020F0502020204030204" pitchFamily="34" charset="0"/>
              </a:rPr>
              <a:t>Sensors</a:t>
            </a:r>
            <a:endParaRPr lang="en-GB" sz="2000" b="1" noProof="0">
              <a:solidFill>
                <a:srgbClr val="007772"/>
              </a:solidFill>
              <a:latin typeface="Calibri" panose="020F0502020204030204" pitchFamily="34" charset="0"/>
              <a:ea typeface="Lato" charset="0"/>
              <a:cs typeface="Calibri" panose="020F0502020204030204" pitchFamily="34" charset="0"/>
            </a:endParaRPr>
          </a:p>
        </p:txBody>
      </p:sp>
      <p:sp>
        <p:nvSpPr>
          <p:cNvPr id="560" name="Rectángulo 559"/>
          <p:cNvSpPr/>
          <p:nvPr/>
        </p:nvSpPr>
        <p:spPr>
          <a:xfrm>
            <a:off x="130069" y="4958068"/>
            <a:ext cx="2721339" cy="1169551"/>
          </a:xfrm>
          <a:prstGeom prst="rect">
            <a:avLst/>
          </a:prstGeom>
        </p:spPr>
        <p:txBody>
          <a:bodyPr wrap="square">
            <a:spAutoFit/>
          </a:bodyPr>
          <a:lstStyle/>
          <a:p>
            <a:pPr algn="r"/>
            <a:r>
              <a:rPr lang="en-US" sz="1400" noProof="0">
                <a:solidFill>
                  <a:srgbClr val="007772"/>
                </a:solidFill>
                <a:latin typeface="Calibri" panose="020F0502020204030204" pitchFamily="34" charset="0"/>
                <a:ea typeface="Lato" charset="0"/>
                <a:cs typeface="Calibri" panose="020F0502020204030204" pitchFamily="34" charset="0"/>
              </a:rPr>
              <a:t>Networked soil moisture, temperature, and humidity sensors provide real-time data for precise environmental monitoring and control.</a:t>
            </a:r>
            <a:endParaRPr lang="en-GB" sz="1400" noProof="0">
              <a:solidFill>
                <a:srgbClr val="007772"/>
              </a:solidFill>
              <a:latin typeface="Calibri" panose="020F0502020204030204" pitchFamily="34" charset="0"/>
              <a:ea typeface="Lato" charset="0"/>
              <a:cs typeface="Calibri" panose="020F0502020204030204" pitchFamily="34" charset="0"/>
            </a:endParaRPr>
          </a:p>
        </p:txBody>
      </p:sp>
      <p:sp>
        <p:nvSpPr>
          <p:cNvPr id="561" name="CuadroTexto 560"/>
          <p:cNvSpPr txBox="1"/>
          <p:nvPr/>
        </p:nvSpPr>
        <p:spPr>
          <a:xfrm>
            <a:off x="9134095" y="1721088"/>
            <a:ext cx="2533174" cy="400110"/>
          </a:xfrm>
          <a:prstGeom prst="rect">
            <a:avLst/>
          </a:prstGeom>
          <a:noFill/>
        </p:spPr>
        <p:txBody>
          <a:bodyPr wrap="square" rtlCol="0">
            <a:spAutoFit/>
          </a:bodyPr>
          <a:lstStyle/>
          <a:p>
            <a:r>
              <a:rPr lang="pl-PL" sz="2000" b="1" noProof="0">
                <a:solidFill>
                  <a:srgbClr val="007772"/>
                </a:solidFill>
                <a:latin typeface="Calibri" panose="020F0502020204030204" pitchFamily="34" charset="0"/>
                <a:ea typeface="Lato" charset="0"/>
                <a:cs typeface="Calibri" panose="020F0502020204030204" pitchFamily="34" charset="0"/>
              </a:rPr>
              <a:t>Remote Management </a:t>
            </a:r>
            <a:endParaRPr lang="en-GB" sz="2000" b="1" noProof="0">
              <a:solidFill>
                <a:srgbClr val="007772"/>
              </a:solidFill>
              <a:latin typeface="Calibri" panose="020F0502020204030204" pitchFamily="34" charset="0"/>
              <a:ea typeface="Lato" charset="0"/>
              <a:cs typeface="Calibri" panose="020F0502020204030204" pitchFamily="34" charset="0"/>
            </a:endParaRPr>
          </a:p>
        </p:txBody>
      </p:sp>
      <p:sp>
        <p:nvSpPr>
          <p:cNvPr id="562" name="Rectángulo 561"/>
          <p:cNvSpPr/>
          <p:nvPr/>
        </p:nvSpPr>
        <p:spPr>
          <a:xfrm>
            <a:off x="9120640" y="2039942"/>
            <a:ext cx="2952021" cy="954107"/>
          </a:xfrm>
          <a:prstGeom prst="rect">
            <a:avLst/>
          </a:prstGeom>
        </p:spPr>
        <p:txBody>
          <a:bodyPr wrap="square">
            <a:spAutoFit/>
          </a:bodyPr>
          <a:lstStyle/>
          <a:p>
            <a:r>
              <a:rPr lang="en-US" sz="1400" noProof="0">
                <a:solidFill>
                  <a:srgbClr val="007772"/>
                </a:solidFill>
                <a:latin typeface="Calibri" panose="020F0502020204030204" pitchFamily="34" charset="0"/>
                <a:ea typeface="Lato" charset="0"/>
                <a:cs typeface="Calibri" panose="020F0502020204030204" pitchFamily="34" charset="0"/>
              </a:rPr>
              <a:t>Cloud-based platforms allow farmers to monitor and adjust greenhouse conditions from anywhere via smartphones or computers.</a:t>
            </a:r>
            <a:endParaRPr lang="en-GB" sz="1400" noProof="0">
              <a:solidFill>
                <a:srgbClr val="007772"/>
              </a:solidFill>
              <a:latin typeface="Calibri" panose="020F0502020204030204" pitchFamily="34" charset="0"/>
              <a:ea typeface="Lato" charset="0"/>
              <a:cs typeface="Calibri" panose="020F0502020204030204" pitchFamily="34" charset="0"/>
            </a:endParaRPr>
          </a:p>
        </p:txBody>
      </p:sp>
      <p:sp>
        <p:nvSpPr>
          <p:cNvPr id="565" name="CuadroTexto 564"/>
          <p:cNvSpPr txBox="1"/>
          <p:nvPr/>
        </p:nvSpPr>
        <p:spPr>
          <a:xfrm>
            <a:off x="9147549" y="4651060"/>
            <a:ext cx="2519720" cy="707886"/>
          </a:xfrm>
          <a:prstGeom prst="rect">
            <a:avLst/>
          </a:prstGeom>
          <a:noFill/>
        </p:spPr>
        <p:txBody>
          <a:bodyPr wrap="square" rtlCol="0">
            <a:spAutoFit/>
          </a:bodyPr>
          <a:lstStyle/>
          <a:p>
            <a:r>
              <a:rPr lang="pl-PL" sz="2000" b="1" noProof="0">
                <a:solidFill>
                  <a:srgbClr val="007772"/>
                </a:solidFill>
                <a:latin typeface="Calibri" panose="020F0502020204030204" pitchFamily="34" charset="0"/>
                <a:ea typeface="Lato" charset="0"/>
                <a:cs typeface="Calibri" panose="020F0502020204030204" pitchFamily="34" charset="0"/>
              </a:rPr>
              <a:t>Analytics &amp; Machine Learning </a:t>
            </a:r>
            <a:endParaRPr lang="en-GB" sz="2000" b="1" noProof="0">
              <a:solidFill>
                <a:srgbClr val="007772"/>
              </a:solidFill>
              <a:latin typeface="Calibri" panose="020F0502020204030204" pitchFamily="34" charset="0"/>
              <a:ea typeface="Lato" charset="0"/>
              <a:cs typeface="Calibri" panose="020F0502020204030204" pitchFamily="34" charset="0"/>
            </a:endParaRPr>
          </a:p>
        </p:txBody>
      </p:sp>
      <p:sp>
        <p:nvSpPr>
          <p:cNvPr id="566" name="Rectángulo 565"/>
          <p:cNvSpPr/>
          <p:nvPr/>
        </p:nvSpPr>
        <p:spPr>
          <a:xfrm>
            <a:off x="9159539" y="5302783"/>
            <a:ext cx="2888572" cy="954107"/>
          </a:xfrm>
          <a:prstGeom prst="rect">
            <a:avLst/>
          </a:prstGeom>
        </p:spPr>
        <p:txBody>
          <a:bodyPr wrap="square">
            <a:spAutoFit/>
          </a:bodyPr>
          <a:lstStyle/>
          <a:p>
            <a:r>
              <a:rPr lang="en-US" sz="1400" noProof="0">
                <a:solidFill>
                  <a:srgbClr val="007772"/>
                </a:solidFill>
                <a:latin typeface="Calibri" panose="020F0502020204030204" pitchFamily="34" charset="0"/>
                <a:ea typeface="Lato" charset="0"/>
                <a:cs typeface="Calibri" panose="020F0502020204030204" pitchFamily="34" charset="0"/>
              </a:rPr>
              <a:t>AI-driven analytics process sensor data to predict plant health issues, </a:t>
            </a:r>
            <a:r>
              <a:rPr lang="en-US" sz="1400" noProof="0" err="1">
                <a:solidFill>
                  <a:srgbClr val="007772"/>
                </a:solidFill>
                <a:latin typeface="Calibri" panose="020F0502020204030204" pitchFamily="34" charset="0"/>
                <a:ea typeface="Lato" charset="0"/>
                <a:cs typeface="Calibri" panose="020F0502020204030204" pitchFamily="34" charset="0"/>
              </a:rPr>
              <a:t>optimi</a:t>
            </a:r>
            <a:r>
              <a:rPr lang="pl-PL" sz="1400" noProof="0">
                <a:solidFill>
                  <a:srgbClr val="007772"/>
                </a:solidFill>
                <a:latin typeface="Calibri" panose="020F0502020204030204" pitchFamily="34" charset="0"/>
                <a:ea typeface="Lato" charset="0"/>
                <a:cs typeface="Calibri" panose="020F0502020204030204" pitchFamily="34" charset="0"/>
              </a:rPr>
              <a:t>s</a:t>
            </a:r>
            <a:r>
              <a:rPr lang="en-US" sz="1400" noProof="0">
                <a:solidFill>
                  <a:srgbClr val="007772"/>
                </a:solidFill>
                <a:latin typeface="Calibri" panose="020F0502020204030204" pitchFamily="34" charset="0"/>
                <a:ea typeface="Lato" charset="0"/>
                <a:cs typeface="Calibri" panose="020F0502020204030204" pitchFamily="34" charset="0"/>
              </a:rPr>
              <a:t>e resource use and enhance crop yield.</a:t>
            </a:r>
            <a:endParaRPr lang="en-GB" sz="1400" noProof="0">
              <a:solidFill>
                <a:srgbClr val="007772"/>
              </a:solidFill>
              <a:latin typeface="Calibri" panose="020F0502020204030204" pitchFamily="34" charset="0"/>
              <a:ea typeface="Lato" charset="0"/>
              <a:cs typeface="Calibri" panose="020F0502020204030204" pitchFamily="34" charset="0"/>
            </a:endParaRPr>
          </a:p>
        </p:txBody>
      </p:sp>
      <p:sp>
        <p:nvSpPr>
          <p:cNvPr id="2" name="Text Placeholder 1">
            <a:extLst>
              <a:ext uri="{FF2B5EF4-FFF2-40B4-BE49-F238E27FC236}">
                <a16:creationId xmlns:a16="http://schemas.microsoft.com/office/drawing/2014/main" id="{7AD9C425-BDB2-6D0A-CAC2-BEEEE534D2B2}"/>
              </a:ext>
            </a:extLst>
          </p:cNvPr>
          <p:cNvSpPr>
            <a:spLocks noGrp="1"/>
          </p:cNvSpPr>
          <p:nvPr>
            <p:ph type="body" sz="quarter" idx="16"/>
          </p:nvPr>
        </p:nvSpPr>
        <p:spPr/>
        <p:txBody>
          <a:bodyPr/>
          <a:lstStyle/>
          <a:p>
            <a:r>
              <a:rPr lang="en-US" noProof="0">
                <a:latin typeface="Calibri" panose="020F0502020204030204" pitchFamily="34" charset="0"/>
                <a:cs typeface="Calibri" panose="020F0502020204030204" pitchFamily="34" charset="0"/>
              </a:rPr>
              <a:t>Key IoT Applications in Greenhouse Farming</a:t>
            </a:r>
            <a:endParaRPr lang="en-GB" noProof="0">
              <a:latin typeface="Calibri" panose="020F0502020204030204" pitchFamily="34" charset="0"/>
              <a:cs typeface="Calibri" panose="020F0502020204030204" pitchFamily="34" charset="0"/>
            </a:endParaRPr>
          </a:p>
        </p:txBody>
      </p:sp>
      <p:pic>
        <p:nvPicPr>
          <p:cNvPr id="7" name="Grafika 6" descr="Znacznik wyboru z wypełnieniem pełnym">
            <a:extLst>
              <a:ext uri="{FF2B5EF4-FFF2-40B4-BE49-F238E27FC236}">
                <a16:creationId xmlns:a16="http://schemas.microsoft.com/office/drawing/2014/main" id="{6BCC88A4-136D-1BA1-4AEA-EEC02A8DF5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29122" y="1949518"/>
            <a:ext cx="407867" cy="407867"/>
          </a:xfrm>
          <a:prstGeom prst="rect">
            <a:avLst/>
          </a:prstGeom>
        </p:spPr>
      </p:pic>
      <p:pic>
        <p:nvPicPr>
          <p:cNvPr id="8" name="Grafika 7" descr="Znacznik wyboru z wypełnieniem pełnym">
            <a:extLst>
              <a:ext uri="{FF2B5EF4-FFF2-40B4-BE49-F238E27FC236}">
                <a16:creationId xmlns:a16="http://schemas.microsoft.com/office/drawing/2014/main" id="{7926BE08-5764-E2F9-C14A-278EE98B15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79774" y="2548536"/>
            <a:ext cx="407867" cy="407867"/>
          </a:xfrm>
          <a:prstGeom prst="rect">
            <a:avLst/>
          </a:prstGeom>
        </p:spPr>
      </p:pic>
      <p:pic>
        <p:nvPicPr>
          <p:cNvPr id="12" name="Grafika 11" descr="Internet z wypełnieniem pełnym">
            <a:extLst>
              <a:ext uri="{FF2B5EF4-FFF2-40B4-BE49-F238E27FC236}">
                <a16:creationId xmlns:a16="http://schemas.microsoft.com/office/drawing/2014/main" id="{E23F1A91-8EDC-21EF-8A5A-AA7A925D55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04886" y="4846861"/>
            <a:ext cx="432107" cy="432107"/>
          </a:xfrm>
          <a:prstGeom prst="rect">
            <a:avLst/>
          </a:prstGeom>
        </p:spPr>
      </p:pic>
      <p:pic>
        <p:nvPicPr>
          <p:cNvPr id="14" name="Grafika 13" descr="Sieć online z wypełnieniem pełnym">
            <a:extLst>
              <a:ext uri="{FF2B5EF4-FFF2-40B4-BE49-F238E27FC236}">
                <a16:creationId xmlns:a16="http://schemas.microsoft.com/office/drawing/2014/main" id="{990E80AE-0C70-19BD-FD1D-4C6AB21B18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04886" y="1939593"/>
            <a:ext cx="432108" cy="432108"/>
          </a:xfrm>
          <a:prstGeom prst="rect">
            <a:avLst/>
          </a:prstGeom>
        </p:spPr>
      </p:pic>
      <p:pic>
        <p:nvPicPr>
          <p:cNvPr id="16" name="Grafika 15" descr="Router bezprzewodowy z wypełnieniem pełnym">
            <a:extLst>
              <a:ext uri="{FF2B5EF4-FFF2-40B4-BE49-F238E27FC236}">
                <a16:creationId xmlns:a16="http://schemas.microsoft.com/office/drawing/2014/main" id="{DBAE3214-CA1B-9B77-5243-8ED6810A6DE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86564" y="4769811"/>
            <a:ext cx="484996" cy="484996"/>
          </a:xfrm>
          <a:prstGeom prst="rect">
            <a:avLst/>
          </a:prstGeom>
        </p:spPr>
      </p:pic>
      <p:pic>
        <p:nvPicPr>
          <p:cNvPr id="17" name="Grafika 16" descr="Internet z wypełnieniem pełnym">
            <a:extLst>
              <a:ext uri="{FF2B5EF4-FFF2-40B4-BE49-F238E27FC236}">
                <a16:creationId xmlns:a16="http://schemas.microsoft.com/office/drawing/2014/main" id="{C0A86FA3-703C-2D23-CA19-BB02470F70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23788" y="4355627"/>
            <a:ext cx="432107" cy="432107"/>
          </a:xfrm>
          <a:prstGeom prst="rect">
            <a:avLst/>
          </a:prstGeom>
        </p:spPr>
      </p:pic>
      <p:pic>
        <p:nvPicPr>
          <p:cNvPr id="18" name="Grafika 17" descr="Router bezprzewodowy z wypełnieniem pełnym">
            <a:extLst>
              <a:ext uri="{FF2B5EF4-FFF2-40B4-BE49-F238E27FC236}">
                <a16:creationId xmlns:a16="http://schemas.microsoft.com/office/drawing/2014/main" id="{FDA9034C-3C4E-2D68-2835-182CBBB88A3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13419" y="4329182"/>
            <a:ext cx="484996" cy="484996"/>
          </a:xfrm>
          <a:prstGeom prst="rect">
            <a:avLst/>
          </a:prstGeom>
        </p:spPr>
      </p:pic>
      <p:pic>
        <p:nvPicPr>
          <p:cNvPr id="19" name="Grafika 18" descr="Sieć online z wypełnieniem pełnym">
            <a:extLst>
              <a:ext uri="{FF2B5EF4-FFF2-40B4-BE49-F238E27FC236}">
                <a16:creationId xmlns:a16="http://schemas.microsoft.com/office/drawing/2014/main" id="{B2BC1378-50FD-52E0-D823-3D8E5AFC05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64066" y="2492068"/>
            <a:ext cx="432108" cy="432108"/>
          </a:xfrm>
          <a:prstGeom prst="rect">
            <a:avLst/>
          </a:prstGeom>
        </p:spPr>
      </p:pic>
      <p:pic>
        <p:nvPicPr>
          <p:cNvPr id="23" name="Grafika 22" descr="Strzałka okrężna z wypełnieniem pełnym">
            <a:extLst>
              <a:ext uri="{FF2B5EF4-FFF2-40B4-BE49-F238E27FC236}">
                <a16:creationId xmlns:a16="http://schemas.microsoft.com/office/drawing/2014/main" id="{924CC1B2-1114-B8AF-610F-6C6C6A0114B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V="1">
            <a:off x="4744998" y="2521608"/>
            <a:ext cx="2242916" cy="2242916"/>
          </a:xfrm>
          <a:prstGeom prst="rect">
            <a:avLst/>
          </a:prstGeom>
        </p:spPr>
      </p:pic>
      <p:pic>
        <p:nvPicPr>
          <p:cNvPr id="25" name="Grafika 24" descr="Kamera wideo z wypełnieniem pełnym">
            <a:extLst>
              <a:ext uri="{FF2B5EF4-FFF2-40B4-BE49-F238E27FC236}">
                <a16:creationId xmlns:a16="http://schemas.microsoft.com/office/drawing/2014/main" id="{CBB07B51-4AAB-51A3-5BE2-D36F35DAFED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246458" y="5817487"/>
            <a:ext cx="914400" cy="914400"/>
          </a:xfrm>
          <a:prstGeom prst="rect">
            <a:avLst/>
          </a:prstGeom>
        </p:spPr>
      </p:pic>
      <p:sp>
        <p:nvSpPr>
          <p:cNvPr id="26" name="CuadroTexto 558">
            <a:extLst>
              <a:ext uri="{FF2B5EF4-FFF2-40B4-BE49-F238E27FC236}">
                <a16:creationId xmlns:a16="http://schemas.microsoft.com/office/drawing/2014/main" id="{08E08604-46B3-FAD2-EE02-017AB8DE01CD}"/>
              </a:ext>
            </a:extLst>
          </p:cNvPr>
          <p:cNvSpPr txBox="1"/>
          <p:nvPr/>
        </p:nvSpPr>
        <p:spPr>
          <a:xfrm>
            <a:off x="4146176" y="6213772"/>
            <a:ext cx="4397315" cy="400110"/>
          </a:xfrm>
          <a:prstGeom prst="rect">
            <a:avLst/>
          </a:prstGeom>
          <a:noFill/>
        </p:spPr>
        <p:txBody>
          <a:bodyPr wrap="square" rtlCol="0">
            <a:spAutoFit/>
          </a:bodyPr>
          <a:lstStyle/>
          <a:p>
            <a:pPr algn="r"/>
            <a:r>
              <a:rPr lang="pl-PL" sz="2000" b="1" noProof="0">
                <a:solidFill>
                  <a:srgbClr val="007772"/>
                </a:solidFill>
                <a:latin typeface="Calibri" panose="020F0502020204030204" pitchFamily="34" charset="0"/>
                <a:ea typeface="Lato" charset="0"/>
                <a:cs typeface="Calibri" panose="020F0502020204030204" pitchFamily="34" charset="0"/>
                <a:hlinkClick r:id="rId15"/>
              </a:rPr>
              <a:t>Watch </a:t>
            </a:r>
            <a:r>
              <a:rPr lang="pl-PL" sz="2000" b="1" noProof="0" err="1">
                <a:solidFill>
                  <a:srgbClr val="007772"/>
                </a:solidFill>
                <a:latin typeface="Calibri" panose="020F0502020204030204" pitchFamily="34" charset="0"/>
                <a:ea typeface="Lato" charset="0"/>
                <a:cs typeface="Calibri" panose="020F0502020204030204" pitchFamily="34" charset="0"/>
                <a:hlinkClick r:id="rId15"/>
              </a:rPr>
              <a:t>this</a:t>
            </a:r>
            <a:r>
              <a:rPr lang="pl-PL" sz="2000" b="1" noProof="0">
                <a:solidFill>
                  <a:srgbClr val="007772"/>
                </a:solidFill>
                <a:latin typeface="Calibri" panose="020F0502020204030204" pitchFamily="34" charset="0"/>
                <a:ea typeface="Lato" charset="0"/>
                <a:cs typeface="Calibri" panose="020F0502020204030204" pitchFamily="34" charset="0"/>
                <a:hlinkClick r:id="rId15"/>
              </a:rPr>
              <a:t> video for </a:t>
            </a:r>
            <a:r>
              <a:rPr lang="pl-PL" sz="2000" b="1" noProof="0" err="1">
                <a:solidFill>
                  <a:srgbClr val="007772"/>
                </a:solidFill>
                <a:latin typeface="Calibri" panose="020F0502020204030204" pitchFamily="34" charset="0"/>
                <a:ea typeface="Lato" charset="0"/>
                <a:cs typeface="Calibri" panose="020F0502020204030204" pitchFamily="34" charset="0"/>
                <a:hlinkClick r:id="rId15"/>
              </a:rPr>
              <a:t>more</a:t>
            </a:r>
            <a:r>
              <a:rPr lang="pl-PL" sz="2000" b="1" noProof="0">
                <a:solidFill>
                  <a:srgbClr val="007772"/>
                </a:solidFill>
                <a:latin typeface="Calibri" panose="020F0502020204030204" pitchFamily="34" charset="0"/>
                <a:ea typeface="Lato" charset="0"/>
                <a:cs typeface="Calibri" panose="020F0502020204030204" pitchFamily="34" charset="0"/>
                <a:hlinkClick r:id="rId15"/>
              </a:rPr>
              <a:t> </a:t>
            </a:r>
            <a:r>
              <a:rPr lang="pl-PL" sz="2000" b="1" noProof="0" err="1">
                <a:solidFill>
                  <a:srgbClr val="007772"/>
                </a:solidFill>
                <a:latin typeface="Calibri" panose="020F0502020204030204" pitchFamily="34" charset="0"/>
                <a:ea typeface="Lato" charset="0"/>
                <a:cs typeface="Calibri" panose="020F0502020204030204" pitchFamily="34" charset="0"/>
                <a:hlinkClick r:id="rId15"/>
              </a:rPr>
              <a:t>information</a:t>
            </a:r>
            <a:r>
              <a:rPr lang="pl-PL" sz="2000" b="1" noProof="0">
                <a:solidFill>
                  <a:srgbClr val="007772"/>
                </a:solidFill>
                <a:latin typeface="Calibri" panose="020F0502020204030204" pitchFamily="34" charset="0"/>
                <a:ea typeface="Lato" charset="0"/>
                <a:cs typeface="Calibri" panose="020F0502020204030204" pitchFamily="34" charset="0"/>
                <a:hlinkClick r:id="rId15"/>
              </a:rPr>
              <a:t>!</a:t>
            </a:r>
            <a:endParaRPr lang="en-GB" sz="2000" b="1" noProof="0">
              <a:solidFill>
                <a:srgbClr val="007772"/>
              </a:solidFill>
              <a:latin typeface="Calibri" panose="020F0502020204030204" pitchFamily="34" charset="0"/>
              <a:ea typeface="Lato" charset="0"/>
              <a:cs typeface="Calibri" panose="020F0502020204030204" pitchFamily="34" charset="0"/>
            </a:endParaRPr>
          </a:p>
        </p:txBody>
      </p:sp>
    </p:spTree>
    <p:extLst>
      <p:ext uri="{BB962C8B-B14F-4D97-AF65-F5344CB8AC3E}">
        <p14:creationId xmlns:p14="http://schemas.microsoft.com/office/powerpoint/2010/main" val="7518982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2FE2DE4B53024C91A972E0E84432FA" ma:contentTypeVersion="15" ma:contentTypeDescription="Create a new document." ma:contentTypeScope="" ma:versionID="39fe86a61471b84e820a99c08c96419a">
  <xsd:schema xmlns:xsd="http://www.w3.org/2001/XMLSchema" xmlns:xs="http://www.w3.org/2001/XMLSchema" xmlns:p="http://schemas.microsoft.com/office/2006/metadata/properties" xmlns:ns2="a651b1ec-d991-4d4b-b8eb-4dc0d5a73a78" xmlns:ns3="3374af87-adae-48da-b513-0d7080d8e0e2" targetNamespace="http://schemas.microsoft.com/office/2006/metadata/properties" ma:root="true" ma:fieldsID="5a96f0a567bbe8695687555c0cd8155c" ns2:_="" ns3:_="">
    <xsd:import namespace="a651b1ec-d991-4d4b-b8eb-4dc0d5a73a78"/>
    <xsd:import namespace="3374af87-adae-48da-b513-0d7080d8e0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b1ec-d991-4d4b-b8eb-4dc0d5a73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74af87-adae-48da-b513-0d7080d8e0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28d972-c01e-44ee-95ef-6b9faca3641c}" ma:internalName="TaxCatchAll" ma:showField="CatchAllData" ma:web="3374af87-adae-48da-b513-0d7080d8e0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51b1ec-d991-4d4b-b8eb-4dc0d5a73a78">
      <Terms xmlns="http://schemas.microsoft.com/office/infopath/2007/PartnerControls"/>
    </lcf76f155ced4ddcb4097134ff3c332f>
    <TaxCatchAll xmlns="3374af87-adae-48da-b513-0d7080d8e0e2" xsi:nil="true"/>
  </documentManagement>
</p:properties>
</file>

<file path=customXml/itemProps1.xml><?xml version="1.0" encoding="utf-8"?>
<ds:datastoreItem xmlns:ds="http://schemas.openxmlformats.org/officeDocument/2006/customXml" ds:itemID="{E8AE7E49-3D02-45DB-9D36-8051091C3541}">
  <ds:schemaRefs>
    <ds:schemaRef ds:uri="http://schemas.microsoft.com/sharepoint/v3/contenttype/forms"/>
  </ds:schemaRefs>
</ds:datastoreItem>
</file>

<file path=customXml/itemProps2.xml><?xml version="1.0" encoding="utf-8"?>
<ds:datastoreItem xmlns:ds="http://schemas.openxmlformats.org/officeDocument/2006/customXml" ds:itemID="{1E5585D4-149C-474A-8008-05143AEA8E2C}">
  <ds:schemaRefs>
    <ds:schemaRef ds:uri="3374af87-adae-48da-b513-0d7080d8e0e2"/>
    <ds:schemaRef ds:uri="a651b1ec-d991-4d4b-b8eb-4dc0d5a73a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0DD899-1688-4E70-848F-5E93D3EBD802}">
  <ds:schemaRefs>
    <ds:schemaRef ds:uri="3374af87-adae-48da-b513-0d7080d8e0e2"/>
    <ds:schemaRef ds:uri="a651b1ec-d991-4d4b-b8eb-4dc0d5a73a78"/>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1006</Words>
  <Application>Microsoft Office PowerPoint</Application>
  <PresentationFormat>Widescreen</PresentationFormat>
  <Paragraphs>95</Paragraphs>
  <Slides>18</Slides>
  <Notes>8</Notes>
  <HiddenSlides>0</HiddenSlides>
  <MMClips>2</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13</cp:revision>
  <dcterms:created xsi:type="dcterms:W3CDTF">2019-11-20T14:08:21Z</dcterms:created>
  <dcterms:modified xsi:type="dcterms:W3CDTF">2025-06-16T18:21:56Z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0x010100982FE2DE4B53024C91A972E0E84432FA</vt:lpwstr>
  </property>
  <property fmtid="{D5CDD505-2E9C-101B-9397-08002B2CF9AE}" pid="3" name="MediaServiceImageTags">
    <vt:lpwstr/>
  </property>
</Properties>
</file>