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9" r:id="rId5"/>
    <p:sldId id="4362" r:id="rId6"/>
    <p:sldId id="278" r:id="rId7"/>
    <p:sldId id="4367" r:id="rId8"/>
    <p:sldId id="4366" r:id="rId9"/>
    <p:sldId id="4374" r:id="rId10"/>
    <p:sldId id="276" r:id="rId11"/>
    <p:sldId id="4368" r:id="rId12"/>
    <p:sldId id="277" r:id="rId13"/>
    <p:sldId id="4375" r:id="rId14"/>
    <p:sldId id="4381" r:id="rId15"/>
    <p:sldId id="4369" r:id="rId16"/>
    <p:sldId id="4359" r:id="rId17"/>
    <p:sldId id="4376" r:id="rId18"/>
    <p:sldId id="275" r:id="rId19"/>
    <p:sldId id="4370" r:id="rId20"/>
    <p:sldId id="272" r:id="rId21"/>
    <p:sldId id="4357" r:id="rId22"/>
    <p:sldId id="269"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0C261D7-B2BA-46A9-AFD1-0EC06C29B7E1}">
          <p14:sldIdLst>
            <p14:sldId id="279"/>
            <p14:sldId id="4362"/>
            <p14:sldId id="278"/>
            <p14:sldId id="4367"/>
            <p14:sldId id="4366"/>
            <p14:sldId id="4374"/>
            <p14:sldId id="276"/>
            <p14:sldId id="4368"/>
            <p14:sldId id="277"/>
            <p14:sldId id="4375"/>
            <p14:sldId id="4381"/>
            <p14:sldId id="4369"/>
            <p14:sldId id="4359"/>
            <p14:sldId id="4376"/>
            <p14:sldId id="275"/>
            <p14:sldId id="4370"/>
            <p14:sldId id="272"/>
            <p14:sldId id="4357"/>
            <p14:sldId id="269"/>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59014-EB40-6309-AAD6-1EE1C3317FCE}" name="Martyna Kurek" initials="MK" userId="9275e46a14a98110" providerId="Windows Live"/>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EA821"/>
    <a:srgbClr val="007772"/>
    <a:srgbClr val="ED8623"/>
    <a:srgbClr val="09465E"/>
    <a:srgbClr val="87C540"/>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C2F63-2B46-5CD1-568B-32AE40E77F24}" v="6" dt="2025-05-12T09:06:50.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729"/>
  </p:normalViewPr>
  <p:slideViewPr>
    <p:cSldViewPr snapToGrid="0" snapToObjects="1">
      <p:cViewPr varScale="1">
        <p:scale>
          <a:sx n="100" d="100"/>
          <a:sy n="100" d="100"/>
        </p:scale>
        <p:origin x="72" y="72"/>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uniag1.onmicrosoft.com::532e4ad0-ff7c-4c0e-af21-fb77f0df59cd" providerId="AD" clId="Web-{861C2F63-2B46-5CD1-568B-32AE40E77F24}"/>
    <pc:docChg chg="modSld">
      <pc:chgData name="Paula Whyte ( Momentum Consulting )" userId="S::paula_momentumconsulting.ie#ext#@uniag1.onmicrosoft.com::532e4ad0-ff7c-4c0e-af21-fb77f0df59cd" providerId="AD" clId="Web-{861C2F63-2B46-5CD1-568B-32AE40E77F24}" dt="2025-05-12T09:06:50.134" v="5" actId="1076"/>
      <pc:docMkLst>
        <pc:docMk/>
      </pc:docMkLst>
      <pc:sldChg chg="addSp modSp">
        <pc:chgData name="Paula Whyte ( Momentum Consulting )" userId="S::paula_momentumconsulting.ie#ext#@uniag1.onmicrosoft.com::532e4ad0-ff7c-4c0e-af21-fb77f0df59cd" providerId="AD" clId="Web-{861C2F63-2B46-5CD1-568B-32AE40E77F24}" dt="2025-05-12T09:06:50.134" v="5" actId="1076"/>
        <pc:sldMkLst>
          <pc:docMk/>
          <pc:sldMk cId="2490818457" sldId="4359"/>
        </pc:sldMkLst>
        <pc:spChg chg="mod">
          <ac:chgData name="Paula Whyte ( Momentum Consulting )" userId="S::paula_momentumconsulting.ie#ext#@uniag1.onmicrosoft.com::532e4ad0-ff7c-4c0e-af21-fb77f0df59cd" providerId="AD" clId="Web-{861C2F63-2B46-5CD1-568B-32AE40E77F24}" dt="2025-05-12T09:06:41.915" v="3" actId="1076"/>
          <ac:spMkLst>
            <pc:docMk/>
            <pc:sldMk cId="2490818457" sldId="4359"/>
            <ac:spMk id="2" creationId="{DE30F505-8B37-CA8A-B602-487A2D890580}"/>
          </ac:spMkLst>
        </pc:spChg>
        <pc:spChg chg="add mod">
          <ac:chgData name="Paula Whyte ( Momentum Consulting )" userId="S::paula_momentumconsulting.ie#ext#@uniag1.onmicrosoft.com::532e4ad0-ff7c-4c0e-af21-fb77f0df59cd" providerId="AD" clId="Web-{861C2F63-2B46-5CD1-568B-32AE40E77F24}" dt="2025-05-12T09:06:50.134" v="5" actId="1076"/>
          <ac:spMkLst>
            <pc:docMk/>
            <pc:sldMk cId="2490818457" sldId="4359"/>
            <ac:spMk id="18" creationId="{7420AB99-0C94-06C8-4284-49A6EC6D40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F8E0B-5384-43F6-8F32-3E7729C35DD2}" type="doc">
      <dgm:prSet loTypeId="urn:microsoft.com/office/officeart/2005/8/layout/hProcess9" loCatId="process" qsTypeId="urn:microsoft.com/office/officeart/2005/8/quickstyle/simple1" qsCatId="simple" csTypeId="urn:microsoft.com/office/officeart/2005/8/colors/accent1_2" csCatId="accent1" phldr="1"/>
      <dgm:spPr/>
    </dgm:pt>
    <dgm:pt modelId="{9E2E65A2-0A85-4299-9C3C-2E5958C858E2}">
      <dgm:prSet phldrT="[Tekst]"/>
      <dgm:spPr>
        <a:solidFill>
          <a:srgbClr val="EEA821"/>
        </a:solidFill>
        <a:ln>
          <a:solidFill>
            <a:srgbClr val="EEA821"/>
          </a:solidFill>
        </a:ln>
      </dgm:spPr>
      <dgm:t>
        <a:bodyPr/>
        <a:lstStyle/>
        <a:p>
          <a:r>
            <a:rPr lang="en-GB" b="1" noProof="0" dirty="0"/>
            <a:t>DIAGNOSIS</a:t>
          </a:r>
        </a:p>
      </dgm:t>
    </dgm:pt>
    <dgm:pt modelId="{3F1DDA56-8296-4A9B-8231-3A1C22B3962F}" type="parTrans" cxnId="{D738EEA1-8368-4AD7-BD93-18679286054B}">
      <dgm:prSet/>
      <dgm:spPr/>
      <dgm:t>
        <a:bodyPr/>
        <a:lstStyle/>
        <a:p>
          <a:endParaRPr lang="pl-PL"/>
        </a:p>
      </dgm:t>
    </dgm:pt>
    <dgm:pt modelId="{BA8A2D4C-DF9C-4262-B947-F016446BC2F4}" type="sibTrans" cxnId="{D738EEA1-8368-4AD7-BD93-18679286054B}">
      <dgm:prSet/>
      <dgm:spPr/>
      <dgm:t>
        <a:bodyPr/>
        <a:lstStyle/>
        <a:p>
          <a:endParaRPr lang="pl-PL"/>
        </a:p>
      </dgm:t>
    </dgm:pt>
    <dgm:pt modelId="{3F4D815C-E366-4401-AF72-5D68CD10CFE8}">
      <dgm:prSet phldrT="[Tekst]"/>
      <dgm:spPr>
        <a:solidFill>
          <a:srgbClr val="EEA821"/>
        </a:solidFill>
        <a:ln>
          <a:solidFill>
            <a:srgbClr val="EEA821"/>
          </a:solidFill>
        </a:ln>
      </dgm:spPr>
      <dgm:t>
        <a:bodyPr/>
        <a:lstStyle/>
        <a:p>
          <a:r>
            <a:rPr lang="en-GB" b="1" noProof="0" dirty="0"/>
            <a:t>DECISION-MAKING</a:t>
          </a:r>
        </a:p>
      </dgm:t>
    </dgm:pt>
    <dgm:pt modelId="{B85D8993-72C5-413A-B4EA-AF0F3858C2C9}" type="parTrans" cxnId="{CDDFEAD3-8644-45A6-BBB1-398667F4FD00}">
      <dgm:prSet/>
      <dgm:spPr/>
      <dgm:t>
        <a:bodyPr/>
        <a:lstStyle/>
        <a:p>
          <a:endParaRPr lang="pl-PL"/>
        </a:p>
      </dgm:t>
    </dgm:pt>
    <dgm:pt modelId="{D3455BFE-6C08-4CAA-8603-73D2D8EDF1BC}" type="sibTrans" cxnId="{CDDFEAD3-8644-45A6-BBB1-398667F4FD00}">
      <dgm:prSet/>
      <dgm:spPr/>
      <dgm:t>
        <a:bodyPr/>
        <a:lstStyle/>
        <a:p>
          <a:endParaRPr lang="pl-PL"/>
        </a:p>
      </dgm:t>
    </dgm:pt>
    <dgm:pt modelId="{866F6402-588F-4CB8-AE34-91E373908A4A}">
      <dgm:prSet phldrT="[Tekst]"/>
      <dgm:spPr>
        <a:solidFill>
          <a:srgbClr val="EEA821"/>
        </a:solidFill>
        <a:ln>
          <a:solidFill>
            <a:srgbClr val="EEA821"/>
          </a:solidFill>
        </a:ln>
      </dgm:spPr>
      <dgm:t>
        <a:bodyPr/>
        <a:lstStyle/>
        <a:p>
          <a:r>
            <a:rPr lang="en-GB" b="1" noProof="0" dirty="0"/>
            <a:t>PERFORMING</a:t>
          </a:r>
        </a:p>
      </dgm:t>
    </dgm:pt>
    <dgm:pt modelId="{4DB36B51-4971-4B84-A9C6-1A8EDD81AFE6}" type="parTrans" cxnId="{4B0AF74C-F2D2-4E3D-9504-F6050C26806D}">
      <dgm:prSet/>
      <dgm:spPr/>
      <dgm:t>
        <a:bodyPr/>
        <a:lstStyle/>
        <a:p>
          <a:endParaRPr lang="pl-PL"/>
        </a:p>
      </dgm:t>
    </dgm:pt>
    <dgm:pt modelId="{43D3E85D-752C-4F0A-BABA-80783CC7ECBE}" type="sibTrans" cxnId="{4B0AF74C-F2D2-4E3D-9504-F6050C26806D}">
      <dgm:prSet/>
      <dgm:spPr/>
      <dgm:t>
        <a:bodyPr/>
        <a:lstStyle/>
        <a:p>
          <a:endParaRPr lang="pl-PL"/>
        </a:p>
      </dgm:t>
    </dgm:pt>
    <dgm:pt modelId="{7164D4A7-973D-412E-848C-58CBBB4062DD}" type="pres">
      <dgm:prSet presAssocID="{203F8E0B-5384-43F6-8F32-3E7729C35DD2}" presName="CompostProcess" presStyleCnt="0">
        <dgm:presLayoutVars>
          <dgm:dir/>
          <dgm:resizeHandles val="exact"/>
        </dgm:presLayoutVars>
      </dgm:prSet>
      <dgm:spPr/>
    </dgm:pt>
    <dgm:pt modelId="{7F6DC242-22FC-4DB9-A58A-A1581E7831E3}" type="pres">
      <dgm:prSet presAssocID="{203F8E0B-5384-43F6-8F32-3E7729C35DD2}" presName="arrow" presStyleLbl="bgShp" presStyleIdx="0" presStyleCnt="1" custScaleX="117647" custLinFactNeighborX="0" custLinFactNeighborY="7148"/>
      <dgm:spPr>
        <a:solidFill>
          <a:srgbClr val="007772"/>
        </a:solidFill>
      </dgm:spPr>
    </dgm:pt>
    <dgm:pt modelId="{3DCA77F4-0161-4167-8380-E9ECB60AA188}" type="pres">
      <dgm:prSet presAssocID="{203F8E0B-5384-43F6-8F32-3E7729C35DD2}" presName="linearProcess" presStyleCnt="0"/>
      <dgm:spPr/>
    </dgm:pt>
    <dgm:pt modelId="{7BB9753B-5960-40C7-8096-CB0BA113DEE8}" type="pres">
      <dgm:prSet presAssocID="{9E2E65A2-0A85-4299-9C3C-2E5958C858E2}" presName="textNode" presStyleLbl="node1" presStyleIdx="0" presStyleCnt="3" custScaleX="65433">
        <dgm:presLayoutVars>
          <dgm:bulletEnabled val="1"/>
        </dgm:presLayoutVars>
      </dgm:prSet>
      <dgm:spPr/>
    </dgm:pt>
    <dgm:pt modelId="{FF2021C0-383B-401F-B927-0C20F88978F2}" type="pres">
      <dgm:prSet presAssocID="{BA8A2D4C-DF9C-4262-B947-F016446BC2F4}" presName="sibTrans" presStyleCnt="0"/>
      <dgm:spPr/>
    </dgm:pt>
    <dgm:pt modelId="{03307AF0-0116-4C02-8F2E-989F43D4B1B2}" type="pres">
      <dgm:prSet presAssocID="{3F4D815C-E366-4401-AF72-5D68CD10CFE8}" presName="textNode" presStyleLbl="node1" presStyleIdx="1" presStyleCnt="3" custScaleX="85424">
        <dgm:presLayoutVars>
          <dgm:bulletEnabled val="1"/>
        </dgm:presLayoutVars>
      </dgm:prSet>
      <dgm:spPr/>
    </dgm:pt>
    <dgm:pt modelId="{9397C77F-6E8E-4156-BE04-0C3E8265110B}" type="pres">
      <dgm:prSet presAssocID="{D3455BFE-6C08-4CAA-8603-73D2D8EDF1BC}" presName="sibTrans" presStyleCnt="0"/>
      <dgm:spPr/>
    </dgm:pt>
    <dgm:pt modelId="{5C68A62D-5A7B-41D2-A64C-FD5A79D296B5}" type="pres">
      <dgm:prSet presAssocID="{866F6402-588F-4CB8-AE34-91E373908A4A}" presName="textNode" presStyleLbl="node1" presStyleIdx="2" presStyleCnt="3" custScaleX="58108">
        <dgm:presLayoutVars>
          <dgm:bulletEnabled val="1"/>
        </dgm:presLayoutVars>
      </dgm:prSet>
      <dgm:spPr/>
    </dgm:pt>
  </dgm:ptLst>
  <dgm:cxnLst>
    <dgm:cxn modelId="{B2EEB82E-DDC2-4E5C-A8F1-A562987128D8}" type="presOf" srcId="{3F4D815C-E366-4401-AF72-5D68CD10CFE8}" destId="{03307AF0-0116-4C02-8F2E-989F43D4B1B2}" srcOrd="0" destOrd="0" presId="urn:microsoft.com/office/officeart/2005/8/layout/hProcess9"/>
    <dgm:cxn modelId="{3E3CFC36-BFB6-4554-BD73-C8ADCB4328D6}" type="presOf" srcId="{9E2E65A2-0A85-4299-9C3C-2E5958C858E2}" destId="{7BB9753B-5960-40C7-8096-CB0BA113DEE8}" srcOrd="0" destOrd="0" presId="urn:microsoft.com/office/officeart/2005/8/layout/hProcess9"/>
    <dgm:cxn modelId="{CAFD863A-4BBF-4C32-8633-E7D5B97AC30B}" type="presOf" srcId="{203F8E0B-5384-43F6-8F32-3E7729C35DD2}" destId="{7164D4A7-973D-412E-848C-58CBBB4062DD}" srcOrd="0" destOrd="0" presId="urn:microsoft.com/office/officeart/2005/8/layout/hProcess9"/>
    <dgm:cxn modelId="{4B0AF74C-F2D2-4E3D-9504-F6050C26806D}" srcId="{203F8E0B-5384-43F6-8F32-3E7729C35DD2}" destId="{866F6402-588F-4CB8-AE34-91E373908A4A}" srcOrd="2" destOrd="0" parTransId="{4DB36B51-4971-4B84-A9C6-1A8EDD81AFE6}" sibTransId="{43D3E85D-752C-4F0A-BABA-80783CC7ECBE}"/>
    <dgm:cxn modelId="{7D13DA4D-A49E-4F67-8997-238D4066245A}" type="presOf" srcId="{866F6402-588F-4CB8-AE34-91E373908A4A}" destId="{5C68A62D-5A7B-41D2-A64C-FD5A79D296B5}" srcOrd="0" destOrd="0" presId="urn:microsoft.com/office/officeart/2005/8/layout/hProcess9"/>
    <dgm:cxn modelId="{D738EEA1-8368-4AD7-BD93-18679286054B}" srcId="{203F8E0B-5384-43F6-8F32-3E7729C35DD2}" destId="{9E2E65A2-0A85-4299-9C3C-2E5958C858E2}" srcOrd="0" destOrd="0" parTransId="{3F1DDA56-8296-4A9B-8231-3A1C22B3962F}" sibTransId="{BA8A2D4C-DF9C-4262-B947-F016446BC2F4}"/>
    <dgm:cxn modelId="{CDDFEAD3-8644-45A6-BBB1-398667F4FD00}" srcId="{203F8E0B-5384-43F6-8F32-3E7729C35DD2}" destId="{3F4D815C-E366-4401-AF72-5D68CD10CFE8}" srcOrd="1" destOrd="0" parTransId="{B85D8993-72C5-413A-B4EA-AF0F3858C2C9}" sibTransId="{D3455BFE-6C08-4CAA-8603-73D2D8EDF1BC}"/>
    <dgm:cxn modelId="{8BA18588-89A9-48A7-AA2C-38B68E39B44B}" type="presParOf" srcId="{7164D4A7-973D-412E-848C-58CBBB4062DD}" destId="{7F6DC242-22FC-4DB9-A58A-A1581E7831E3}" srcOrd="0" destOrd="0" presId="urn:microsoft.com/office/officeart/2005/8/layout/hProcess9"/>
    <dgm:cxn modelId="{2AC2CB1E-591C-416C-B5F1-AA52160CF8A0}" type="presParOf" srcId="{7164D4A7-973D-412E-848C-58CBBB4062DD}" destId="{3DCA77F4-0161-4167-8380-E9ECB60AA188}" srcOrd="1" destOrd="0" presId="urn:microsoft.com/office/officeart/2005/8/layout/hProcess9"/>
    <dgm:cxn modelId="{E18D5DB6-E3F5-43B3-B3D5-5FB12ECC7AFF}" type="presParOf" srcId="{3DCA77F4-0161-4167-8380-E9ECB60AA188}" destId="{7BB9753B-5960-40C7-8096-CB0BA113DEE8}" srcOrd="0" destOrd="0" presId="urn:microsoft.com/office/officeart/2005/8/layout/hProcess9"/>
    <dgm:cxn modelId="{3C6EFED0-C369-4D49-AC67-5C3FEF9A56D2}" type="presParOf" srcId="{3DCA77F4-0161-4167-8380-E9ECB60AA188}" destId="{FF2021C0-383B-401F-B927-0C20F88978F2}" srcOrd="1" destOrd="0" presId="urn:microsoft.com/office/officeart/2005/8/layout/hProcess9"/>
    <dgm:cxn modelId="{47358035-A67D-4267-A665-009BCB3D4DD3}" type="presParOf" srcId="{3DCA77F4-0161-4167-8380-E9ECB60AA188}" destId="{03307AF0-0116-4C02-8F2E-989F43D4B1B2}" srcOrd="2" destOrd="0" presId="urn:microsoft.com/office/officeart/2005/8/layout/hProcess9"/>
    <dgm:cxn modelId="{0BA9A81A-2BAF-4E83-B230-15729C5A709E}" type="presParOf" srcId="{3DCA77F4-0161-4167-8380-E9ECB60AA188}" destId="{9397C77F-6E8E-4156-BE04-0C3E8265110B}" srcOrd="3" destOrd="0" presId="urn:microsoft.com/office/officeart/2005/8/layout/hProcess9"/>
    <dgm:cxn modelId="{C0A51DCA-022C-467E-A3B5-4E7D2B54BC74}" type="presParOf" srcId="{3DCA77F4-0161-4167-8380-E9ECB60AA188}" destId="{5C68A62D-5A7B-41D2-A64C-FD5A79D296B5}"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DC242-22FC-4DB9-A58A-A1581E7831E3}">
      <dsp:nvSpPr>
        <dsp:cNvPr id="0" name=""/>
        <dsp:cNvSpPr/>
      </dsp:nvSpPr>
      <dsp:spPr>
        <a:xfrm>
          <a:off x="1" y="0"/>
          <a:ext cx="7109440" cy="2098083"/>
        </a:xfrm>
        <a:prstGeom prst="rightArrow">
          <a:avLst/>
        </a:prstGeom>
        <a:solidFill>
          <a:srgbClr val="007772"/>
        </a:solidFill>
        <a:ln>
          <a:noFill/>
        </a:ln>
        <a:effectLst/>
      </dsp:spPr>
      <dsp:style>
        <a:lnRef idx="0">
          <a:scrgbClr r="0" g="0" b="0"/>
        </a:lnRef>
        <a:fillRef idx="1">
          <a:scrgbClr r="0" g="0" b="0"/>
        </a:fillRef>
        <a:effectRef idx="0">
          <a:scrgbClr r="0" g="0" b="0"/>
        </a:effectRef>
        <a:fontRef idx="minor"/>
      </dsp:style>
    </dsp:sp>
    <dsp:sp modelId="{7BB9753B-5960-40C7-8096-CB0BA113DEE8}">
      <dsp:nvSpPr>
        <dsp:cNvPr id="0" name=""/>
        <dsp:cNvSpPr/>
      </dsp:nvSpPr>
      <dsp:spPr>
        <a:xfrm>
          <a:off x="763036" y="629424"/>
          <a:ext cx="1595918" cy="839233"/>
        </a:xfrm>
        <a:prstGeom prst="roundRect">
          <a:avLst/>
        </a:prstGeom>
        <a:solidFill>
          <a:srgbClr val="EEA821"/>
        </a:solidFill>
        <a:ln w="12700" cap="flat" cmpd="sng" algn="ctr">
          <a:solidFill>
            <a:srgbClr val="EEA8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DIAGNOSIS</a:t>
          </a:r>
        </a:p>
      </dsp:txBody>
      <dsp:txXfrm>
        <a:off x="804004" y="670392"/>
        <a:ext cx="1513982" cy="757297"/>
      </dsp:txXfrm>
    </dsp:sp>
    <dsp:sp modelId="{03307AF0-0116-4C02-8F2E-989F43D4B1B2}">
      <dsp:nvSpPr>
        <dsp:cNvPr id="0" name=""/>
        <dsp:cNvSpPr/>
      </dsp:nvSpPr>
      <dsp:spPr>
        <a:xfrm>
          <a:off x="2602300" y="629424"/>
          <a:ext cx="2083501" cy="839233"/>
        </a:xfrm>
        <a:prstGeom prst="roundRect">
          <a:avLst/>
        </a:prstGeom>
        <a:solidFill>
          <a:srgbClr val="EEA821"/>
        </a:solidFill>
        <a:ln w="12700" cap="flat" cmpd="sng" algn="ctr">
          <a:solidFill>
            <a:srgbClr val="EEA8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DECISION-MAKING</a:t>
          </a:r>
        </a:p>
      </dsp:txBody>
      <dsp:txXfrm>
        <a:off x="2643268" y="670392"/>
        <a:ext cx="2001565" cy="757297"/>
      </dsp:txXfrm>
    </dsp:sp>
    <dsp:sp modelId="{5C68A62D-5A7B-41D2-A64C-FD5A79D296B5}">
      <dsp:nvSpPr>
        <dsp:cNvPr id="0" name=""/>
        <dsp:cNvSpPr/>
      </dsp:nvSpPr>
      <dsp:spPr>
        <a:xfrm>
          <a:off x="4929147" y="629424"/>
          <a:ext cx="1417260" cy="839233"/>
        </a:xfrm>
        <a:prstGeom prst="roundRect">
          <a:avLst/>
        </a:prstGeom>
        <a:solidFill>
          <a:srgbClr val="EEA821"/>
        </a:solidFill>
        <a:ln w="12700" cap="flat" cmpd="sng" algn="ctr">
          <a:solidFill>
            <a:srgbClr val="EEA82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PERFORMING</a:t>
          </a:r>
        </a:p>
      </dsp:txBody>
      <dsp:txXfrm>
        <a:off x="4970115" y="670392"/>
        <a:ext cx="1335324" cy="7572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54257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GOPQkU8SzOo?feature=oembed" TargetMode="External"/><Relationship Id="rId1" Type="http://schemas.openxmlformats.org/officeDocument/2006/relationships/tags" Target="../tags/tag1.xml"/><Relationship Id="rId5" Type="http://schemas.openxmlformats.org/officeDocument/2006/relationships/hyperlink" Target="https://www.youtube.com/watch?v=GOPQkU8SzOo"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9.xml"/><Relationship Id="rId7" Type="http://schemas.openxmlformats.org/officeDocument/2006/relationships/diagramQuickStyle" Target="../diagrams/quickStyle1.xml"/><Relationship Id="rId12" Type="http://schemas.openxmlformats.org/officeDocument/2006/relationships/hyperlink" Target="https://www.youtube.com/watch?v=TpPlb2RdQAA" TargetMode="External"/><Relationship Id="rId2" Type="http://schemas.openxmlformats.org/officeDocument/2006/relationships/video" Target="https://www.youtube.com/embed/TpPlb2RdQAA?feature=oembed" TargetMode="Externa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28.jpeg"/><Relationship Id="rId5" Type="http://schemas.openxmlformats.org/officeDocument/2006/relationships/diagramData" Target="../diagrams/data1.xml"/><Relationship Id="rId10" Type="http://schemas.openxmlformats.org/officeDocument/2006/relationships/image" Target="../media/image27.png"/><Relationship Id="rId4" Type="http://schemas.openxmlformats.org/officeDocument/2006/relationships/hyperlink" Target="https://edis.ifas.ufl.edu/publication/AE589"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martskillsproject.eu/smart-skills-good-practice-guide/"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techtarget.com/iotagenda/definition/Internet-of-Things-IoT" TargetMode="Externa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hyperlink" Target="https://www.fas.scot/environment/uavs-in-agriculture/"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pantheon.inf.uniroma3.it/images/Publications/1.pdf" TargetMode="External"/><Relationship Id="rId2" Type="http://schemas.openxmlformats.org/officeDocument/2006/relationships/image" Target="../media/image2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osoba, ubrania, roślina domowa, computer&#10;&#10;Zawartość wygenerowana przez sztuczną inteligencję może być niepoprawna.">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8" y="3243952"/>
            <a:ext cx="3660159" cy="1294789"/>
          </a:xfrm>
        </p:spPr>
        <p:txBody>
          <a:bodyPr>
            <a:normAutofit fontScale="85000" lnSpcReduction="10000"/>
          </a:bodyPr>
          <a:lstStyle/>
          <a:p>
            <a:r>
              <a:rPr lang="en-GB" sz="4000" noProof="0" dirty="0">
                <a:solidFill>
                  <a:schemeClr val="bg1"/>
                </a:solidFill>
              </a:rPr>
              <a:t>M1: Introduction to Control Systems</a:t>
            </a: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613459" y="2508001"/>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6: Bringing Innovation to Farms</a:t>
            </a: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4A4E0-C68C-E91B-B7B7-D674A2F68D9B}"/>
            </a:ext>
          </a:extLst>
        </p:cNvPr>
        <p:cNvGrpSpPr/>
        <p:nvPr/>
      </p:nvGrpSpPr>
      <p:grpSpPr>
        <a:xfrm>
          <a:off x="0" y="0"/>
          <a:ext cx="0" cy="0"/>
          <a:chOff x="0" y="0"/>
          <a:chExt cx="0" cy="0"/>
        </a:xfrm>
      </p:grpSpPr>
      <p:pic>
        <p:nvPicPr>
          <p:cNvPr id="17" name="Symbol zastępczy obrazu 16" descr="Obraz zawierający osoba, ubrania, trawa, roślina&#10;&#10;Zawartość wygenerowana przez sztuczną inteligencję może być niepoprawna.">
            <a:extLst>
              <a:ext uri="{FF2B5EF4-FFF2-40B4-BE49-F238E27FC236}">
                <a16:creationId xmlns:a16="http://schemas.microsoft.com/office/drawing/2014/main" id="{77BBD35B-D9A7-978F-F761-59EADEDC993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0"/>
            <a:ext cx="3705225" cy="6858000"/>
          </a:xfrm>
        </p:spPr>
      </p:pic>
      <p:sp>
        <p:nvSpPr>
          <p:cNvPr id="11" name="Text Placeholder 10">
            <a:extLst>
              <a:ext uri="{FF2B5EF4-FFF2-40B4-BE49-F238E27FC236}">
                <a16:creationId xmlns:a16="http://schemas.microsoft.com/office/drawing/2014/main" id="{69A07887-4FC9-B2A3-7393-C299F1140F7B}"/>
              </a:ext>
            </a:extLst>
          </p:cNvPr>
          <p:cNvSpPr>
            <a:spLocks noGrp="1"/>
          </p:cNvSpPr>
          <p:nvPr>
            <p:ph type="body" sz="quarter" idx="13"/>
          </p:nvPr>
        </p:nvSpPr>
        <p:spPr>
          <a:xfrm>
            <a:off x="3830855" y="291527"/>
            <a:ext cx="5607690" cy="697353"/>
          </a:xfrm>
        </p:spPr>
        <p:txBody>
          <a:bodyPr/>
          <a:lstStyle/>
          <a:p>
            <a:r>
              <a:rPr lang="en-GB" b="1" noProof="0" dirty="0">
                <a:solidFill>
                  <a:srgbClr val="007772"/>
                </a:solidFill>
              </a:rPr>
              <a:t>PLC Control Systems</a:t>
            </a:r>
          </a:p>
          <a:p>
            <a:endParaRPr lang="en-GB" noProof="0" dirty="0"/>
          </a:p>
        </p:txBody>
      </p:sp>
      <p:sp>
        <p:nvSpPr>
          <p:cNvPr id="12" name="Text Placeholder 11">
            <a:extLst>
              <a:ext uri="{FF2B5EF4-FFF2-40B4-BE49-F238E27FC236}">
                <a16:creationId xmlns:a16="http://schemas.microsoft.com/office/drawing/2014/main" id="{068DEA72-A1C7-5F62-3947-0CB56323464D}"/>
              </a:ext>
            </a:extLst>
          </p:cNvPr>
          <p:cNvSpPr>
            <a:spLocks noGrp="1"/>
          </p:cNvSpPr>
          <p:nvPr>
            <p:ph type="body" sz="quarter" idx="14"/>
          </p:nvPr>
        </p:nvSpPr>
        <p:spPr>
          <a:xfrm>
            <a:off x="3830855" y="988880"/>
            <a:ext cx="8210349" cy="5486974"/>
          </a:xfrm>
        </p:spPr>
        <p:txBody>
          <a:bodyPr/>
          <a:lstStyle/>
          <a:p>
            <a:r>
              <a:rPr lang="en-GB" sz="2300" noProof="0" dirty="0"/>
              <a:t>Programmable Logic Controllers (PLCs) are industrial computers that automate key agricultural processes like irrigation, climate control, and livestock management, ensuring precision and efficiency.</a:t>
            </a:r>
          </a:p>
          <a:p>
            <a:pPr marL="342900" indent="-342900">
              <a:buFont typeface="Arial" panose="020B0604020202020204" pitchFamily="34" charset="0"/>
              <a:buChar char="•"/>
            </a:pPr>
            <a:r>
              <a:rPr lang="en-GB" sz="2300" b="1" noProof="0" dirty="0"/>
              <a:t>Reliable and Customisable Automation: </a:t>
            </a:r>
            <a:r>
              <a:rPr lang="en-GB" sz="2300" noProof="0" dirty="0"/>
              <a:t>PLCs automate water distribution, fertilisation, and greenhouse adjustments, allowing tailored control for improved yields. Their flexibility allows farmers to tailor automation to specific crop or livestock needs, improving yield consistency.</a:t>
            </a:r>
          </a:p>
          <a:p>
            <a:pPr marL="342900" indent="-342900">
              <a:buFont typeface="Arial" panose="020B0604020202020204" pitchFamily="34" charset="0"/>
              <a:buChar char="•"/>
            </a:pPr>
            <a:r>
              <a:rPr lang="en-GB" sz="2300" b="1" noProof="0" dirty="0"/>
              <a:t>Real-Time Monitoring and Quick Response: </a:t>
            </a:r>
            <a:r>
              <a:rPr lang="en-GB" sz="2300" noProof="0" dirty="0"/>
              <a:t>Sensors collect real-time data on soil, temperature, and humidity, enabling automated adjustments that reduce errors and conserve resources. The system then automatically adjusts operations based on preset parameters, reducing human error, conserving resources, and ensuring optimal growing conditions.</a:t>
            </a:r>
          </a:p>
        </p:txBody>
      </p:sp>
      <p:sp>
        <p:nvSpPr>
          <p:cNvPr id="15" name="Rectangle 14">
            <a:extLst>
              <a:ext uri="{FF2B5EF4-FFF2-40B4-BE49-F238E27FC236}">
                <a16:creationId xmlns:a16="http://schemas.microsoft.com/office/drawing/2014/main" id="{C149724A-42F3-C8C1-2CC4-CFDFF8FDF9CE}"/>
              </a:ext>
            </a:extLst>
          </p:cNvPr>
          <p:cNvSpPr/>
          <p:nvPr/>
        </p:nvSpPr>
        <p:spPr>
          <a:xfrm>
            <a:off x="2297314"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F0AF4302-AC3A-B95F-152F-0F7DE1E2C296}"/>
              </a:ext>
            </a:extLst>
          </p:cNvPr>
          <p:cNvSpPr/>
          <p:nvPr/>
        </p:nvSpPr>
        <p:spPr>
          <a:xfrm>
            <a:off x="0" y="-24827"/>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2200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B241F-96BB-7D60-E3E9-7BCE3063C3DD}"/>
              </a:ext>
            </a:extLst>
          </p:cNvPr>
          <p:cNvSpPr>
            <a:spLocks noGrp="1"/>
          </p:cNvSpPr>
          <p:nvPr>
            <p:ph type="body" sz="quarter" idx="13"/>
          </p:nvPr>
        </p:nvSpPr>
        <p:spPr/>
        <p:txBody>
          <a:bodyPr/>
          <a:lstStyle/>
          <a:p>
            <a:r>
              <a:rPr lang="en-GB" b="1" noProof="0" dirty="0">
                <a:solidFill>
                  <a:srgbClr val="007772"/>
                </a:solidFill>
              </a:rPr>
              <a:t>PLC Control Systems</a:t>
            </a:r>
          </a:p>
          <a:p>
            <a:endParaRPr lang="en-GB" noProof="0" dirty="0"/>
          </a:p>
          <a:p>
            <a:endParaRPr lang="en-GB" noProof="0" dirty="0"/>
          </a:p>
        </p:txBody>
      </p:sp>
      <p:sp>
        <p:nvSpPr>
          <p:cNvPr id="4" name="Symbol zastępczy tekstu 3">
            <a:extLst>
              <a:ext uri="{FF2B5EF4-FFF2-40B4-BE49-F238E27FC236}">
                <a16:creationId xmlns:a16="http://schemas.microsoft.com/office/drawing/2014/main" id="{CB129319-BA5A-68FC-E921-5F216D3CFC07}"/>
              </a:ext>
            </a:extLst>
          </p:cNvPr>
          <p:cNvSpPr>
            <a:spLocks noGrp="1"/>
          </p:cNvSpPr>
          <p:nvPr>
            <p:ph type="body" sz="quarter" idx="14"/>
          </p:nvPr>
        </p:nvSpPr>
        <p:spPr>
          <a:xfrm>
            <a:off x="6972765" y="2061957"/>
            <a:ext cx="4507330" cy="4136961"/>
          </a:xfrm>
        </p:spPr>
        <p:txBody>
          <a:bodyPr/>
          <a:lstStyle/>
          <a:p>
            <a:r>
              <a:rPr lang="en-GB" noProof="0" dirty="0"/>
              <a:t>PLCs can integrate with IoT devices and AI-driven analytics to enhance decision-making, predict equipment failures, and optimize resource allocation in real time. If you want to learn more about the technology of PLCs, </a:t>
            </a:r>
            <a:r>
              <a:rPr lang="en-GB" b="1" noProof="0" dirty="0"/>
              <a:t>click on the following video.</a:t>
            </a:r>
          </a:p>
          <a:p>
            <a:r>
              <a:rPr lang="en-GB" sz="5400" noProof="0" dirty="0">
                <a:solidFill>
                  <a:srgbClr val="007772"/>
                </a:solidFill>
                <a:sym typeface="Wingdings" panose="05000000000000000000" pitchFamily="2" charset="2"/>
              </a:rPr>
              <a:t></a:t>
            </a:r>
            <a:endParaRPr lang="en-GB" sz="5400" noProof="0" dirty="0">
              <a:solidFill>
                <a:srgbClr val="007772"/>
              </a:solidFill>
            </a:endParaRPr>
          </a:p>
        </p:txBody>
      </p:sp>
      <p:pic>
        <p:nvPicPr>
          <p:cNvPr id="2" name="Online Media 1" title="Programmable Logic Controllers">
            <a:hlinkClick r:id="" action="ppaction://media"/>
            <a:extLst>
              <a:ext uri="{FF2B5EF4-FFF2-40B4-BE49-F238E27FC236}">
                <a16:creationId xmlns:a16="http://schemas.microsoft.com/office/drawing/2014/main" id="{F9BE3630-A718-946F-27B3-FE8079B20B94}"/>
              </a:ext>
            </a:extLst>
          </p:cNvPr>
          <p:cNvPicPr>
            <a:picLocks noRot="1" noChangeAspect="1"/>
          </p:cNvPicPr>
          <p:nvPr>
            <a:videoFile r:link="rId2"/>
          </p:nvPr>
        </p:nvPicPr>
        <p:blipFill>
          <a:blip r:embed="rId4"/>
          <a:stretch>
            <a:fillRect/>
          </a:stretch>
        </p:blipFill>
        <p:spPr>
          <a:xfrm>
            <a:off x="794327" y="2272145"/>
            <a:ext cx="5708073" cy="3556000"/>
          </a:xfrm>
          <a:prstGeom prst="rect">
            <a:avLst/>
          </a:prstGeom>
        </p:spPr>
      </p:pic>
      <p:sp>
        <p:nvSpPr>
          <p:cNvPr id="6" name="TextBox 5">
            <a:extLst>
              <a:ext uri="{FF2B5EF4-FFF2-40B4-BE49-F238E27FC236}">
                <a16:creationId xmlns:a16="http://schemas.microsoft.com/office/drawing/2014/main" id="{E267200F-15E7-C2E6-6220-6A184127FE29}"/>
              </a:ext>
            </a:extLst>
          </p:cNvPr>
          <p:cNvSpPr txBox="1"/>
          <p:nvPr/>
        </p:nvSpPr>
        <p:spPr>
          <a:xfrm>
            <a:off x="8062994" y="5015015"/>
            <a:ext cx="3417805" cy="369332"/>
          </a:xfrm>
          <a:prstGeom prst="rect">
            <a:avLst/>
          </a:prstGeom>
          <a:noFill/>
        </p:spPr>
        <p:txBody>
          <a:bodyPr wrap="square">
            <a:spAutoFit/>
          </a:bodyPr>
          <a:lstStyle/>
          <a:p>
            <a:r>
              <a:rPr lang="en-IE" dirty="0">
                <a:hlinkClick r:id="rId5"/>
              </a:rPr>
              <a:t>Programmable Logic Controllers</a:t>
            </a:r>
            <a:endParaRPr lang="en-IE" dirty="0"/>
          </a:p>
        </p:txBody>
      </p:sp>
    </p:spTree>
    <p:custDataLst>
      <p:tags r:id="rId1"/>
    </p:custDataLst>
    <p:extLst>
      <p:ext uri="{BB962C8B-B14F-4D97-AF65-F5344CB8AC3E}">
        <p14:creationId xmlns:p14="http://schemas.microsoft.com/office/powerpoint/2010/main" val="20664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8" name="Symbol zastępczy obrazu 7" descr="Obraz zawierający trawa, zrzut ekranu, ssak, kreskówka&#10;&#10;Zawartość wygenerowana przez sztuczną inteligencję może być niepoprawna.">
            <a:extLst>
              <a:ext uri="{FF2B5EF4-FFF2-40B4-BE49-F238E27FC236}">
                <a16:creationId xmlns:a16="http://schemas.microsoft.com/office/drawing/2014/main" id="{39D8443F-367D-6B20-0C17-49CEE2C4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BA145DBA-4378-DE40-09E7-79BEA43ADE3F}"/>
              </a:ext>
            </a:extLst>
          </p:cNvPr>
          <p:cNvSpPr txBox="1"/>
          <p:nvPr/>
        </p:nvSpPr>
        <p:spPr>
          <a:xfrm>
            <a:off x="754028" y="2268415"/>
            <a:ext cx="53419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AUTOMATION BASICS</a:t>
            </a:r>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560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prstGeom prst="rect">
            <a:avLst/>
          </a:prstGeom>
        </p:spPr>
        <p:txBody>
          <a:bodyPr/>
          <a:lstStyle/>
          <a:p>
            <a:r>
              <a:rPr lang="en-GB" noProof="0" dirty="0"/>
              <a:t>What is Automation in Agriculture? </a:t>
            </a: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904856" y="1467673"/>
            <a:ext cx="10052954" cy="2929377"/>
          </a:xfrm>
          <a:prstGeom prst="rect">
            <a:avLst/>
          </a:prstGeom>
        </p:spPr>
        <p:txBody>
          <a:bodyPr/>
          <a:lstStyle/>
          <a:p>
            <a:r>
              <a:rPr lang="en-GB" noProof="0" dirty="0"/>
              <a:t>Agricultural automation has progressed from simple mechanisation, which primarily aids in performing tasks, to advanced digital technologies that automate diagnosis and decision-making. Modern systems, including sensors, </a:t>
            </a:r>
            <a:r>
              <a:rPr lang="en-GB" noProof="0" dirty="0">
                <a:hlinkClick r:id="rId4"/>
              </a:rPr>
              <a:t>AI</a:t>
            </a:r>
            <a:r>
              <a:rPr lang="en-GB" noProof="0" dirty="0"/>
              <a:t>, and robotics, enable precise, data-driven farm management by integrating all three phases of agricultural operations. This evolution enhances productivity, optimises resource use and improves environmental sustainability by reducing waste and increasing efficiency. </a:t>
            </a:r>
          </a:p>
        </p:txBody>
      </p:sp>
      <p:sp>
        <p:nvSpPr>
          <p:cNvPr id="2" name="Text Placeholder 3">
            <a:extLst>
              <a:ext uri="{FF2B5EF4-FFF2-40B4-BE49-F238E27FC236}">
                <a16:creationId xmlns:a16="http://schemas.microsoft.com/office/drawing/2014/main" id="{DE30F505-8B37-CA8A-B602-487A2D890580}"/>
              </a:ext>
            </a:extLst>
          </p:cNvPr>
          <p:cNvSpPr txBox="1">
            <a:spLocks/>
          </p:cNvSpPr>
          <p:nvPr/>
        </p:nvSpPr>
        <p:spPr>
          <a:xfrm>
            <a:off x="908639" y="5496847"/>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noProof="0" dirty="0"/>
              <a:t>Check out this video for more information!</a:t>
            </a:r>
          </a:p>
        </p:txBody>
      </p:sp>
      <p:graphicFrame>
        <p:nvGraphicFramePr>
          <p:cNvPr id="5" name="Diagram 4">
            <a:extLst>
              <a:ext uri="{FF2B5EF4-FFF2-40B4-BE49-F238E27FC236}">
                <a16:creationId xmlns:a16="http://schemas.microsoft.com/office/drawing/2014/main" id="{F2176070-D794-927A-2311-E8CDF07D9A3A}"/>
              </a:ext>
            </a:extLst>
          </p:cNvPr>
          <p:cNvGraphicFramePr/>
          <p:nvPr>
            <p:extLst>
              <p:ext uri="{D42A27DB-BD31-4B8C-83A1-F6EECF244321}">
                <p14:modId xmlns:p14="http://schemas.microsoft.com/office/powerpoint/2010/main" val="1557779358"/>
              </p:ext>
            </p:extLst>
          </p:nvPr>
        </p:nvGraphicFramePr>
        <p:xfrm>
          <a:off x="904856" y="3807417"/>
          <a:ext cx="7109444" cy="2098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1">
            <a:extLst>
              <a:ext uri="{FF2B5EF4-FFF2-40B4-BE49-F238E27FC236}">
                <a16:creationId xmlns:a16="http://schemas.microsoft.com/office/drawing/2014/main" id="{23E2629A-4919-6EB0-2317-499E787DBB97}"/>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rot="16200000">
            <a:off x="8413131" y="2875579"/>
            <a:ext cx="3070244" cy="44874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pic>
        <p:nvPicPr>
          <p:cNvPr id="7" name="Online Media 6" title="What is agricultural automation?">
            <a:hlinkClick r:id="" action="ppaction://media"/>
            <a:extLst>
              <a:ext uri="{FF2B5EF4-FFF2-40B4-BE49-F238E27FC236}">
                <a16:creationId xmlns:a16="http://schemas.microsoft.com/office/drawing/2014/main" id="{5583A39E-A95F-F733-E364-5B4202F4F78B}"/>
              </a:ext>
            </a:extLst>
          </p:cNvPr>
          <p:cNvPicPr>
            <a:picLocks noRot="1" noChangeAspect="1"/>
          </p:cNvPicPr>
          <p:nvPr>
            <a:videoFile r:link="rId2"/>
          </p:nvPr>
        </p:nvPicPr>
        <p:blipFill>
          <a:blip r:embed="rId11"/>
          <a:stretch>
            <a:fillRect/>
          </a:stretch>
        </p:blipFill>
        <p:spPr>
          <a:xfrm>
            <a:off x="8256760" y="3897894"/>
            <a:ext cx="3935243" cy="2401306"/>
          </a:xfrm>
          <a:prstGeom prst="rect">
            <a:avLst/>
          </a:prstGeom>
        </p:spPr>
      </p:pic>
      <p:sp>
        <p:nvSpPr>
          <p:cNvPr id="18" name="TextBox 17">
            <a:extLst>
              <a:ext uri="{FF2B5EF4-FFF2-40B4-BE49-F238E27FC236}">
                <a16:creationId xmlns:a16="http://schemas.microsoft.com/office/drawing/2014/main" id="{7420AB99-0C94-06C8-4284-49A6EC6D404B}"/>
              </a:ext>
            </a:extLst>
          </p:cNvPr>
          <p:cNvSpPr txBox="1"/>
          <p:nvPr/>
        </p:nvSpPr>
        <p:spPr>
          <a:xfrm>
            <a:off x="3045417" y="6119248"/>
            <a:ext cx="37893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12"/>
              </a:rPr>
              <a:t>What is agricultural automation?</a:t>
            </a:r>
            <a:endParaRPr lang="en-US"/>
          </a:p>
        </p:txBody>
      </p:sp>
    </p:spTree>
    <p:custDataLst>
      <p:tags r:id="rId1"/>
    </p:custDataLst>
    <p:extLst>
      <p:ext uri="{BB962C8B-B14F-4D97-AF65-F5344CB8AC3E}">
        <p14:creationId xmlns:p14="http://schemas.microsoft.com/office/powerpoint/2010/main" val="249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7555-AF31-86E0-7ED0-887646D5EDB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1F589A6-CE6E-A7B1-349B-C54C3600913C}"/>
              </a:ext>
            </a:extLst>
          </p:cNvPr>
          <p:cNvSpPr>
            <a:spLocks noGrp="1"/>
          </p:cNvSpPr>
          <p:nvPr>
            <p:ph type="body" sz="quarter" idx="16"/>
          </p:nvPr>
        </p:nvSpPr>
        <p:spPr>
          <a:xfrm>
            <a:off x="707756" y="565020"/>
            <a:ext cx="10052954" cy="803654"/>
          </a:xfrm>
          <a:prstGeom prst="rect">
            <a:avLst/>
          </a:prstGeom>
        </p:spPr>
        <p:txBody>
          <a:bodyPr/>
          <a:lstStyle/>
          <a:p>
            <a:r>
              <a:rPr lang="en-GB" b="1" noProof="0" dirty="0">
                <a:solidFill>
                  <a:srgbClr val="007772"/>
                </a:solidFill>
              </a:rPr>
              <a:t>Key Components of Automation in Agriculture</a:t>
            </a:r>
          </a:p>
        </p:txBody>
      </p:sp>
      <p:sp>
        <p:nvSpPr>
          <p:cNvPr id="3" name="Text Placeholder 2">
            <a:extLst>
              <a:ext uri="{FF2B5EF4-FFF2-40B4-BE49-F238E27FC236}">
                <a16:creationId xmlns:a16="http://schemas.microsoft.com/office/drawing/2014/main" id="{E09D29D2-D6FB-0461-D906-0AA13743653C}"/>
              </a:ext>
            </a:extLst>
          </p:cNvPr>
          <p:cNvSpPr>
            <a:spLocks noGrp="1"/>
          </p:cNvSpPr>
          <p:nvPr>
            <p:ph type="body" sz="quarter" idx="19"/>
          </p:nvPr>
        </p:nvSpPr>
        <p:spPr>
          <a:xfrm>
            <a:off x="707756" y="1368674"/>
            <a:ext cx="10776488" cy="4957896"/>
          </a:xfrm>
          <a:prstGeom prst="rect">
            <a:avLst/>
          </a:prstGeom>
        </p:spPr>
        <p:txBody>
          <a:bodyPr/>
          <a:lstStyle/>
          <a:p>
            <a:r>
              <a:rPr lang="en-GB" noProof="0" dirty="0"/>
              <a:t>Automation in agriculture relies on </a:t>
            </a:r>
            <a:r>
              <a:rPr lang="en-GB" b="1" noProof="0" dirty="0"/>
              <a:t>three components </a:t>
            </a:r>
            <a:r>
              <a:rPr lang="en-GB" noProof="0" dirty="0"/>
              <a:t>that work together to optimise farming operations with minimal human intervention. </a:t>
            </a:r>
          </a:p>
          <a:p>
            <a:endParaRPr lang="en-GB" noProof="0" dirty="0"/>
          </a:p>
          <a:p>
            <a:r>
              <a:rPr lang="en-GB" b="1" noProof="0" dirty="0">
                <a:solidFill>
                  <a:srgbClr val="EEA821"/>
                </a:solidFill>
              </a:rPr>
              <a:t>SENSORS</a:t>
            </a:r>
            <a:r>
              <a:rPr lang="en-GB" noProof="0" dirty="0"/>
              <a:t> 	</a:t>
            </a:r>
            <a:r>
              <a:rPr lang="en-GB" noProof="0" dirty="0">
                <a:solidFill>
                  <a:srgbClr val="EEA821"/>
                </a:solidFill>
                <a:sym typeface="Wingdings" panose="05000000000000000000" pitchFamily="2" charset="2"/>
              </a:rPr>
              <a:t>	</a:t>
            </a:r>
          </a:p>
          <a:p>
            <a:endParaRPr lang="en-GB" b="1" dirty="0">
              <a:solidFill>
                <a:srgbClr val="EEA821"/>
              </a:solidFill>
              <a:sym typeface="Wingdings" panose="05000000000000000000" pitchFamily="2" charset="2"/>
            </a:endParaRPr>
          </a:p>
          <a:p>
            <a:endParaRPr lang="en-GB" sz="600" b="1" noProof="0" dirty="0">
              <a:solidFill>
                <a:srgbClr val="EEA821"/>
              </a:solidFill>
              <a:sym typeface="Wingdings" panose="05000000000000000000" pitchFamily="2" charset="2"/>
            </a:endParaRPr>
          </a:p>
          <a:p>
            <a:endParaRPr lang="en-GB" sz="1200" b="1" dirty="0">
              <a:solidFill>
                <a:srgbClr val="EEA821"/>
              </a:solidFill>
              <a:sym typeface="Wingdings" panose="05000000000000000000" pitchFamily="2" charset="2"/>
            </a:endParaRPr>
          </a:p>
          <a:p>
            <a:r>
              <a:rPr lang="en-GB" b="1" noProof="0" dirty="0">
                <a:solidFill>
                  <a:srgbClr val="EEA821"/>
                </a:solidFill>
              </a:rPr>
              <a:t>CONTROLLERS</a:t>
            </a:r>
            <a:r>
              <a:rPr lang="en-GB" noProof="0" dirty="0"/>
              <a:t> </a:t>
            </a:r>
            <a:r>
              <a:rPr lang="en-GB" noProof="0" dirty="0">
                <a:solidFill>
                  <a:srgbClr val="EEA821"/>
                </a:solidFill>
                <a:sym typeface="Wingdings" panose="05000000000000000000" pitchFamily="2" charset="2"/>
              </a:rPr>
              <a:t>	</a:t>
            </a:r>
          </a:p>
          <a:p>
            <a:endParaRPr lang="en-GB" b="1" dirty="0">
              <a:solidFill>
                <a:srgbClr val="EEA821"/>
              </a:solidFill>
              <a:sym typeface="Wingdings" panose="05000000000000000000" pitchFamily="2" charset="2"/>
            </a:endParaRPr>
          </a:p>
          <a:p>
            <a:endParaRPr lang="en-GB" b="1" noProof="0" dirty="0">
              <a:solidFill>
                <a:srgbClr val="EEA821"/>
              </a:solidFill>
              <a:sym typeface="Wingdings" panose="05000000000000000000" pitchFamily="2" charset="2"/>
            </a:endParaRPr>
          </a:p>
          <a:p>
            <a:endParaRPr lang="en-GB" b="1" noProof="0" dirty="0">
              <a:solidFill>
                <a:srgbClr val="EEA821"/>
              </a:solidFill>
              <a:sym typeface="Wingdings" panose="05000000000000000000" pitchFamily="2" charset="2"/>
            </a:endParaRPr>
          </a:p>
          <a:p>
            <a:r>
              <a:rPr lang="en-GB" b="1" noProof="0" dirty="0">
                <a:solidFill>
                  <a:srgbClr val="EEA821"/>
                </a:solidFill>
              </a:rPr>
              <a:t>ACTUATORS</a:t>
            </a:r>
            <a:r>
              <a:rPr lang="en-GB" noProof="0" dirty="0"/>
              <a:t> 	</a:t>
            </a:r>
            <a:r>
              <a:rPr lang="en-GB" noProof="0" dirty="0">
                <a:solidFill>
                  <a:srgbClr val="EEA821"/>
                </a:solidFill>
                <a:sym typeface="Wingdings" panose="05000000000000000000" pitchFamily="2" charset="2"/>
              </a:rPr>
              <a:t>	</a:t>
            </a:r>
            <a:endParaRPr lang="en-GB" noProof="0" dirty="0"/>
          </a:p>
        </p:txBody>
      </p:sp>
      <p:sp>
        <p:nvSpPr>
          <p:cNvPr id="5" name="TextBox 4">
            <a:extLst>
              <a:ext uri="{FF2B5EF4-FFF2-40B4-BE49-F238E27FC236}">
                <a16:creationId xmlns:a16="http://schemas.microsoft.com/office/drawing/2014/main" id="{DAC5FA45-B96F-8320-A2E6-9F0F8A2F9EBE}"/>
              </a:ext>
            </a:extLst>
          </p:cNvPr>
          <p:cNvSpPr txBox="1"/>
          <p:nvPr/>
        </p:nvSpPr>
        <p:spPr>
          <a:xfrm>
            <a:off x="3119537" y="2176280"/>
            <a:ext cx="8473195" cy="1154162"/>
          </a:xfrm>
          <a:prstGeom prst="rect">
            <a:avLst/>
          </a:prstGeom>
          <a:noFill/>
        </p:spPr>
        <p:txBody>
          <a:bodyPr wrap="square">
            <a:spAutoFit/>
          </a:bodyPr>
          <a:lstStyle/>
          <a:p>
            <a:r>
              <a:rPr lang="en-GB" sz="2300" noProof="0" dirty="0">
                <a:solidFill>
                  <a:srgbClr val="404040"/>
                </a:solidFill>
              </a:rPr>
              <a:t>Measure environmental and operational variables such as soil moisture, temperature, humidity, light levels, and livestock health. They collect real-time data, providing the foundation for automation. </a:t>
            </a:r>
          </a:p>
        </p:txBody>
      </p:sp>
      <p:sp>
        <p:nvSpPr>
          <p:cNvPr id="7" name="TextBox 6">
            <a:extLst>
              <a:ext uri="{FF2B5EF4-FFF2-40B4-BE49-F238E27FC236}">
                <a16:creationId xmlns:a16="http://schemas.microsoft.com/office/drawing/2014/main" id="{5201DE6A-F8D0-0871-9E94-1FB58B930D97}"/>
              </a:ext>
            </a:extLst>
          </p:cNvPr>
          <p:cNvSpPr txBox="1"/>
          <p:nvPr/>
        </p:nvSpPr>
        <p:spPr>
          <a:xfrm>
            <a:off x="3119536" y="3500605"/>
            <a:ext cx="8287215" cy="1154162"/>
          </a:xfrm>
          <a:prstGeom prst="rect">
            <a:avLst/>
          </a:prstGeom>
          <a:noFill/>
        </p:spPr>
        <p:txBody>
          <a:bodyPr wrap="square">
            <a:spAutoFit/>
          </a:bodyPr>
          <a:lstStyle/>
          <a:p>
            <a:r>
              <a:rPr lang="en-GB" sz="2300" noProof="0" dirty="0">
                <a:solidFill>
                  <a:srgbClr val="404040"/>
                </a:solidFill>
              </a:rPr>
              <a:t>Process sensor data and make decisions based on predefined algorithms or AI models. They send commands to actuators to adjust farming operations automatically.</a:t>
            </a:r>
          </a:p>
        </p:txBody>
      </p:sp>
      <p:sp>
        <p:nvSpPr>
          <p:cNvPr id="9" name="TextBox 8">
            <a:extLst>
              <a:ext uri="{FF2B5EF4-FFF2-40B4-BE49-F238E27FC236}">
                <a16:creationId xmlns:a16="http://schemas.microsoft.com/office/drawing/2014/main" id="{076E552A-4DE6-C511-70BE-88ECA646D0E0}"/>
              </a:ext>
            </a:extLst>
          </p:cNvPr>
          <p:cNvSpPr txBox="1"/>
          <p:nvPr/>
        </p:nvSpPr>
        <p:spPr>
          <a:xfrm>
            <a:off x="3059732" y="4768427"/>
            <a:ext cx="8287216" cy="1154162"/>
          </a:xfrm>
          <a:prstGeom prst="rect">
            <a:avLst/>
          </a:prstGeom>
          <a:noFill/>
        </p:spPr>
        <p:txBody>
          <a:bodyPr wrap="square">
            <a:spAutoFit/>
          </a:bodyPr>
          <a:lstStyle/>
          <a:p>
            <a:r>
              <a:rPr lang="en-GB" sz="2300" noProof="0" dirty="0">
                <a:solidFill>
                  <a:srgbClr val="404040"/>
                </a:solidFill>
              </a:rPr>
              <a:t>Carry out physical actions based on controller signals. Examples include opening irrigation valves, adjusting greenhouse ventilation, activating feeding systems, or operating robotic arms for harvesting.</a:t>
            </a:r>
            <a:endParaRPr lang="en-IE" sz="2300" dirty="0">
              <a:solidFill>
                <a:srgbClr val="404040"/>
              </a:solidFill>
            </a:endParaRPr>
          </a:p>
        </p:txBody>
      </p:sp>
    </p:spTree>
    <p:extLst>
      <p:ext uri="{BB962C8B-B14F-4D97-AF65-F5344CB8AC3E}">
        <p14:creationId xmlns:p14="http://schemas.microsoft.com/office/powerpoint/2010/main" val="257979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BDF803-4C44-B249-A9DA-0218BA13AF1A}"/>
              </a:ext>
            </a:extLst>
          </p:cNvPr>
          <p:cNvSpPr>
            <a:spLocks noGrp="1"/>
          </p:cNvSpPr>
          <p:nvPr>
            <p:ph type="body" sz="quarter" idx="13"/>
          </p:nvPr>
        </p:nvSpPr>
        <p:spPr>
          <a:xfrm>
            <a:off x="1587213" y="606410"/>
            <a:ext cx="9649486" cy="697353"/>
          </a:xfrm>
        </p:spPr>
        <p:txBody>
          <a:bodyPr/>
          <a:lstStyle/>
          <a:p>
            <a:r>
              <a:rPr lang="en-GB" noProof="0" dirty="0"/>
              <a:t>Be Inspired…</a:t>
            </a:r>
          </a:p>
        </p:txBody>
      </p:sp>
      <p:sp>
        <p:nvSpPr>
          <p:cNvPr id="6" name="Text Placeholder 5">
            <a:extLst>
              <a:ext uri="{FF2B5EF4-FFF2-40B4-BE49-F238E27FC236}">
                <a16:creationId xmlns:a16="http://schemas.microsoft.com/office/drawing/2014/main" id="{C3F1ACCF-338A-A749-A357-0B067600D1D2}"/>
              </a:ext>
            </a:extLst>
          </p:cNvPr>
          <p:cNvSpPr>
            <a:spLocks noGrp="1"/>
          </p:cNvSpPr>
          <p:nvPr>
            <p:ph type="body" sz="quarter" idx="14"/>
          </p:nvPr>
        </p:nvSpPr>
        <p:spPr>
          <a:xfrm>
            <a:off x="561054" y="2216531"/>
            <a:ext cx="6444179" cy="3486523"/>
          </a:xfrm>
        </p:spPr>
        <p:txBody>
          <a:bodyPr/>
          <a:lstStyle/>
          <a:p>
            <a:r>
              <a:rPr lang="en-GB" noProof="0" dirty="0"/>
              <a:t>Be inspired by how the </a:t>
            </a:r>
            <a:r>
              <a:rPr lang="en-GB" b="1" noProof="0" dirty="0"/>
              <a:t>Palino Farm </a:t>
            </a:r>
            <a:r>
              <a:rPr lang="en-GB" noProof="0" dirty="0"/>
              <a:t>combines technology and sustainability, using data-driven decision-making to maximise productivity while minimising the environmental impact.</a:t>
            </a:r>
          </a:p>
          <a:p>
            <a:r>
              <a:rPr lang="en-GB" noProof="0" dirty="0"/>
              <a:t>This good practice highlights the </a:t>
            </a:r>
            <a:r>
              <a:rPr lang="en-GB" b="1" noProof="0" dirty="0"/>
              <a:t>role of control systems in optimising farm management. Azienda Agricola Palino </a:t>
            </a:r>
            <a:r>
              <a:rPr lang="en-GB" noProof="0" dirty="0"/>
              <a:t>demonstrates how automation, georeferenced fertilisation, and real-time data improve efficiency and sustainability.</a:t>
            </a:r>
          </a:p>
        </p:txBody>
      </p:sp>
      <p:pic>
        <p:nvPicPr>
          <p:cNvPr id="7" name="Symbol zastępczy obrazu 6" descr="Obraz zawierający tekst, zrzut ekranu, Strona internetowa, design&#10;&#10;Zawartość wygenerowana przez sztuczną inteligencję może być niepoprawna.">
            <a:hlinkClick r:id="rId2"/>
            <a:extLst>
              <a:ext uri="{FF2B5EF4-FFF2-40B4-BE49-F238E27FC236}">
                <a16:creationId xmlns:a16="http://schemas.microsoft.com/office/drawing/2014/main" id="{58A0C3C3-363A-9637-26F4-3BCE96EE99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7578615" y="2884487"/>
            <a:ext cx="3896842" cy="3973513"/>
          </a:xfrm>
        </p:spPr>
      </p:pic>
      <p:sp>
        <p:nvSpPr>
          <p:cNvPr id="8" name="Text Placeholder 3">
            <a:extLst>
              <a:ext uri="{FF2B5EF4-FFF2-40B4-BE49-F238E27FC236}">
                <a16:creationId xmlns:a16="http://schemas.microsoft.com/office/drawing/2014/main" id="{6079E409-F899-9A67-4502-ABB9E8B3DA3D}"/>
              </a:ext>
            </a:extLst>
          </p:cNvPr>
          <p:cNvSpPr txBox="1">
            <a:spLocks/>
          </p:cNvSpPr>
          <p:nvPr/>
        </p:nvSpPr>
        <p:spPr>
          <a:xfrm>
            <a:off x="711200" y="5784604"/>
            <a:ext cx="5384800"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noProof="0" dirty="0"/>
              <a:t>Download the </a:t>
            </a:r>
            <a:r>
              <a:rPr lang="en-GB" sz="2400" noProof="0" dirty="0">
                <a:hlinkClick r:id="rId2"/>
              </a:rPr>
              <a:t>Smart Skills Good Practice Guide</a:t>
            </a:r>
            <a:r>
              <a:rPr lang="en-GB" sz="2400" noProof="0" dirty="0"/>
              <a:t> for more inspirational examples</a:t>
            </a:r>
            <a:r>
              <a:rPr lang="en-GB" sz="2400" noProof="0" dirty="0">
                <a:sym typeface="Wingdings" panose="05000000000000000000" pitchFamily="2" charset="2"/>
              </a:rPr>
              <a:t>!</a:t>
            </a:r>
            <a:endParaRPr lang="en-GB" sz="2400" noProof="0" dirty="0"/>
          </a:p>
        </p:txBody>
      </p:sp>
      <p:sp>
        <p:nvSpPr>
          <p:cNvPr id="9" name="Text Placeholder 3">
            <a:extLst>
              <a:ext uri="{FF2B5EF4-FFF2-40B4-BE49-F238E27FC236}">
                <a16:creationId xmlns:a16="http://schemas.microsoft.com/office/drawing/2014/main" id="{CA191C92-DABE-128B-618C-BB0419C3EF09}"/>
              </a:ext>
            </a:extLst>
          </p:cNvPr>
          <p:cNvSpPr txBox="1">
            <a:spLocks/>
          </p:cNvSpPr>
          <p:nvPr/>
        </p:nvSpPr>
        <p:spPr>
          <a:xfrm>
            <a:off x="6090657" y="5947704"/>
            <a:ext cx="642598" cy="371152"/>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rgbClr val="EEA821"/>
                </a:solidFill>
                <a:sym typeface="Wingdings" panose="05000000000000000000" pitchFamily="2" charset="2"/>
              </a:rPr>
              <a:t></a:t>
            </a:r>
            <a:endParaRPr lang="en-GB" sz="2400" noProof="0" dirty="0">
              <a:solidFill>
                <a:srgbClr val="EEA821"/>
              </a:solidFill>
            </a:endParaRPr>
          </a:p>
        </p:txBody>
      </p:sp>
    </p:spTree>
    <p:extLst>
      <p:ext uri="{BB962C8B-B14F-4D97-AF65-F5344CB8AC3E}">
        <p14:creationId xmlns:p14="http://schemas.microsoft.com/office/powerpoint/2010/main" val="350531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754028" y="2268415"/>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1056648"/>
            <a:ext cx="8654685" cy="949952"/>
          </a:xfrm>
        </p:spPr>
        <p:txBody>
          <a:bodyPr>
            <a:normAutofit fontScale="92500" lnSpcReduction="10000"/>
          </a:bodyPr>
          <a:lstStyle/>
          <a:p>
            <a:r>
              <a:rPr lang="en-GB" b="1" noProof="0" dirty="0"/>
              <a:t>Drag and drop the correct term into the corresponding definition.</a:t>
            </a:r>
          </a:p>
        </p:txBody>
      </p:sp>
      <p:sp>
        <p:nvSpPr>
          <p:cNvPr id="6" name="Text Placeholder 5"/>
          <p:cNvSpPr>
            <a:spLocks noGrp="1"/>
          </p:cNvSpPr>
          <p:nvPr>
            <p:ph type="body" sz="quarter" idx="14"/>
          </p:nvPr>
        </p:nvSpPr>
        <p:spPr>
          <a:xfrm>
            <a:off x="1784715" y="2800244"/>
            <a:ext cx="8654685" cy="3001108"/>
          </a:xfrm>
        </p:spPr>
        <p:txBody>
          <a:bodyPr/>
          <a:lstStyle/>
          <a:p>
            <a:r>
              <a:rPr lang="en-GB" b="1" noProof="0" dirty="0">
                <a:solidFill>
                  <a:srgbClr val="EEA821"/>
                </a:solidFill>
              </a:rPr>
              <a:t>______</a:t>
            </a:r>
            <a:r>
              <a:rPr lang="en-GB" noProof="0" dirty="0"/>
              <a:t> collect real-time data on environmental conditions such as soil moisture, temperature, and humidity, forming the foundation for automation.</a:t>
            </a:r>
            <a:br>
              <a:rPr lang="en-GB" noProof="0" dirty="0"/>
            </a:br>
            <a:r>
              <a:rPr lang="en-GB" b="1" noProof="0" dirty="0">
                <a:solidFill>
                  <a:srgbClr val="EEA821"/>
                </a:solidFill>
              </a:rPr>
              <a:t>______</a:t>
            </a:r>
            <a:r>
              <a:rPr lang="en-GB" noProof="0" dirty="0"/>
              <a:t> process sensor data and make decisions based on predefined rules or AI models, sending commands to other components.</a:t>
            </a:r>
            <a:br>
              <a:rPr lang="en-GB" noProof="0" dirty="0"/>
            </a:br>
            <a:r>
              <a:rPr lang="en-GB" b="1" noProof="0" dirty="0">
                <a:solidFill>
                  <a:srgbClr val="EEA821"/>
                </a:solidFill>
              </a:rPr>
              <a:t>______</a:t>
            </a:r>
            <a:r>
              <a:rPr lang="en-GB" noProof="0" dirty="0"/>
              <a:t> execute physical actions such as opening irrigation valves, adjusting greenhouse ventilation, or operating robotic arms.</a:t>
            </a:r>
          </a:p>
        </p:txBody>
      </p:sp>
      <p:sp>
        <p:nvSpPr>
          <p:cNvPr id="2" name="Text Placeholder 5">
            <a:extLst>
              <a:ext uri="{FF2B5EF4-FFF2-40B4-BE49-F238E27FC236}">
                <a16:creationId xmlns:a16="http://schemas.microsoft.com/office/drawing/2014/main" id="{D8BD701C-74F9-B31A-E7C8-A02DFF07616C}"/>
              </a:ext>
            </a:extLst>
          </p:cNvPr>
          <p:cNvSpPr txBox="1">
            <a:spLocks/>
          </p:cNvSpPr>
          <p:nvPr/>
        </p:nvSpPr>
        <p:spPr>
          <a:xfrm>
            <a:off x="1784715" y="2103145"/>
            <a:ext cx="5693214" cy="4718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b="1" noProof="0" dirty="0">
                <a:solidFill>
                  <a:srgbClr val="EEA821"/>
                </a:solidFill>
              </a:rPr>
              <a:t>Sensors  –  Controllers  –  Actuators</a:t>
            </a:r>
          </a:p>
        </p:txBody>
      </p:sp>
    </p:spTree>
    <p:extLst>
      <p:ext uri="{BB962C8B-B14F-4D97-AF65-F5344CB8AC3E}">
        <p14:creationId xmlns:p14="http://schemas.microsoft.com/office/powerpoint/2010/main" val="158721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872264" y="2672862"/>
            <a:ext cx="6465167" cy="1653869"/>
          </a:xfrm>
          <a:prstGeom prst="rect">
            <a:avLst/>
          </a:prstGeom>
        </p:spPr>
        <p:txBody>
          <a:bodyPr/>
          <a:lstStyle/>
          <a:p>
            <a:r>
              <a:rPr lang="en-GB" sz="4000" noProof="0" dirty="0"/>
              <a:t>A LITTLE PROGRESS EACH DAY ADDS UP TO BIG RESULTS</a:t>
            </a:r>
          </a:p>
        </p:txBody>
      </p:sp>
      <p:pic>
        <p:nvPicPr>
          <p:cNvPr id="6" name="Picture Placeholder 5">
            <a:extLst>
              <a:ext uri="{FF2B5EF4-FFF2-40B4-BE49-F238E27FC236}">
                <a16:creationId xmlns:a16="http://schemas.microsoft.com/office/drawing/2014/main" id="{E67AE701-64DA-9386-AEDF-97D18F62D173}"/>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02782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noAutofit/>
          </a:bodyPr>
          <a:lstStyle/>
          <a:p>
            <a:r>
              <a:rPr lang="en-GB" b="1" noProof="0" dirty="0">
                <a:solidFill>
                  <a:srgbClr val="007772"/>
                </a:solidFill>
              </a:rPr>
              <a:t>Well Done!!! </a:t>
            </a:r>
          </a:p>
        </p:txBody>
      </p:sp>
      <p:sp>
        <p:nvSpPr>
          <p:cNvPr id="12" name="Text Placeholder 11"/>
          <p:cNvSpPr>
            <a:spLocks noGrp="1"/>
          </p:cNvSpPr>
          <p:nvPr>
            <p:ph type="body" sz="quarter" idx="14"/>
          </p:nvPr>
        </p:nvSpPr>
        <p:spPr>
          <a:xfrm>
            <a:off x="1792481" y="4217052"/>
            <a:ext cx="8703302" cy="1396348"/>
          </a:xfrm>
        </p:spPr>
        <p:txBody>
          <a:bodyPr/>
          <a:lstStyle/>
          <a:p>
            <a:r>
              <a:rPr lang="en-GB" noProof="0" dirty="0"/>
              <a:t>You finished the first module of </a:t>
            </a:r>
            <a:r>
              <a:rPr lang="en-GB" b="1" noProof="0" dirty="0"/>
              <a:t>Course 6</a:t>
            </a:r>
            <a:r>
              <a:rPr lang="en-GB" noProof="0" dirty="0"/>
              <a:t>! Keep going on this learning journey. </a:t>
            </a:r>
          </a:p>
          <a:p>
            <a:r>
              <a:rPr lang="en-GB" noProof="0" dirty="0"/>
              <a:t>In the </a:t>
            </a:r>
            <a:r>
              <a:rPr lang="en-GB" b="1" noProof="0" dirty="0"/>
              <a:t>next module </a:t>
            </a:r>
            <a:r>
              <a:rPr lang="en-GB" noProof="0" dirty="0"/>
              <a:t>you will learn about </a:t>
            </a:r>
            <a:r>
              <a:rPr lang="en-GB" b="1" noProof="0" dirty="0">
                <a:solidFill>
                  <a:srgbClr val="007772"/>
                </a:solidFill>
              </a:rPr>
              <a:t>Greenhouse Automation</a:t>
            </a:r>
            <a:r>
              <a:rPr lang="en-GB" noProof="0" dirty="0"/>
              <a:t>. </a:t>
            </a:r>
          </a:p>
          <a:p>
            <a:endParaRPr lang="en-GB" noProof="0"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284086"/>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…the role and importance of control systems in modern agriculture.</a:t>
            </a:r>
          </a:p>
        </p:txBody>
      </p:sp>
      <p:sp>
        <p:nvSpPr>
          <p:cNvPr id="62" name="Rectángulo 602">
            <a:extLst>
              <a:ext uri="{FF2B5EF4-FFF2-40B4-BE49-F238E27FC236}">
                <a16:creationId xmlns:a16="http://schemas.microsoft.com/office/drawing/2014/main" id="{8BD74F46-EE91-4B6C-DD4F-C1DCDE926F8C}"/>
              </a:ext>
            </a:extLst>
          </p:cNvPr>
          <p:cNvSpPr/>
          <p:nvPr/>
        </p:nvSpPr>
        <p:spPr>
          <a:xfrm>
            <a:off x="7582566" y="3183618"/>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…key components of control systems, including sensors, controllers, and actuators.</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…the basic functions of SCADA and PLC systems in farm automation.</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a:lstStyle/>
          <a:p>
            <a:pPr marL="0" indent="0"/>
            <a:r>
              <a:rPr lang="en-GB" noProof="0" dirty="0">
                <a:solidFill>
                  <a:schemeClr val="tx1">
                    <a:lumMod val="75000"/>
                    <a:lumOff val="25000"/>
                  </a:schemeClr>
                </a:solidFill>
              </a:rPr>
              <a:t>This module aims to provide you with a comprehensive </a:t>
            </a:r>
            <a:r>
              <a:rPr lang="en-GB" b="1" noProof="0" dirty="0">
                <a:solidFill>
                  <a:schemeClr val="tx1">
                    <a:lumMod val="75000"/>
                    <a:lumOff val="25000"/>
                  </a:schemeClr>
                </a:solidFill>
              </a:rPr>
              <a:t>introduction to control systems in agriculture</a:t>
            </a:r>
            <a:r>
              <a:rPr lang="en-GB" noProof="0" dirty="0">
                <a:solidFill>
                  <a:schemeClr val="tx1">
                    <a:lumMod val="75000"/>
                    <a:lumOff val="25000"/>
                  </a:schemeClr>
                </a:solidFill>
              </a:rPr>
              <a:t>. It will explore the essential components of </a:t>
            </a:r>
            <a:r>
              <a:rPr lang="en-GB" b="1" noProof="0" dirty="0">
                <a:solidFill>
                  <a:schemeClr val="tx1">
                    <a:lumMod val="75000"/>
                    <a:lumOff val="25000"/>
                  </a:schemeClr>
                </a:solidFill>
              </a:rPr>
              <a:t>automated systems</a:t>
            </a:r>
            <a:r>
              <a:rPr lang="en-GB" noProof="0" dirty="0">
                <a:solidFill>
                  <a:schemeClr val="tx1">
                    <a:lumMod val="75000"/>
                    <a:lumOff val="25000"/>
                  </a:schemeClr>
                </a:solidFill>
              </a:rPr>
              <a:t>, such as sensors, controllers, and actuators, and how they work together to optimise farming operations. You will gain a clear understanding of SCADA and PLC systems, discovering their roles in enhancing efficiency, precision, and productivity across various agricultural tasks, from irrigation to crop monitoring. By the end, you will be able to </a:t>
            </a:r>
            <a:r>
              <a:rPr lang="en-GB" b="1" noProof="0" dirty="0">
                <a:solidFill>
                  <a:schemeClr val="tx1">
                    <a:lumMod val="75000"/>
                    <a:lumOff val="25000"/>
                  </a:schemeClr>
                </a:solidFill>
              </a:rPr>
              <a:t>appreciate the impact of automation on modern farming practices </a:t>
            </a:r>
            <a:r>
              <a:rPr lang="en-GB" noProof="0" dirty="0">
                <a:solidFill>
                  <a:schemeClr val="tx1">
                    <a:lumMod val="75000"/>
                    <a:lumOff val="25000"/>
                  </a:schemeClr>
                </a:solidFill>
              </a:rPr>
              <a:t>and its potential to revolutionise the industry.</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6386252" y="2225928"/>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7167752" y="2225927"/>
            <a:ext cx="4541325" cy="566444"/>
          </a:xfrm>
          <a:prstGeom prst="rect">
            <a:avLst/>
          </a:prstGeom>
        </p:spPr>
        <p:txBody>
          <a:bodyPr/>
          <a:lstStyle/>
          <a:p>
            <a:r>
              <a:rPr lang="en-GB" noProof="0" dirty="0"/>
              <a:t>Introduction to Control Systems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6386252" y="2803790"/>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7167752" y="2803789"/>
            <a:ext cx="4541325" cy="566444"/>
          </a:xfrm>
          <a:prstGeom prst="rect">
            <a:avLst/>
          </a:prstGeom>
        </p:spPr>
        <p:txBody>
          <a:bodyPr/>
          <a:lstStyle/>
          <a:p>
            <a:r>
              <a:rPr lang="en-GB" noProof="0" dirty="0"/>
              <a:t>SCADA &amp; PLC Systems</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6386252" y="3382859"/>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7167752" y="3382858"/>
            <a:ext cx="4541325" cy="566444"/>
          </a:xfrm>
          <a:prstGeom prst="rect">
            <a:avLst/>
          </a:prstGeom>
        </p:spPr>
        <p:txBody>
          <a:bodyPr/>
          <a:lstStyle/>
          <a:p>
            <a:r>
              <a:rPr lang="en-GB" noProof="0" dirty="0"/>
              <a:t>Automation Basics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6386252" y="3965187"/>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7167752" y="3965184"/>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785938"/>
            <a:ext cx="4685975" cy="4057649"/>
          </a:xfrm>
          <a:prstGeom prst="rect">
            <a:avLst/>
          </a:prstGeom>
        </p:spPr>
        <p:txBody>
          <a:bodyPr/>
          <a:lstStyle/>
          <a:p>
            <a:r>
              <a:rPr lang="en-GB" noProof="0" dirty="0"/>
              <a:t>This module is about how SCADA and PLCs automate agriculture, optimising irrigation, climate control, and livestock management. By integrating sensors, controllers, and actuators, these technologies enhance efficiency, reduce labour, and improve sustainability.</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875867"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166778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E0CA4F5-1525-F6D9-F069-4F835AA2007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197AAAE1-AF94-A75B-A825-4AC51C2B0AEE}"/>
              </a:ext>
            </a:extLst>
          </p:cNvPr>
          <p:cNvSpPr txBox="1"/>
          <p:nvPr/>
        </p:nvSpPr>
        <p:spPr>
          <a:xfrm>
            <a:off x="754028" y="2268415"/>
            <a:ext cx="48085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CONTROL SYSTEMS</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870382"/>
            <a:ext cx="5466986" cy="653620"/>
          </a:xfrm>
        </p:spPr>
        <p:txBody>
          <a:bodyPr>
            <a:noAutofit/>
          </a:bodyPr>
          <a:lstStyle/>
          <a:p>
            <a:r>
              <a:rPr lang="en-GB" b="1" noProof="0" dirty="0"/>
              <a:t>What are Control Systems? </a:t>
            </a:r>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1524000"/>
            <a:ext cx="5958998" cy="5333999"/>
          </a:xfrm>
        </p:spPr>
        <p:txBody>
          <a:bodyPr/>
          <a:lstStyle/>
          <a:p>
            <a:r>
              <a:rPr lang="en-GB" sz="2250" noProof="0" dirty="0"/>
              <a:t>Control systems in agriculture use </a:t>
            </a:r>
            <a:r>
              <a:rPr lang="en-GB" sz="2250" b="1" noProof="0" dirty="0"/>
              <a:t>automated technologies </a:t>
            </a:r>
            <a:r>
              <a:rPr lang="en-GB" sz="2250" noProof="0" dirty="0"/>
              <a:t>to manage farming operations without direct human intervention. These include:</a:t>
            </a:r>
          </a:p>
          <a:p>
            <a:pPr marL="342900" indent="-342900">
              <a:buFont typeface="Arial" panose="020B0604020202020204" pitchFamily="34" charset="0"/>
              <a:buChar char="•"/>
            </a:pPr>
            <a:r>
              <a:rPr lang="en-GB" sz="2250" b="1" noProof="0" dirty="0"/>
              <a:t>Supervisory Control and Data Acquisition (SCADA), </a:t>
            </a:r>
          </a:p>
          <a:p>
            <a:pPr marL="342900" indent="-342900">
              <a:buFont typeface="Arial" panose="020B0604020202020204" pitchFamily="34" charset="0"/>
              <a:buChar char="•"/>
            </a:pPr>
            <a:r>
              <a:rPr lang="en-GB" sz="2250" b="1" noProof="0" dirty="0"/>
              <a:t>Programmable Logic Controllers (PLCs),</a:t>
            </a:r>
          </a:p>
          <a:p>
            <a:pPr marL="342900" indent="-342900">
              <a:buFont typeface="Arial" panose="020B0604020202020204" pitchFamily="34" charset="0"/>
              <a:buChar char="•"/>
            </a:pPr>
            <a:r>
              <a:rPr lang="en-GB" sz="2250" b="1" noProof="0" dirty="0"/>
              <a:t>Automation technologies,</a:t>
            </a:r>
          </a:p>
          <a:p>
            <a:r>
              <a:rPr lang="en-GB" sz="2250" noProof="0" dirty="0"/>
              <a:t>which integrate sensors, controllers, and actuators to optimise processes. They are widely used in irrigation, livestock management, greenhouse control, and precision farming. </a:t>
            </a:r>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C77D-94D7-4D15-E265-92B5F884419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188D17-CB18-4FC3-1B15-E85CA1A8014B}"/>
              </a:ext>
            </a:extLst>
          </p:cNvPr>
          <p:cNvSpPr>
            <a:spLocks noGrp="1"/>
          </p:cNvSpPr>
          <p:nvPr>
            <p:ph type="body" sz="quarter" idx="13"/>
          </p:nvPr>
        </p:nvSpPr>
        <p:spPr>
          <a:xfrm>
            <a:off x="1743722" y="612737"/>
            <a:ext cx="6492487" cy="420036"/>
          </a:xfrm>
        </p:spPr>
        <p:txBody>
          <a:bodyPr>
            <a:noAutofit/>
          </a:bodyPr>
          <a:lstStyle/>
          <a:p>
            <a:r>
              <a:rPr lang="en-GB" b="1" noProof="0" dirty="0"/>
              <a:t>How does automation improve farming efficiency?</a:t>
            </a:r>
          </a:p>
        </p:txBody>
      </p:sp>
      <p:sp>
        <p:nvSpPr>
          <p:cNvPr id="6" name="Text Placeholder 5">
            <a:extLst>
              <a:ext uri="{FF2B5EF4-FFF2-40B4-BE49-F238E27FC236}">
                <a16:creationId xmlns:a16="http://schemas.microsoft.com/office/drawing/2014/main" id="{D241D3DD-796B-68DD-8651-822E55E4749D}"/>
              </a:ext>
            </a:extLst>
          </p:cNvPr>
          <p:cNvSpPr>
            <a:spLocks noGrp="1"/>
          </p:cNvSpPr>
          <p:nvPr>
            <p:ph type="body" sz="quarter" idx="14"/>
          </p:nvPr>
        </p:nvSpPr>
        <p:spPr>
          <a:xfrm>
            <a:off x="1743722" y="1837339"/>
            <a:ext cx="8821672" cy="1808620"/>
          </a:xfrm>
        </p:spPr>
        <p:txBody>
          <a:bodyPr/>
          <a:lstStyle/>
          <a:p>
            <a:r>
              <a:rPr lang="en-GB" noProof="0" dirty="0"/>
              <a:t>Automation enhances efficiency by reducing labour demands, improving precision, and optimising resource use, resulting in higher productivity and sustainability. By streamlining operations and minimising waste, farms can lower costs while ensuring more resilient and environmentally friendly agricultural production.</a:t>
            </a:r>
          </a:p>
        </p:txBody>
      </p:sp>
      <p:sp>
        <p:nvSpPr>
          <p:cNvPr id="11" name="Freeform 1">
            <a:extLst>
              <a:ext uri="{FF2B5EF4-FFF2-40B4-BE49-F238E27FC236}">
                <a16:creationId xmlns:a16="http://schemas.microsoft.com/office/drawing/2014/main" id="{32ADCFD9-E48B-DB9D-A6CB-F02F5194291D}"/>
              </a:ext>
            </a:extLst>
          </p:cNvPr>
          <p:cNvSpPr>
            <a:spLocks noChangeArrowheads="1"/>
          </p:cNvSpPr>
          <p:nvPr/>
        </p:nvSpPr>
        <p:spPr bwMode="auto">
          <a:xfrm>
            <a:off x="1619737" y="364595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2" name="Freeform 171">
            <a:extLst>
              <a:ext uri="{FF2B5EF4-FFF2-40B4-BE49-F238E27FC236}">
                <a16:creationId xmlns:a16="http://schemas.microsoft.com/office/drawing/2014/main" id="{E01DE0CD-2AF3-A691-7CA7-3BF4D9486F63}"/>
              </a:ext>
            </a:extLst>
          </p:cNvPr>
          <p:cNvSpPr>
            <a:spLocks noChangeArrowheads="1"/>
          </p:cNvSpPr>
          <p:nvPr/>
        </p:nvSpPr>
        <p:spPr bwMode="auto">
          <a:xfrm>
            <a:off x="1680465" y="3706687"/>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GB" sz="900" noProof="0" dirty="0"/>
          </a:p>
        </p:txBody>
      </p:sp>
      <p:sp>
        <p:nvSpPr>
          <p:cNvPr id="13" name="Freeform 172">
            <a:extLst>
              <a:ext uri="{FF2B5EF4-FFF2-40B4-BE49-F238E27FC236}">
                <a16:creationId xmlns:a16="http://schemas.microsoft.com/office/drawing/2014/main" id="{8A7078E9-6E8B-5107-9255-6636D76AE8BC}"/>
              </a:ext>
            </a:extLst>
          </p:cNvPr>
          <p:cNvSpPr>
            <a:spLocks noChangeArrowheads="1"/>
          </p:cNvSpPr>
          <p:nvPr/>
        </p:nvSpPr>
        <p:spPr bwMode="auto">
          <a:xfrm>
            <a:off x="1743724" y="376741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4" name="Freeform 173">
            <a:extLst>
              <a:ext uri="{FF2B5EF4-FFF2-40B4-BE49-F238E27FC236}">
                <a16:creationId xmlns:a16="http://schemas.microsoft.com/office/drawing/2014/main" id="{339581AF-C22F-0032-45E7-E88A44CCE13B}"/>
              </a:ext>
            </a:extLst>
          </p:cNvPr>
          <p:cNvSpPr>
            <a:spLocks noChangeArrowheads="1"/>
          </p:cNvSpPr>
          <p:nvPr/>
        </p:nvSpPr>
        <p:spPr bwMode="auto">
          <a:xfrm>
            <a:off x="3208787" y="5065478"/>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07772"/>
          </a:solidFill>
          <a:ln>
            <a:noFill/>
          </a:ln>
          <a:effectLst/>
        </p:spPr>
        <p:txBody>
          <a:bodyPr wrap="none" anchor="ctr"/>
          <a:lstStyle/>
          <a:p>
            <a:endParaRPr lang="en-GB" sz="900" noProof="0" dirty="0"/>
          </a:p>
        </p:txBody>
      </p:sp>
      <p:sp>
        <p:nvSpPr>
          <p:cNvPr id="15" name="Freeform 174">
            <a:extLst>
              <a:ext uri="{FF2B5EF4-FFF2-40B4-BE49-F238E27FC236}">
                <a16:creationId xmlns:a16="http://schemas.microsoft.com/office/drawing/2014/main" id="{F51C2D42-5774-382D-C29F-021EA8F6612F}"/>
              </a:ext>
            </a:extLst>
          </p:cNvPr>
          <p:cNvSpPr>
            <a:spLocks noChangeArrowheads="1"/>
          </p:cNvSpPr>
          <p:nvPr/>
        </p:nvSpPr>
        <p:spPr bwMode="auto">
          <a:xfrm>
            <a:off x="3155651" y="5012340"/>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16" name="CuadroTexto 553">
            <a:extLst>
              <a:ext uri="{FF2B5EF4-FFF2-40B4-BE49-F238E27FC236}">
                <a16:creationId xmlns:a16="http://schemas.microsoft.com/office/drawing/2014/main" id="{90BF9201-F11C-B43C-F762-7C8A087378E0}"/>
              </a:ext>
            </a:extLst>
          </p:cNvPr>
          <p:cNvSpPr txBox="1"/>
          <p:nvPr/>
        </p:nvSpPr>
        <p:spPr>
          <a:xfrm>
            <a:off x="1686334" y="4573441"/>
            <a:ext cx="2328391"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Sustainability</a:t>
            </a:r>
          </a:p>
        </p:txBody>
      </p:sp>
      <p:sp>
        <p:nvSpPr>
          <p:cNvPr id="17" name="CuadroTexto 553">
            <a:extLst>
              <a:ext uri="{FF2B5EF4-FFF2-40B4-BE49-F238E27FC236}">
                <a16:creationId xmlns:a16="http://schemas.microsoft.com/office/drawing/2014/main" id="{A93B5DF4-30CC-B53B-3A01-13ED407A987B}"/>
              </a:ext>
            </a:extLst>
          </p:cNvPr>
          <p:cNvSpPr txBox="1"/>
          <p:nvPr/>
        </p:nvSpPr>
        <p:spPr>
          <a:xfrm>
            <a:off x="3288845" y="5210491"/>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01</a:t>
            </a:r>
          </a:p>
        </p:txBody>
      </p:sp>
      <p:sp>
        <p:nvSpPr>
          <p:cNvPr id="25" name="Text Placeholder 5">
            <a:extLst>
              <a:ext uri="{FF2B5EF4-FFF2-40B4-BE49-F238E27FC236}">
                <a16:creationId xmlns:a16="http://schemas.microsoft.com/office/drawing/2014/main" id="{423FBAA1-4791-E1F0-D13C-CEDDD5CDD941}"/>
              </a:ext>
            </a:extLst>
          </p:cNvPr>
          <p:cNvSpPr txBox="1">
            <a:spLocks/>
          </p:cNvSpPr>
          <p:nvPr/>
        </p:nvSpPr>
        <p:spPr>
          <a:xfrm>
            <a:off x="4295685" y="4185401"/>
            <a:ext cx="2251998" cy="2251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404040"/>
                </a:solidFill>
              </a:rPr>
              <a:t>Smart irrigation and automated feeding systems help conserve water and energy, reducing environmental impact.</a:t>
            </a:r>
          </a:p>
        </p:txBody>
      </p:sp>
      <p:sp>
        <p:nvSpPr>
          <p:cNvPr id="26" name="Freeform 175">
            <a:extLst>
              <a:ext uri="{FF2B5EF4-FFF2-40B4-BE49-F238E27FC236}">
                <a16:creationId xmlns:a16="http://schemas.microsoft.com/office/drawing/2014/main" id="{F272C8C2-457D-A71C-C386-A0FD8B0DC158}"/>
              </a:ext>
            </a:extLst>
          </p:cNvPr>
          <p:cNvSpPr>
            <a:spLocks noChangeArrowheads="1"/>
          </p:cNvSpPr>
          <p:nvPr/>
        </p:nvSpPr>
        <p:spPr bwMode="auto">
          <a:xfrm>
            <a:off x="6786920" y="366179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7" name="Freeform 176">
            <a:extLst>
              <a:ext uri="{FF2B5EF4-FFF2-40B4-BE49-F238E27FC236}">
                <a16:creationId xmlns:a16="http://schemas.microsoft.com/office/drawing/2014/main" id="{6206BCCE-AA66-7BC3-51AC-5382BA266C36}"/>
              </a:ext>
            </a:extLst>
          </p:cNvPr>
          <p:cNvSpPr>
            <a:spLocks noChangeArrowheads="1"/>
          </p:cNvSpPr>
          <p:nvPr/>
        </p:nvSpPr>
        <p:spPr bwMode="auto">
          <a:xfrm>
            <a:off x="6847648" y="3722519"/>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GB" sz="900" noProof="0" dirty="0"/>
          </a:p>
        </p:txBody>
      </p:sp>
      <p:sp>
        <p:nvSpPr>
          <p:cNvPr id="28" name="Freeform 177">
            <a:extLst>
              <a:ext uri="{FF2B5EF4-FFF2-40B4-BE49-F238E27FC236}">
                <a16:creationId xmlns:a16="http://schemas.microsoft.com/office/drawing/2014/main" id="{97AF1B1E-8C60-75E0-F492-CA7C1F372BEC}"/>
              </a:ext>
            </a:extLst>
          </p:cNvPr>
          <p:cNvSpPr>
            <a:spLocks noChangeArrowheads="1"/>
          </p:cNvSpPr>
          <p:nvPr/>
        </p:nvSpPr>
        <p:spPr bwMode="auto">
          <a:xfrm>
            <a:off x="6910905" y="3783247"/>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9" name="Freeform 178">
            <a:extLst>
              <a:ext uri="{FF2B5EF4-FFF2-40B4-BE49-F238E27FC236}">
                <a16:creationId xmlns:a16="http://schemas.microsoft.com/office/drawing/2014/main" id="{CBC62553-5916-D5B9-A7C5-253A24EA51F5}"/>
              </a:ext>
            </a:extLst>
          </p:cNvPr>
          <p:cNvSpPr>
            <a:spLocks noChangeArrowheads="1"/>
          </p:cNvSpPr>
          <p:nvPr/>
        </p:nvSpPr>
        <p:spPr bwMode="auto">
          <a:xfrm>
            <a:off x="8375969" y="5081309"/>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07772"/>
          </a:solidFill>
          <a:ln>
            <a:noFill/>
          </a:ln>
          <a:effectLst/>
        </p:spPr>
        <p:txBody>
          <a:bodyPr wrap="none" anchor="ctr"/>
          <a:lstStyle/>
          <a:p>
            <a:endParaRPr lang="en-GB" sz="900" noProof="0" dirty="0"/>
          </a:p>
        </p:txBody>
      </p:sp>
      <p:sp>
        <p:nvSpPr>
          <p:cNvPr id="30" name="Freeform 179">
            <a:extLst>
              <a:ext uri="{FF2B5EF4-FFF2-40B4-BE49-F238E27FC236}">
                <a16:creationId xmlns:a16="http://schemas.microsoft.com/office/drawing/2014/main" id="{9D01FDA2-447F-6BBB-ED4B-782F141BF22F}"/>
              </a:ext>
            </a:extLst>
          </p:cNvPr>
          <p:cNvSpPr>
            <a:spLocks noChangeArrowheads="1"/>
          </p:cNvSpPr>
          <p:nvPr/>
        </p:nvSpPr>
        <p:spPr bwMode="auto">
          <a:xfrm>
            <a:off x="8322832" y="5028171"/>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31" name="CuadroTexto 553">
            <a:extLst>
              <a:ext uri="{FF2B5EF4-FFF2-40B4-BE49-F238E27FC236}">
                <a16:creationId xmlns:a16="http://schemas.microsoft.com/office/drawing/2014/main" id="{BEBEC416-9F2D-A30E-06CC-FB6D623976C5}"/>
              </a:ext>
            </a:extLst>
          </p:cNvPr>
          <p:cNvSpPr txBox="1"/>
          <p:nvPr/>
        </p:nvSpPr>
        <p:spPr>
          <a:xfrm>
            <a:off x="6797823" y="4450230"/>
            <a:ext cx="2328391"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Resource Optimisation</a:t>
            </a:r>
          </a:p>
        </p:txBody>
      </p:sp>
      <p:sp>
        <p:nvSpPr>
          <p:cNvPr id="32" name="CuadroTexto 553">
            <a:extLst>
              <a:ext uri="{FF2B5EF4-FFF2-40B4-BE49-F238E27FC236}">
                <a16:creationId xmlns:a16="http://schemas.microsoft.com/office/drawing/2014/main" id="{014B962E-89C9-BD49-24A0-9A0DAF9F2B4F}"/>
              </a:ext>
            </a:extLst>
          </p:cNvPr>
          <p:cNvSpPr txBox="1"/>
          <p:nvPr/>
        </p:nvSpPr>
        <p:spPr>
          <a:xfrm>
            <a:off x="8457080" y="5218844"/>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02</a:t>
            </a:r>
          </a:p>
        </p:txBody>
      </p:sp>
      <p:sp>
        <p:nvSpPr>
          <p:cNvPr id="33" name="Text Placeholder 5">
            <a:extLst>
              <a:ext uri="{FF2B5EF4-FFF2-40B4-BE49-F238E27FC236}">
                <a16:creationId xmlns:a16="http://schemas.microsoft.com/office/drawing/2014/main" id="{6247F644-49C8-038C-E6AD-5714843B8432}"/>
              </a:ext>
            </a:extLst>
          </p:cNvPr>
          <p:cNvSpPr txBox="1">
            <a:spLocks/>
          </p:cNvSpPr>
          <p:nvPr/>
        </p:nvSpPr>
        <p:spPr>
          <a:xfrm>
            <a:off x="9526125" y="4302315"/>
            <a:ext cx="2251998" cy="18330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404040"/>
                </a:solidFill>
              </a:rPr>
              <a:t>Precision farming techniques ensure efficient use of inputs, maximising yields while minimising waste.</a:t>
            </a:r>
          </a:p>
        </p:txBody>
      </p:sp>
    </p:spTree>
    <p:extLst>
      <p:ext uri="{BB962C8B-B14F-4D97-AF65-F5344CB8AC3E}">
        <p14:creationId xmlns:p14="http://schemas.microsoft.com/office/powerpoint/2010/main" val="266648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1142661" y="1576759"/>
            <a:ext cx="2438538" cy="1981951"/>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EEA821"/>
          </a:solidFill>
          <a:ln>
            <a:noFill/>
          </a:ln>
          <a:effectLst/>
        </p:spPr>
        <p:txBody>
          <a:bodyPr wrap="none" anchor="ctr"/>
          <a:lstStyle/>
          <a:p>
            <a:endParaRPr lang="en-GB" sz="900" noProof="0" dirty="0"/>
          </a:p>
        </p:txBody>
      </p:sp>
      <p:sp>
        <p:nvSpPr>
          <p:cNvPr id="277" name="Freeform 242"/>
          <p:cNvSpPr>
            <a:spLocks noChangeArrowheads="1"/>
          </p:cNvSpPr>
          <p:nvPr/>
        </p:nvSpPr>
        <p:spPr bwMode="auto">
          <a:xfrm>
            <a:off x="1414144" y="1185420"/>
            <a:ext cx="1198847" cy="1414805"/>
          </a:xfrm>
          <a:custGeom>
            <a:avLst/>
            <a:gdLst>
              <a:gd name="T0" fmla="*/ 2090 w 2202"/>
              <a:gd name="T1" fmla="*/ 2052 h 2072"/>
              <a:gd name="T2" fmla="*/ 1094 w 2202"/>
              <a:gd name="T3" fmla="*/ 1703 h 2072"/>
              <a:gd name="T4" fmla="*/ 1094 w 2202"/>
              <a:gd name="T5" fmla="*/ 1703 h 2072"/>
              <a:gd name="T6" fmla="*/ 1042 w 2202"/>
              <a:gd name="T7" fmla="*/ 1703 h 2072"/>
              <a:gd name="T8" fmla="*/ 113 w 2202"/>
              <a:gd name="T9" fmla="*/ 2049 h 2072"/>
              <a:gd name="T10" fmla="*/ 113 w 2202"/>
              <a:gd name="T11" fmla="*/ 2049 h 2072"/>
              <a:gd name="T12" fmla="*/ 0 w 2202"/>
              <a:gd name="T13" fmla="*/ 1956 h 2072"/>
              <a:gd name="T14" fmla="*/ 0 w 2202"/>
              <a:gd name="T15" fmla="*/ 98 h 2072"/>
              <a:gd name="T16" fmla="*/ 0 w 2202"/>
              <a:gd name="T17" fmla="*/ 98 h 2072"/>
              <a:gd name="T18" fmla="*/ 86 w 2202"/>
              <a:gd name="T19" fmla="*/ 0 h 2072"/>
              <a:gd name="T20" fmla="*/ 2115 w 2202"/>
              <a:gd name="T21" fmla="*/ 0 h 2072"/>
              <a:gd name="T22" fmla="*/ 2115 w 2202"/>
              <a:gd name="T23" fmla="*/ 0 h 2072"/>
              <a:gd name="T24" fmla="*/ 2201 w 2202"/>
              <a:gd name="T25" fmla="*/ 98 h 2072"/>
              <a:gd name="T26" fmla="*/ 2201 w 2202"/>
              <a:gd name="T27" fmla="*/ 1959 h 2072"/>
              <a:gd name="T28" fmla="*/ 2201 w 2202"/>
              <a:gd name="T29" fmla="*/ 1959 h 2072"/>
              <a:gd name="T30" fmla="*/ 2090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90" y="2052"/>
                </a:moveTo>
                <a:lnTo>
                  <a:pt x="1094" y="1703"/>
                </a:lnTo>
                <a:lnTo>
                  <a:pt x="1094" y="1703"/>
                </a:lnTo>
                <a:cubicBezTo>
                  <a:pt x="1077" y="1696"/>
                  <a:pt x="1059" y="1697"/>
                  <a:pt x="1042" y="1703"/>
                </a:cubicBezTo>
                <a:lnTo>
                  <a:pt x="113" y="2049"/>
                </a:lnTo>
                <a:lnTo>
                  <a:pt x="113" y="2049"/>
                </a:lnTo>
                <a:cubicBezTo>
                  <a:pt x="57" y="2069"/>
                  <a:pt x="0" y="2023"/>
                  <a:pt x="0" y="1956"/>
                </a:cubicBezTo>
                <a:lnTo>
                  <a:pt x="0" y="98"/>
                </a:lnTo>
                <a:lnTo>
                  <a:pt x="0" y="98"/>
                </a:lnTo>
                <a:cubicBezTo>
                  <a:pt x="0" y="44"/>
                  <a:pt x="38" y="0"/>
                  <a:pt x="86" y="0"/>
                </a:cubicBezTo>
                <a:lnTo>
                  <a:pt x="2115" y="0"/>
                </a:lnTo>
                <a:lnTo>
                  <a:pt x="2115" y="0"/>
                </a:lnTo>
                <a:cubicBezTo>
                  <a:pt x="2162" y="0"/>
                  <a:pt x="2201" y="44"/>
                  <a:pt x="2201" y="98"/>
                </a:cubicBezTo>
                <a:lnTo>
                  <a:pt x="2201" y="1959"/>
                </a:lnTo>
                <a:lnTo>
                  <a:pt x="2201" y="1959"/>
                </a:lnTo>
                <a:cubicBezTo>
                  <a:pt x="2201" y="2024"/>
                  <a:pt x="2145" y="2071"/>
                  <a:pt x="2090" y="2052"/>
                </a:cubicBezTo>
              </a:path>
            </a:pathLst>
          </a:custGeom>
          <a:solidFill>
            <a:srgbClr val="007772"/>
          </a:solidFill>
          <a:ln>
            <a:noFill/>
          </a:ln>
          <a:effectLst/>
        </p:spPr>
        <p:txBody>
          <a:bodyPr wrap="none" anchor="ctr"/>
          <a:lstStyle/>
          <a:p>
            <a:endParaRPr lang="en-GB" sz="900" noProof="0" dirty="0"/>
          </a:p>
        </p:txBody>
      </p:sp>
      <p:sp>
        <p:nvSpPr>
          <p:cNvPr id="278" name="Freeform 243"/>
          <p:cNvSpPr>
            <a:spLocks noChangeArrowheads="1"/>
          </p:cNvSpPr>
          <p:nvPr/>
        </p:nvSpPr>
        <p:spPr bwMode="auto">
          <a:xfrm>
            <a:off x="3710934" y="1853046"/>
            <a:ext cx="2438536" cy="1981951"/>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007772">
              <a:alpha val="73000"/>
            </a:srgbClr>
          </a:solidFill>
          <a:ln>
            <a:noFill/>
          </a:ln>
          <a:effectLst/>
        </p:spPr>
        <p:txBody>
          <a:bodyPr wrap="none" anchor="ctr"/>
          <a:lstStyle/>
          <a:p>
            <a:endParaRPr lang="en-GB" sz="900" noProof="0" dirty="0"/>
          </a:p>
        </p:txBody>
      </p:sp>
      <p:sp>
        <p:nvSpPr>
          <p:cNvPr id="352" name="Freeform 315"/>
          <p:cNvSpPr>
            <a:spLocks noChangeArrowheads="1"/>
          </p:cNvSpPr>
          <p:nvPr/>
        </p:nvSpPr>
        <p:spPr bwMode="auto">
          <a:xfrm>
            <a:off x="3980014" y="1464109"/>
            <a:ext cx="1198847" cy="1414805"/>
          </a:xfrm>
          <a:custGeom>
            <a:avLst/>
            <a:gdLst>
              <a:gd name="T0" fmla="*/ 2090 w 2201"/>
              <a:gd name="T1" fmla="*/ 2052 h 2072"/>
              <a:gd name="T2" fmla="*/ 1094 w 2201"/>
              <a:gd name="T3" fmla="*/ 1703 h 2072"/>
              <a:gd name="T4" fmla="*/ 1094 w 2201"/>
              <a:gd name="T5" fmla="*/ 1703 h 2072"/>
              <a:gd name="T6" fmla="*/ 1042 w 2201"/>
              <a:gd name="T7" fmla="*/ 1703 h 2072"/>
              <a:gd name="T8" fmla="*/ 113 w 2201"/>
              <a:gd name="T9" fmla="*/ 2049 h 2072"/>
              <a:gd name="T10" fmla="*/ 113 w 2201"/>
              <a:gd name="T11" fmla="*/ 2049 h 2072"/>
              <a:gd name="T12" fmla="*/ 0 w 2201"/>
              <a:gd name="T13" fmla="*/ 1956 h 2072"/>
              <a:gd name="T14" fmla="*/ 0 w 2201"/>
              <a:gd name="T15" fmla="*/ 97 h 2072"/>
              <a:gd name="T16" fmla="*/ 0 w 2201"/>
              <a:gd name="T17" fmla="*/ 97 h 2072"/>
              <a:gd name="T18" fmla="*/ 86 w 2201"/>
              <a:gd name="T19" fmla="*/ 0 h 2072"/>
              <a:gd name="T20" fmla="*/ 2115 w 2201"/>
              <a:gd name="T21" fmla="*/ 0 h 2072"/>
              <a:gd name="T22" fmla="*/ 2115 w 2201"/>
              <a:gd name="T23" fmla="*/ 0 h 2072"/>
              <a:gd name="T24" fmla="*/ 2200 w 2201"/>
              <a:gd name="T25" fmla="*/ 97 h 2072"/>
              <a:gd name="T26" fmla="*/ 2200 w 2201"/>
              <a:gd name="T27" fmla="*/ 1959 h 2072"/>
              <a:gd name="T28" fmla="*/ 2200 w 2201"/>
              <a:gd name="T29" fmla="*/ 1959 h 2072"/>
              <a:gd name="T30" fmla="*/ 2090 w 2201"/>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1" h="2072">
                <a:moveTo>
                  <a:pt x="2090" y="2052"/>
                </a:moveTo>
                <a:lnTo>
                  <a:pt x="1094" y="1703"/>
                </a:lnTo>
                <a:lnTo>
                  <a:pt x="1094" y="1703"/>
                </a:lnTo>
                <a:cubicBezTo>
                  <a:pt x="1077" y="1696"/>
                  <a:pt x="1058" y="1696"/>
                  <a:pt x="1042" y="1703"/>
                </a:cubicBezTo>
                <a:lnTo>
                  <a:pt x="113" y="2049"/>
                </a:lnTo>
                <a:lnTo>
                  <a:pt x="113" y="2049"/>
                </a:lnTo>
                <a:cubicBezTo>
                  <a:pt x="57" y="2069"/>
                  <a:pt x="0" y="2022"/>
                  <a:pt x="0" y="1956"/>
                </a:cubicBezTo>
                <a:lnTo>
                  <a:pt x="0" y="97"/>
                </a:lnTo>
                <a:lnTo>
                  <a:pt x="0" y="97"/>
                </a:lnTo>
                <a:cubicBezTo>
                  <a:pt x="0" y="44"/>
                  <a:pt x="39" y="0"/>
                  <a:pt x="86" y="0"/>
                </a:cubicBezTo>
                <a:lnTo>
                  <a:pt x="2115" y="0"/>
                </a:lnTo>
                <a:lnTo>
                  <a:pt x="2115" y="0"/>
                </a:lnTo>
                <a:cubicBezTo>
                  <a:pt x="2162" y="0"/>
                  <a:pt x="2200" y="44"/>
                  <a:pt x="2200" y="97"/>
                </a:cubicBezTo>
                <a:lnTo>
                  <a:pt x="2200" y="1959"/>
                </a:lnTo>
                <a:lnTo>
                  <a:pt x="2200" y="1959"/>
                </a:lnTo>
                <a:cubicBezTo>
                  <a:pt x="2200" y="2024"/>
                  <a:pt x="2145" y="2071"/>
                  <a:pt x="2090" y="2052"/>
                </a:cubicBezTo>
              </a:path>
            </a:pathLst>
          </a:custGeom>
          <a:solidFill>
            <a:srgbClr val="007772"/>
          </a:solidFill>
          <a:ln>
            <a:noFill/>
          </a:ln>
          <a:effectLst/>
        </p:spPr>
        <p:txBody>
          <a:bodyPr wrap="none" anchor="ctr"/>
          <a:lstStyle/>
          <a:p>
            <a:endParaRPr lang="en-GB" sz="900" noProof="0" dirty="0"/>
          </a:p>
        </p:txBody>
      </p:sp>
      <p:sp>
        <p:nvSpPr>
          <p:cNvPr id="353" name="Freeform 316"/>
          <p:cNvSpPr>
            <a:spLocks noChangeArrowheads="1"/>
          </p:cNvSpPr>
          <p:nvPr/>
        </p:nvSpPr>
        <p:spPr bwMode="auto">
          <a:xfrm>
            <a:off x="6276803" y="1576759"/>
            <a:ext cx="2438536" cy="1981951"/>
          </a:xfrm>
          <a:custGeom>
            <a:avLst/>
            <a:gdLst>
              <a:gd name="T0" fmla="*/ 2612 w 4476"/>
              <a:gd name="T1" fmla="*/ 5090 h 5091"/>
              <a:gd name="T2" fmla="*/ 381 w 4476"/>
              <a:gd name="T3" fmla="*/ 5090 h 5091"/>
              <a:gd name="T4" fmla="*/ 381 w 4476"/>
              <a:gd name="T5" fmla="*/ 5090 h 5091"/>
              <a:gd name="T6" fmla="*/ 0 w 4476"/>
              <a:gd name="T7" fmla="*/ 4708 h 5091"/>
              <a:gd name="T8" fmla="*/ 0 w 4476"/>
              <a:gd name="T9" fmla="*/ 1862 h 5091"/>
              <a:gd name="T10" fmla="*/ 0 w 4476"/>
              <a:gd name="T11" fmla="*/ 1862 h 5091"/>
              <a:gd name="T12" fmla="*/ 1863 w 4476"/>
              <a:gd name="T13" fmla="*/ 0 h 5091"/>
              <a:gd name="T14" fmla="*/ 4093 w 4476"/>
              <a:gd name="T15" fmla="*/ 0 h 5091"/>
              <a:gd name="T16" fmla="*/ 4093 w 4476"/>
              <a:gd name="T17" fmla="*/ 0 h 5091"/>
              <a:gd name="T18" fmla="*/ 4475 w 4476"/>
              <a:gd name="T19" fmla="*/ 381 h 5091"/>
              <a:gd name="T20" fmla="*/ 4475 w 4476"/>
              <a:gd name="T21" fmla="*/ 3227 h 5091"/>
              <a:gd name="T22" fmla="*/ 4475 w 4476"/>
              <a:gd name="T23" fmla="*/ 3227 h 5091"/>
              <a:gd name="T24" fmla="*/ 2612 w 4476"/>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6" h="5091">
                <a:moveTo>
                  <a:pt x="2612" y="5090"/>
                </a:moveTo>
                <a:lnTo>
                  <a:pt x="381" y="5090"/>
                </a:lnTo>
                <a:lnTo>
                  <a:pt x="381" y="5090"/>
                </a:lnTo>
                <a:cubicBezTo>
                  <a:pt x="171" y="5090"/>
                  <a:pt x="0" y="4919"/>
                  <a:pt x="0" y="4708"/>
                </a:cubicBezTo>
                <a:lnTo>
                  <a:pt x="0" y="1862"/>
                </a:lnTo>
                <a:lnTo>
                  <a:pt x="0" y="1862"/>
                </a:lnTo>
                <a:cubicBezTo>
                  <a:pt x="0" y="834"/>
                  <a:pt x="835" y="0"/>
                  <a:pt x="1863" y="0"/>
                </a:cubicBezTo>
                <a:lnTo>
                  <a:pt x="4093" y="0"/>
                </a:lnTo>
                <a:lnTo>
                  <a:pt x="4093" y="0"/>
                </a:lnTo>
                <a:cubicBezTo>
                  <a:pt x="4304" y="0"/>
                  <a:pt x="4475" y="170"/>
                  <a:pt x="4475" y="381"/>
                </a:cubicBezTo>
                <a:lnTo>
                  <a:pt x="4475" y="3227"/>
                </a:lnTo>
                <a:lnTo>
                  <a:pt x="4475" y="3227"/>
                </a:lnTo>
                <a:cubicBezTo>
                  <a:pt x="4475" y="4256"/>
                  <a:pt x="3640" y="5090"/>
                  <a:pt x="2612" y="5090"/>
                </a:cubicBezTo>
              </a:path>
            </a:pathLst>
          </a:custGeom>
          <a:solidFill>
            <a:srgbClr val="EEA821"/>
          </a:solidFill>
          <a:ln>
            <a:noFill/>
          </a:ln>
          <a:effectLst/>
        </p:spPr>
        <p:txBody>
          <a:bodyPr wrap="none" anchor="ctr"/>
          <a:lstStyle/>
          <a:p>
            <a:endParaRPr lang="en-GB" sz="900" noProof="0" dirty="0"/>
          </a:p>
        </p:txBody>
      </p:sp>
      <p:sp>
        <p:nvSpPr>
          <p:cNvPr id="428" name="Freeform 389"/>
          <p:cNvSpPr>
            <a:spLocks noChangeArrowheads="1"/>
          </p:cNvSpPr>
          <p:nvPr/>
        </p:nvSpPr>
        <p:spPr bwMode="auto">
          <a:xfrm>
            <a:off x="6545883" y="1185420"/>
            <a:ext cx="1198847" cy="1414805"/>
          </a:xfrm>
          <a:custGeom>
            <a:avLst/>
            <a:gdLst>
              <a:gd name="T0" fmla="*/ 2089 w 2202"/>
              <a:gd name="T1" fmla="*/ 2052 h 2072"/>
              <a:gd name="T2" fmla="*/ 1093 w 2202"/>
              <a:gd name="T3" fmla="*/ 1703 h 2072"/>
              <a:gd name="T4" fmla="*/ 1093 w 2202"/>
              <a:gd name="T5" fmla="*/ 1703 h 2072"/>
              <a:gd name="T6" fmla="*/ 1041 w 2202"/>
              <a:gd name="T7" fmla="*/ 1703 h 2072"/>
              <a:gd name="T8" fmla="*/ 112 w 2202"/>
              <a:gd name="T9" fmla="*/ 2049 h 2072"/>
              <a:gd name="T10" fmla="*/ 112 w 2202"/>
              <a:gd name="T11" fmla="*/ 2049 h 2072"/>
              <a:gd name="T12" fmla="*/ 0 w 2202"/>
              <a:gd name="T13" fmla="*/ 1956 h 2072"/>
              <a:gd name="T14" fmla="*/ 0 w 2202"/>
              <a:gd name="T15" fmla="*/ 98 h 2072"/>
              <a:gd name="T16" fmla="*/ 0 w 2202"/>
              <a:gd name="T17" fmla="*/ 98 h 2072"/>
              <a:gd name="T18" fmla="*/ 86 w 2202"/>
              <a:gd name="T19" fmla="*/ 0 h 2072"/>
              <a:gd name="T20" fmla="*/ 2114 w 2202"/>
              <a:gd name="T21" fmla="*/ 0 h 2072"/>
              <a:gd name="T22" fmla="*/ 2114 w 2202"/>
              <a:gd name="T23" fmla="*/ 0 h 2072"/>
              <a:gd name="T24" fmla="*/ 2201 w 2202"/>
              <a:gd name="T25" fmla="*/ 98 h 2072"/>
              <a:gd name="T26" fmla="*/ 2201 w 2202"/>
              <a:gd name="T27" fmla="*/ 1959 h 2072"/>
              <a:gd name="T28" fmla="*/ 2201 w 2202"/>
              <a:gd name="T29" fmla="*/ 1959 h 2072"/>
              <a:gd name="T30" fmla="*/ 2089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89" y="2052"/>
                </a:moveTo>
                <a:lnTo>
                  <a:pt x="1093" y="1703"/>
                </a:lnTo>
                <a:lnTo>
                  <a:pt x="1093" y="1703"/>
                </a:lnTo>
                <a:cubicBezTo>
                  <a:pt x="1077" y="1696"/>
                  <a:pt x="1058" y="1697"/>
                  <a:pt x="1041" y="1703"/>
                </a:cubicBezTo>
                <a:lnTo>
                  <a:pt x="112" y="2049"/>
                </a:lnTo>
                <a:lnTo>
                  <a:pt x="112" y="2049"/>
                </a:lnTo>
                <a:cubicBezTo>
                  <a:pt x="57" y="2069"/>
                  <a:pt x="0" y="2023"/>
                  <a:pt x="0" y="1956"/>
                </a:cubicBezTo>
                <a:lnTo>
                  <a:pt x="0" y="98"/>
                </a:lnTo>
                <a:lnTo>
                  <a:pt x="0" y="98"/>
                </a:lnTo>
                <a:cubicBezTo>
                  <a:pt x="0" y="44"/>
                  <a:pt x="38" y="0"/>
                  <a:pt x="86" y="0"/>
                </a:cubicBezTo>
                <a:lnTo>
                  <a:pt x="2114" y="0"/>
                </a:lnTo>
                <a:lnTo>
                  <a:pt x="2114" y="0"/>
                </a:lnTo>
                <a:cubicBezTo>
                  <a:pt x="2162" y="0"/>
                  <a:pt x="2201" y="44"/>
                  <a:pt x="2201" y="98"/>
                </a:cubicBezTo>
                <a:lnTo>
                  <a:pt x="2201" y="1959"/>
                </a:lnTo>
                <a:lnTo>
                  <a:pt x="2201" y="1959"/>
                </a:lnTo>
                <a:cubicBezTo>
                  <a:pt x="2201" y="2024"/>
                  <a:pt x="2144" y="2071"/>
                  <a:pt x="2089" y="2052"/>
                </a:cubicBezTo>
              </a:path>
            </a:pathLst>
          </a:custGeom>
          <a:solidFill>
            <a:srgbClr val="007772"/>
          </a:solidFill>
          <a:ln>
            <a:noFill/>
          </a:ln>
          <a:effectLst/>
        </p:spPr>
        <p:txBody>
          <a:bodyPr wrap="none" anchor="ctr"/>
          <a:lstStyle/>
          <a:p>
            <a:endParaRPr lang="en-GB" sz="900" noProof="0" dirty="0"/>
          </a:p>
        </p:txBody>
      </p:sp>
      <p:sp>
        <p:nvSpPr>
          <p:cNvPr id="429" name="Freeform 390"/>
          <p:cNvSpPr>
            <a:spLocks noChangeArrowheads="1"/>
          </p:cNvSpPr>
          <p:nvPr/>
        </p:nvSpPr>
        <p:spPr bwMode="auto">
          <a:xfrm>
            <a:off x="8845074" y="1853046"/>
            <a:ext cx="2438538" cy="1981951"/>
          </a:xfrm>
          <a:custGeom>
            <a:avLst/>
            <a:gdLst>
              <a:gd name="T0" fmla="*/ 2612 w 4475"/>
              <a:gd name="T1" fmla="*/ 5089 h 5090"/>
              <a:gd name="T2" fmla="*/ 382 w 4475"/>
              <a:gd name="T3" fmla="*/ 5089 h 5090"/>
              <a:gd name="T4" fmla="*/ 382 w 4475"/>
              <a:gd name="T5" fmla="*/ 5089 h 5090"/>
              <a:gd name="T6" fmla="*/ 0 w 4475"/>
              <a:gd name="T7" fmla="*/ 4708 h 5090"/>
              <a:gd name="T8" fmla="*/ 0 w 4475"/>
              <a:gd name="T9" fmla="*/ 1862 h 5090"/>
              <a:gd name="T10" fmla="*/ 0 w 4475"/>
              <a:gd name="T11" fmla="*/ 1862 h 5090"/>
              <a:gd name="T12" fmla="*/ 1863 w 4475"/>
              <a:gd name="T13" fmla="*/ 0 h 5090"/>
              <a:gd name="T14" fmla="*/ 4093 w 4475"/>
              <a:gd name="T15" fmla="*/ 0 h 5090"/>
              <a:gd name="T16" fmla="*/ 4093 w 4475"/>
              <a:gd name="T17" fmla="*/ 0 h 5090"/>
              <a:gd name="T18" fmla="*/ 4474 w 4475"/>
              <a:gd name="T19" fmla="*/ 381 h 5090"/>
              <a:gd name="T20" fmla="*/ 4474 w 4475"/>
              <a:gd name="T21" fmla="*/ 3226 h 5090"/>
              <a:gd name="T22" fmla="*/ 4474 w 4475"/>
              <a:gd name="T23" fmla="*/ 3226 h 5090"/>
              <a:gd name="T24" fmla="*/ 2612 w 4475"/>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0">
                <a:moveTo>
                  <a:pt x="2612" y="5089"/>
                </a:moveTo>
                <a:lnTo>
                  <a:pt x="382" y="5089"/>
                </a:lnTo>
                <a:lnTo>
                  <a:pt x="382" y="5089"/>
                </a:lnTo>
                <a:cubicBezTo>
                  <a:pt x="171" y="5089"/>
                  <a:pt x="0" y="4919"/>
                  <a:pt x="0" y="4708"/>
                </a:cubicBezTo>
                <a:lnTo>
                  <a:pt x="0" y="1862"/>
                </a:lnTo>
                <a:lnTo>
                  <a:pt x="0" y="1862"/>
                </a:lnTo>
                <a:cubicBezTo>
                  <a:pt x="0" y="832"/>
                  <a:pt x="834" y="0"/>
                  <a:pt x="1863" y="0"/>
                </a:cubicBezTo>
                <a:lnTo>
                  <a:pt x="4093" y="0"/>
                </a:lnTo>
                <a:lnTo>
                  <a:pt x="4093" y="0"/>
                </a:lnTo>
                <a:cubicBezTo>
                  <a:pt x="4303" y="0"/>
                  <a:pt x="4474" y="170"/>
                  <a:pt x="4474" y="381"/>
                </a:cubicBezTo>
                <a:lnTo>
                  <a:pt x="4474" y="3226"/>
                </a:lnTo>
                <a:lnTo>
                  <a:pt x="4474" y="3226"/>
                </a:lnTo>
                <a:cubicBezTo>
                  <a:pt x="4474" y="4255"/>
                  <a:pt x="3640" y="5089"/>
                  <a:pt x="2612" y="5089"/>
                </a:cubicBezTo>
              </a:path>
            </a:pathLst>
          </a:custGeom>
          <a:solidFill>
            <a:srgbClr val="007772">
              <a:alpha val="73000"/>
            </a:srgbClr>
          </a:solidFill>
          <a:ln>
            <a:noFill/>
          </a:ln>
          <a:effectLst/>
        </p:spPr>
        <p:txBody>
          <a:bodyPr wrap="none" anchor="ctr"/>
          <a:lstStyle/>
          <a:p>
            <a:endParaRPr lang="en-GB" sz="900" noProof="0" dirty="0"/>
          </a:p>
        </p:txBody>
      </p:sp>
      <p:sp>
        <p:nvSpPr>
          <p:cNvPr id="504" name="Freeform 463"/>
          <p:cNvSpPr>
            <a:spLocks noChangeArrowheads="1"/>
          </p:cNvSpPr>
          <p:nvPr/>
        </p:nvSpPr>
        <p:spPr bwMode="auto">
          <a:xfrm>
            <a:off x="9114154" y="1464109"/>
            <a:ext cx="1198848" cy="1414805"/>
          </a:xfrm>
          <a:custGeom>
            <a:avLst/>
            <a:gdLst>
              <a:gd name="T0" fmla="*/ 2089 w 2201"/>
              <a:gd name="T1" fmla="*/ 2052 h 2072"/>
              <a:gd name="T2" fmla="*/ 1093 w 2201"/>
              <a:gd name="T3" fmla="*/ 1703 h 2072"/>
              <a:gd name="T4" fmla="*/ 1093 w 2201"/>
              <a:gd name="T5" fmla="*/ 1703 h 2072"/>
              <a:gd name="T6" fmla="*/ 1041 w 2201"/>
              <a:gd name="T7" fmla="*/ 1703 h 2072"/>
              <a:gd name="T8" fmla="*/ 112 w 2201"/>
              <a:gd name="T9" fmla="*/ 2049 h 2072"/>
              <a:gd name="T10" fmla="*/ 112 w 2201"/>
              <a:gd name="T11" fmla="*/ 2049 h 2072"/>
              <a:gd name="T12" fmla="*/ 0 w 2201"/>
              <a:gd name="T13" fmla="*/ 1956 h 2072"/>
              <a:gd name="T14" fmla="*/ 0 w 2201"/>
              <a:gd name="T15" fmla="*/ 97 h 2072"/>
              <a:gd name="T16" fmla="*/ 0 w 2201"/>
              <a:gd name="T17" fmla="*/ 97 h 2072"/>
              <a:gd name="T18" fmla="*/ 85 w 2201"/>
              <a:gd name="T19" fmla="*/ 0 h 2072"/>
              <a:gd name="T20" fmla="*/ 2115 w 2201"/>
              <a:gd name="T21" fmla="*/ 0 h 2072"/>
              <a:gd name="T22" fmla="*/ 2115 w 2201"/>
              <a:gd name="T23" fmla="*/ 0 h 2072"/>
              <a:gd name="T24" fmla="*/ 2200 w 2201"/>
              <a:gd name="T25" fmla="*/ 97 h 2072"/>
              <a:gd name="T26" fmla="*/ 2200 w 2201"/>
              <a:gd name="T27" fmla="*/ 1959 h 2072"/>
              <a:gd name="T28" fmla="*/ 2200 w 2201"/>
              <a:gd name="T29" fmla="*/ 1959 h 2072"/>
              <a:gd name="T30" fmla="*/ 2089 w 2201"/>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1" h="2072">
                <a:moveTo>
                  <a:pt x="2089" y="2052"/>
                </a:moveTo>
                <a:lnTo>
                  <a:pt x="1093" y="1703"/>
                </a:lnTo>
                <a:lnTo>
                  <a:pt x="1093" y="1703"/>
                </a:lnTo>
                <a:cubicBezTo>
                  <a:pt x="1076" y="1696"/>
                  <a:pt x="1058" y="1696"/>
                  <a:pt x="1041" y="1703"/>
                </a:cubicBezTo>
                <a:lnTo>
                  <a:pt x="112" y="2049"/>
                </a:lnTo>
                <a:lnTo>
                  <a:pt x="112" y="2049"/>
                </a:lnTo>
                <a:cubicBezTo>
                  <a:pt x="57" y="2069"/>
                  <a:pt x="0" y="2022"/>
                  <a:pt x="0" y="1956"/>
                </a:cubicBezTo>
                <a:lnTo>
                  <a:pt x="0" y="97"/>
                </a:lnTo>
                <a:lnTo>
                  <a:pt x="0" y="97"/>
                </a:lnTo>
                <a:cubicBezTo>
                  <a:pt x="0" y="44"/>
                  <a:pt x="38" y="0"/>
                  <a:pt x="85" y="0"/>
                </a:cubicBezTo>
                <a:lnTo>
                  <a:pt x="2115" y="0"/>
                </a:lnTo>
                <a:lnTo>
                  <a:pt x="2115" y="0"/>
                </a:lnTo>
                <a:cubicBezTo>
                  <a:pt x="2162" y="0"/>
                  <a:pt x="2200" y="44"/>
                  <a:pt x="2200" y="97"/>
                </a:cubicBezTo>
                <a:lnTo>
                  <a:pt x="2200" y="1959"/>
                </a:lnTo>
                <a:lnTo>
                  <a:pt x="2200" y="1959"/>
                </a:lnTo>
                <a:cubicBezTo>
                  <a:pt x="2200" y="2024"/>
                  <a:pt x="2144" y="2071"/>
                  <a:pt x="2089" y="2052"/>
                </a:cubicBezTo>
              </a:path>
            </a:pathLst>
          </a:custGeom>
          <a:solidFill>
            <a:srgbClr val="007772"/>
          </a:solidFill>
          <a:ln>
            <a:noFill/>
          </a:ln>
          <a:effectLst/>
        </p:spPr>
        <p:txBody>
          <a:bodyPr wrap="none" anchor="ctr"/>
          <a:lstStyle/>
          <a:p>
            <a:endParaRPr lang="en-GB" sz="900" noProof="0" dirty="0"/>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274322" y="2645254"/>
            <a:ext cx="1903899"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Precision and Accuracy </a:t>
            </a:r>
          </a:p>
        </p:txBody>
      </p:sp>
      <p:sp>
        <p:nvSpPr>
          <p:cNvPr id="48" name="CuadroTexto 555">
            <a:extLst>
              <a:ext uri="{FF2B5EF4-FFF2-40B4-BE49-F238E27FC236}">
                <a16:creationId xmlns:a16="http://schemas.microsoft.com/office/drawing/2014/main" id="{5BD6FD8F-627B-A713-3FFF-F8AAD48AD103}"/>
              </a:ext>
            </a:extLst>
          </p:cNvPr>
          <p:cNvSpPr txBox="1"/>
          <p:nvPr/>
        </p:nvSpPr>
        <p:spPr>
          <a:xfrm>
            <a:off x="3948659" y="2999197"/>
            <a:ext cx="2004051"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Labour Efficiency </a:t>
            </a:r>
          </a:p>
        </p:txBody>
      </p:sp>
      <p:sp>
        <p:nvSpPr>
          <p:cNvPr id="49" name="CuadroTexto 557">
            <a:extLst>
              <a:ext uri="{FF2B5EF4-FFF2-40B4-BE49-F238E27FC236}">
                <a16:creationId xmlns:a16="http://schemas.microsoft.com/office/drawing/2014/main" id="{9BAE1F5F-D649-1A66-B752-79CE7113952B}"/>
              </a:ext>
            </a:extLst>
          </p:cNvPr>
          <p:cNvSpPr txBox="1"/>
          <p:nvPr/>
        </p:nvSpPr>
        <p:spPr>
          <a:xfrm>
            <a:off x="6185717" y="2429495"/>
            <a:ext cx="2472848" cy="1015663"/>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Real-Time Monitoring &amp; Data-Driven Decisions </a:t>
            </a:r>
          </a:p>
        </p:txBody>
      </p:sp>
      <p:sp>
        <p:nvSpPr>
          <p:cNvPr id="50" name="CuadroTexto 559">
            <a:extLst>
              <a:ext uri="{FF2B5EF4-FFF2-40B4-BE49-F238E27FC236}">
                <a16:creationId xmlns:a16="http://schemas.microsoft.com/office/drawing/2014/main" id="{6E2A3C17-F1E5-6220-1606-6F7E9F97FF16}"/>
              </a:ext>
            </a:extLst>
          </p:cNvPr>
          <p:cNvSpPr txBox="1"/>
          <p:nvPr/>
        </p:nvSpPr>
        <p:spPr>
          <a:xfrm>
            <a:off x="9076808" y="2999197"/>
            <a:ext cx="2041042"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Increased Safety </a:t>
            </a:r>
          </a:p>
        </p:txBody>
      </p:sp>
      <p:sp>
        <p:nvSpPr>
          <p:cNvPr id="450" name="Text Placeholder 1">
            <a:extLst>
              <a:ext uri="{FF2B5EF4-FFF2-40B4-BE49-F238E27FC236}">
                <a16:creationId xmlns:a16="http://schemas.microsoft.com/office/drawing/2014/main" id="{132A14E0-2CBA-5D5F-1600-8F727E93B656}"/>
              </a:ext>
            </a:extLst>
          </p:cNvPr>
          <p:cNvSpPr>
            <a:spLocks noGrp="1"/>
          </p:cNvSpPr>
          <p:nvPr>
            <p:ph type="body" sz="quarter" idx="16"/>
          </p:nvPr>
        </p:nvSpPr>
        <p:spPr/>
        <p:txBody>
          <a:bodyPr/>
          <a:lstStyle/>
          <a:p>
            <a:r>
              <a:rPr lang="en-GB" b="1" noProof="0" dirty="0"/>
              <a:t>How does automation improve farming efficiency?</a:t>
            </a:r>
          </a:p>
        </p:txBody>
      </p:sp>
      <p:sp>
        <p:nvSpPr>
          <p:cNvPr id="2" name="Text Placeholder 5">
            <a:extLst>
              <a:ext uri="{FF2B5EF4-FFF2-40B4-BE49-F238E27FC236}">
                <a16:creationId xmlns:a16="http://schemas.microsoft.com/office/drawing/2014/main" id="{05072DB7-4677-E413-D7C3-BF1E930BFF4F}"/>
              </a:ext>
            </a:extLst>
          </p:cNvPr>
          <p:cNvSpPr txBox="1">
            <a:spLocks/>
          </p:cNvSpPr>
          <p:nvPr/>
        </p:nvSpPr>
        <p:spPr>
          <a:xfrm>
            <a:off x="866287" y="3834997"/>
            <a:ext cx="2575093" cy="26723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404040"/>
                </a:solidFill>
              </a:rPr>
              <a:t>Automated systems, such as drones and robotic machinery, ensure precise application of inputs like water, fertilisers, and pesticides, minimising waste and environmental impact. </a:t>
            </a:r>
          </a:p>
        </p:txBody>
      </p:sp>
      <p:sp>
        <p:nvSpPr>
          <p:cNvPr id="3" name="Text Placeholder 5">
            <a:extLst>
              <a:ext uri="{FF2B5EF4-FFF2-40B4-BE49-F238E27FC236}">
                <a16:creationId xmlns:a16="http://schemas.microsoft.com/office/drawing/2014/main" id="{7A7E5996-5F52-DBE8-4AE5-B57D0D84C8DD}"/>
              </a:ext>
            </a:extLst>
          </p:cNvPr>
          <p:cNvSpPr txBox="1">
            <a:spLocks/>
          </p:cNvSpPr>
          <p:nvPr/>
        </p:nvSpPr>
        <p:spPr>
          <a:xfrm>
            <a:off x="3441380" y="4025065"/>
            <a:ext cx="2575093" cy="26723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404040"/>
                </a:solidFill>
              </a:rPr>
              <a:t>Automation reduces the need for manual labour in repetitive and physically demanding tasks, allowing farmers to focus on strategic decision-making. </a:t>
            </a:r>
          </a:p>
        </p:txBody>
      </p:sp>
      <p:sp>
        <p:nvSpPr>
          <p:cNvPr id="4" name="Text Placeholder 5">
            <a:extLst>
              <a:ext uri="{FF2B5EF4-FFF2-40B4-BE49-F238E27FC236}">
                <a16:creationId xmlns:a16="http://schemas.microsoft.com/office/drawing/2014/main" id="{20E7788F-27B1-E75C-BCA7-53C21FCF46C6}"/>
              </a:ext>
            </a:extLst>
          </p:cNvPr>
          <p:cNvSpPr txBox="1">
            <a:spLocks/>
          </p:cNvSpPr>
          <p:nvPr/>
        </p:nvSpPr>
        <p:spPr>
          <a:xfrm>
            <a:off x="6083472" y="3834997"/>
            <a:ext cx="2575093" cy="267236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hlinkClick r:id="rId3"/>
              </a:rPr>
              <a:t>IoT sensors </a:t>
            </a:r>
            <a:r>
              <a:rPr lang="en-GB" sz="2000" noProof="0" dirty="0">
                <a:solidFill>
                  <a:srgbClr val="404040"/>
                </a:solidFill>
              </a:rPr>
              <a:t>and SCADA systems provide real-time data on soil conditions, crop health, and livestock well-being, enabling timely interventions and better resource management.</a:t>
            </a:r>
          </a:p>
        </p:txBody>
      </p:sp>
      <p:sp>
        <p:nvSpPr>
          <p:cNvPr id="5" name="Text Placeholder 5">
            <a:extLst>
              <a:ext uri="{FF2B5EF4-FFF2-40B4-BE49-F238E27FC236}">
                <a16:creationId xmlns:a16="http://schemas.microsoft.com/office/drawing/2014/main" id="{7FEE3C28-E53A-EB2C-324B-913A94A429B7}"/>
              </a:ext>
            </a:extLst>
          </p:cNvPr>
          <p:cNvSpPr txBox="1">
            <a:spLocks/>
          </p:cNvSpPr>
          <p:nvPr/>
        </p:nvSpPr>
        <p:spPr>
          <a:xfrm>
            <a:off x="8725564" y="3955280"/>
            <a:ext cx="2575093" cy="23069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404040"/>
                </a:solidFill>
              </a:rPr>
              <a:t>Technologies like unmanned aerial vehicles (</a:t>
            </a:r>
            <a:r>
              <a:rPr lang="en-GB" sz="2000" noProof="0" dirty="0">
                <a:hlinkClick r:id="rId4"/>
              </a:rPr>
              <a:t>UAVs</a:t>
            </a:r>
            <a:r>
              <a:rPr lang="en-GB" sz="2000" noProof="0" dirty="0">
                <a:solidFill>
                  <a:srgbClr val="404040"/>
                </a:solidFill>
              </a:rPr>
              <a:t>)</a:t>
            </a:r>
            <a:r>
              <a:rPr lang="en-GB" sz="2000" noProof="0" dirty="0"/>
              <a:t> </a:t>
            </a:r>
            <a:r>
              <a:rPr lang="en-GB" sz="2000" noProof="0" dirty="0">
                <a:solidFill>
                  <a:srgbClr val="404040"/>
                </a:solidFill>
              </a:rPr>
              <a:t>and autonomous sprayers help reduce human exposure to hazardous chemicals and unsafe working conditions.</a:t>
            </a:r>
          </a:p>
        </p:txBody>
      </p:sp>
      <p:pic>
        <p:nvPicPr>
          <p:cNvPr id="9" name="Grafika 8" descr="Strzał w dziesiątkę z wypełnieniem pełnym">
            <a:extLst>
              <a:ext uri="{FF2B5EF4-FFF2-40B4-BE49-F238E27FC236}">
                <a16:creationId xmlns:a16="http://schemas.microsoft.com/office/drawing/2014/main" id="{CD763A00-0B92-3DB8-4C99-29389BD4B0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6367" y="1300472"/>
            <a:ext cx="914400" cy="914400"/>
          </a:xfrm>
          <a:prstGeom prst="rect">
            <a:avLst/>
          </a:prstGeom>
        </p:spPr>
      </p:pic>
      <p:pic>
        <p:nvPicPr>
          <p:cNvPr id="51" name="Grafika 50" descr="Tarcza — znacznik wyboru z wypełnieniem pełnym">
            <a:extLst>
              <a:ext uri="{FF2B5EF4-FFF2-40B4-BE49-F238E27FC236}">
                <a16:creationId xmlns:a16="http://schemas.microsoft.com/office/drawing/2014/main" id="{05B0DCC9-2139-B26E-F66E-FF1FEA9817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56378" y="1592846"/>
            <a:ext cx="914400" cy="914400"/>
          </a:xfrm>
          <a:prstGeom prst="rect">
            <a:avLst/>
          </a:prstGeom>
        </p:spPr>
      </p:pic>
      <p:pic>
        <p:nvPicPr>
          <p:cNvPr id="53" name="Grafika 52" descr="Blog z wypełnieniem pełnym">
            <a:extLst>
              <a:ext uri="{FF2B5EF4-FFF2-40B4-BE49-F238E27FC236}">
                <a16:creationId xmlns:a16="http://schemas.microsoft.com/office/drawing/2014/main" id="{50B9CE91-D961-8BD3-C40D-B0351840A7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88106" y="1376952"/>
            <a:ext cx="914400" cy="914400"/>
          </a:xfrm>
          <a:prstGeom prst="rect">
            <a:avLst/>
          </a:prstGeom>
        </p:spPr>
      </p:pic>
      <p:pic>
        <p:nvPicPr>
          <p:cNvPr id="55" name="Grafika 54" descr="Wykres słupkowy z trendem wzrostowym z wypełnieniem pełnym">
            <a:extLst>
              <a:ext uri="{FF2B5EF4-FFF2-40B4-BE49-F238E27FC236}">
                <a16:creationId xmlns:a16="http://schemas.microsoft.com/office/drawing/2014/main" id="{E26C3B8B-2734-E3CC-5D63-CA656FB98E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22237" y="1656798"/>
            <a:ext cx="914400" cy="914400"/>
          </a:xfrm>
          <a:prstGeom prst="rect">
            <a:avLst/>
          </a:prstGeom>
        </p:spPr>
      </p:pic>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8" name="Symbol zastępczy obrazu 7" descr="Obraz zawierający roślina domowa, roślina, szklarnia&#10;&#10;Zawartość wygenerowana przez sztuczną inteligencję może być niepoprawna.">
            <a:extLst>
              <a:ext uri="{FF2B5EF4-FFF2-40B4-BE49-F238E27FC236}">
                <a16:creationId xmlns:a16="http://schemas.microsoft.com/office/drawing/2014/main" id="{47F68570-EF02-E3F5-15DC-EA0696A3424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3E1666DB-365E-6809-07DD-1185D7AB9C4C}"/>
              </a:ext>
            </a:extLst>
          </p:cNvPr>
          <p:cNvSpPr txBox="1"/>
          <p:nvPr/>
        </p:nvSpPr>
        <p:spPr>
          <a:xfrm>
            <a:off x="754028" y="2268415"/>
            <a:ext cx="55197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SCADA &amp; PLC SYSTEMS</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ymbol zastępczy obrazu 19" descr="Obraz zawierający niebo, osoba, na wolnym powietrzu, ubrania&#10;&#10;Zawartość wygenerowana przez sztuczną inteligencję może być niepoprawna.">
            <a:extLst>
              <a:ext uri="{FF2B5EF4-FFF2-40B4-BE49-F238E27FC236}">
                <a16:creationId xmlns:a16="http://schemas.microsoft.com/office/drawing/2014/main" id="{DA1FFC3D-E7F8-4ED3-03D7-224EB3DE102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p:cNvSpPr>
            <a:spLocks noGrp="1"/>
          </p:cNvSpPr>
          <p:nvPr>
            <p:ph type="body" sz="quarter" idx="13"/>
          </p:nvPr>
        </p:nvSpPr>
        <p:spPr>
          <a:xfrm>
            <a:off x="660960" y="406973"/>
            <a:ext cx="5607690" cy="697353"/>
          </a:xfrm>
        </p:spPr>
        <p:txBody>
          <a:bodyPr/>
          <a:lstStyle/>
          <a:p>
            <a:r>
              <a:rPr lang="en-GB" b="1" noProof="0" dirty="0">
                <a:solidFill>
                  <a:srgbClr val="007772"/>
                </a:solidFill>
              </a:rPr>
              <a:t>SCADA Control Systems</a:t>
            </a:r>
          </a:p>
          <a:p>
            <a:endParaRPr lang="en-GB" noProof="0" dirty="0"/>
          </a:p>
        </p:txBody>
      </p:sp>
      <p:sp>
        <p:nvSpPr>
          <p:cNvPr id="12" name="Text Placeholder 11"/>
          <p:cNvSpPr>
            <a:spLocks noGrp="1"/>
          </p:cNvSpPr>
          <p:nvPr>
            <p:ph type="body" sz="quarter" idx="14"/>
          </p:nvPr>
        </p:nvSpPr>
        <p:spPr>
          <a:xfrm>
            <a:off x="660960" y="1104326"/>
            <a:ext cx="7479740" cy="5055174"/>
          </a:xfrm>
        </p:spPr>
        <p:txBody>
          <a:bodyPr/>
          <a:lstStyle/>
          <a:p>
            <a:r>
              <a:rPr lang="en-GB" noProof="0" dirty="0"/>
              <a:t>SCADA (Supervisory Control and Data Acquisition) is a centralised system that monitors and controls farming operations like irrigation, greenhouse climate, and livestock management in real time.</a:t>
            </a:r>
          </a:p>
          <a:p>
            <a:pPr marL="342900" indent="-342900">
              <a:buFont typeface="Arial" panose="020B0604020202020204" pitchFamily="34" charset="0"/>
              <a:buChar char="•"/>
            </a:pPr>
            <a:r>
              <a:rPr lang="en-GB" b="1" noProof="0" dirty="0"/>
              <a:t>Enhanced Efficiency and Automation: </a:t>
            </a:r>
            <a:r>
              <a:rPr lang="en-GB" noProof="0" dirty="0"/>
              <a:t>SCADA automates irrigation, climate control, and feeding, reducing labour, optimising resources and boosting productivity.</a:t>
            </a:r>
          </a:p>
          <a:p>
            <a:pPr marL="342900" indent="-342900">
              <a:buFont typeface="Arial" panose="020B0604020202020204" pitchFamily="34" charset="0"/>
              <a:buChar char="•"/>
            </a:pPr>
            <a:r>
              <a:rPr lang="en-GB" b="1" noProof="0" dirty="0"/>
              <a:t>Remote Monitoring and Decision-Making: </a:t>
            </a:r>
            <a:r>
              <a:rPr lang="en-GB" noProof="0" dirty="0"/>
              <a:t>Farmers can remotely monitor farm conditions via SCADA’s interface, accessing real-time data on soil, temperature, and equipment for precision management. This enables timely interventions, reduces costs, and ensures precision in farm management.</a:t>
            </a:r>
          </a:p>
        </p:txBody>
      </p:sp>
      <p:sp>
        <p:nvSpPr>
          <p:cNvPr id="15" name="Rectangle 14">
            <a:extLst>
              <a:ext uri="{FF2B5EF4-FFF2-40B4-BE49-F238E27FC236}">
                <a16:creationId xmlns:a16="http://schemas.microsoft.com/office/drawing/2014/main" id="{A59AE0CC-4546-634E-993B-BE9F97656608}"/>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Text Placeholder 3">
            <a:extLst>
              <a:ext uri="{FF2B5EF4-FFF2-40B4-BE49-F238E27FC236}">
                <a16:creationId xmlns:a16="http://schemas.microsoft.com/office/drawing/2014/main" id="{6047F6EC-2975-521D-095A-FD27A8C87512}"/>
              </a:ext>
            </a:extLst>
          </p:cNvPr>
          <p:cNvSpPr txBox="1">
            <a:spLocks/>
          </p:cNvSpPr>
          <p:nvPr/>
        </p:nvSpPr>
        <p:spPr>
          <a:xfrm>
            <a:off x="5186344" y="5930900"/>
            <a:ext cx="2954356" cy="8036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sz="2400" noProof="0" dirty="0">
                <a:sym typeface="Wingdings" panose="05000000000000000000" pitchFamily="2" charset="2"/>
                <a:hlinkClick r:id="rId3"/>
              </a:rPr>
              <a:t> </a:t>
            </a:r>
            <a:r>
              <a:rPr lang="en-GB" sz="2400" noProof="0" dirty="0">
                <a:hlinkClick r:id="rId3"/>
              </a:rPr>
              <a:t>More information on SCADA </a:t>
            </a:r>
            <a:endParaRPr lang="en-GB" sz="2400" noProof="0" dirty="0"/>
          </a:p>
        </p:txBody>
      </p:sp>
    </p:spTree>
    <p:extLst>
      <p:ext uri="{BB962C8B-B14F-4D97-AF65-F5344CB8AC3E}">
        <p14:creationId xmlns:p14="http://schemas.microsoft.com/office/powerpoint/2010/main" val="3435606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4B65D33F-466F-47B3-AD3A-358DD880590D}">
  <ds:schemaRefs>
    <ds:schemaRef ds:uri="http://schemas.microsoft.com/sharepoint/v3/contenttype/forms"/>
  </ds:schemaRefs>
</ds:datastoreItem>
</file>

<file path=customXml/itemProps2.xml><?xml version="1.0" encoding="utf-8"?>
<ds:datastoreItem xmlns:ds="http://schemas.openxmlformats.org/officeDocument/2006/customXml" ds:itemID="{9AFE2041-9832-4E2E-A03E-757D3F858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A57634-7053-43E3-BAA2-AFE1A4DDD770}">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docProps/app.xml><?xml version="1.0" encoding="utf-8"?>
<Properties xmlns="http://schemas.openxmlformats.org/officeDocument/2006/extended-properties" xmlns:vt="http://schemas.openxmlformats.org/officeDocument/2006/docPropsVTypes">
  <Template/>
  <TotalTime>4807</TotalTime>
  <Words>1358</Words>
  <Application>Microsoft Office PowerPoint</Application>
  <PresentationFormat>Widescreen</PresentationFormat>
  <Paragraphs>110</Paragraphs>
  <Slides>20</Slides>
  <Notes>7</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120</cp:revision>
  <dcterms:created xsi:type="dcterms:W3CDTF">2019-11-20T14:08:21Z</dcterms:created>
  <dcterms:modified xsi:type="dcterms:W3CDTF">2025-05-12T09:06:59Z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