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2" r:id="rId5"/>
    <p:sldMasterId id="2147483705" r:id="rId6"/>
    <p:sldMasterId id="2147483708" r:id="rId7"/>
  </p:sldMasterIdLst>
  <p:notesMasterIdLst>
    <p:notesMasterId r:id="rId24"/>
  </p:notesMasterIdLst>
  <p:sldIdLst>
    <p:sldId id="4388" r:id="rId8"/>
    <p:sldId id="4391" r:id="rId9"/>
    <p:sldId id="4358" r:id="rId10"/>
    <p:sldId id="4366" r:id="rId11"/>
    <p:sldId id="4362" r:id="rId12"/>
    <p:sldId id="4367" r:id="rId13"/>
    <p:sldId id="277" r:id="rId14"/>
    <p:sldId id="260" r:id="rId15"/>
    <p:sldId id="4368" r:id="rId16"/>
    <p:sldId id="269" r:id="rId17"/>
    <p:sldId id="272" r:id="rId18"/>
    <p:sldId id="4374" r:id="rId19"/>
    <p:sldId id="4392" r:id="rId20"/>
    <p:sldId id="4359" r:id="rId21"/>
    <p:sldId id="4373"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2"/>
    <a:srgbClr val="EEA821"/>
    <a:srgbClr val="404040"/>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4A02F-AE61-8816-6BAF-4E34B3C87BBE}" v="4" dt="2025-04-28T14:41:53.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6" d="100"/>
          <a:sy n="96" d="100"/>
        </p:scale>
        <p:origin x="10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5</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62EEA-CE14-A534-A84D-65A98A85D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3D19D-DB50-7504-DC5B-2C8049A43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4E115-685F-CD12-7BB1-886F609E44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C01786-5A33-C946-B509-856D35EB1CEB}"/>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338931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100C9-02DC-0785-3960-2D11F5375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6A373-4EF1-DFF5-1957-5D92237EB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E3540-9086-33AD-3F9C-551D2F3DEE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7385BE-56CD-3565-04C4-93D82C53A0B6}"/>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43233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4218c5e4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34218c5e46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34218c5e46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421746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Smart Skills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575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582942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037240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3681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002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312362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278669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652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440366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91611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09059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49430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757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26846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751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082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6756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58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471402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533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3185189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322988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1121636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2879573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4044413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
        <p:cNvGrpSpPr/>
        <p:nvPr/>
      </p:nvGrpSpPr>
      <p:grpSpPr>
        <a:xfrm>
          <a:off x="0" y="0"/>
          <a:ext cx="0" cy="0"/>
          <a:chOff x="0" y="0"/>
          <a:chExt cx="0" cy="0"/>
        </a:xfrm>
      </p:grpSpPr>
      <p:sp>
        <p:nvSpPr>
          <p:cNvPr id="19" name="Google Shape;19;p31"/>
          <p:cNvSpPr/>
          <p:nvPr/>
        </p:nvSpPr>
        <p:spPr>
          <a:xfrm>
            <a:off x="0" y="0"/>
            <a:ext cx="12192000" cy="6858001"/>
          </a:xfrm>
          <a:prstGeom prst="rect">
            <a:avLst/>
          </a:prstGeom>
          <a:solidFill>
            <a:srgbClr val="29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3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1" name="Google Shape;21;p3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2" name="Google Shape;22;p3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Smart Skills </a:t>
            </a:r>
            <a:r>
              <a:rPr lang="en-US" sz="2400" b="0" i="0" u="none" strike="noStrik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3" name="Google Shape;23;p3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4" name="Google Shape;24;p3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5" name="Google Shape;25;p3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6" name="Google Shape;26;p3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495454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 bullet point slide">
  <p:cSld name="4 bullet point slide">
    <p:spTree>
      <p:nvGrpSpPr>
        <p:cNvPr id="1" name="Shape 55"/>
        <p:cNvGrpSpPr/>
        <p:nvPr/>
      </p:nvGrpSpPr>
      <p:grpSpPr>
        <a:xfrm>
          <a:off x="0" y="0"/>
          <a:ext cx="0" cy="0"/>
          <a:chOff x="0" y="0"/>
          <a:chExt cx="0" cy="0"/>
        </a:xfrm>
      </p:grpSpPr>
      <p:sp>
        <p:nvSpPr>
          <p:cNvPr id="56" name="Google Shape;56;p34"/>
          <p:cNvSpPr txBox="1">
            <a:spLocks noGrp="1"/>
          </p:cNvSpPr>
          <p:nvPr>
            <p:ph type="body" idx="1"/>
          </p:nvPr>
        </p:nvSpPr>
        <p:spPr>
          <a:xfrm>
            <a:off x="860902" y="1056648"/>
            <a:ext cx="54669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4"/>
          <p:cNvSpPr txBox="1">
            <a:spLocks noGrp="1"/>
          </p:cNvSpPr>
          <p:nvPr>
            <p:ph type="body" idx="2"/>
          </p:nvPr>
        </p:nvSpPr>
        <p:spPr>
          <a:xfrm>
            <a:off x="860902" y="2977661"/>
            <a:ext cx="8817149" cy="30011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90466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ide Photo Slide">
  <p:cSld name="Side Photo Slide">
    <p:spTree>
      <p:nvGrpSpPr>
        <p:cNvPr id="1" name="Shape 58"/>
        <p:cNvGrpSpPr/>
        <p:nvPr/>
      </p:nvGrpSpPr>
      <p:grpSpPr>
        <a:xfrm>
          <a:off x="0" y="0"/>
          <a:ext cx="0" cy="0"/>
          <a:chOff x="0" y="0"/>
          <a:chExt cx="0" cy="0"/>
        </a:xfrm>
      </p:grpSpPr>
      <p:sp>
        <p:nvSpPr>
          <p:cNvPr id="59" name="Google Shape;59;p35"/>
          <p:cNvSpPr>
            <a:spLocks noGrp="1"/>
          </p:cNvSpPr>
          <p:nvPr>
            <p:ph type="pic" idx="2"/>
          </p:nvPr>
        </p:nvSpPr>
        <p:spPr>
          <a:xfrm>
            <a:off x="6857999" y="0"/>
            <a:ext cx="5334001" cy="6858000"/>
          </a:xfrm>
          <a:prstGeom prst="rect">
            <a:avLst/>
          </a:prstGeom>
          <a:noFill/>
          <a:ln>
            <a:noFill/>
          </a:ln>
        </p:spPr>
      </p:sp>
      <p:sp>
        <p:nvSpPr>
          <p:cNvPr id="60" name="Google Shape;60;p35"/>
          <p:cNvSpPr txBox="1">
            <a:spLocks noGrp="1"/>
          </p:cNvSpPr>
          <p:nvPr>
            <p:ph type="body" idx="1"/>
          </p:nvPr>
        </p:nvSpPr>
        <p:spPr>
          <a:xfrm>
            <a:off x="660960" y="1010552"/>
            <a:ext cx="5607690"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5"/>
          <p:cNvSpPr txBox="1">
            <a:spLocks noGrp="1"/>
          </p:cNvSpPr>
          <p:nvPr>
            <p:ph type="body" idx="3"/>
          </p:nvPr>
        </p:nvSpPr>
        <p:spPr>
          <a:xfrm>
            <a:off x="673256" y="2256692"/>
            <a:ext cx="5600544" cy="36869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8653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62"/>
        <p:cNvGrpSpPr/>
        <p:nvPr/>
      </p:nvGrpSpPr>
      <p:grpSpPr>
        <a:xfrm>
          <a:off x="0" y="0"/>
          <a:ext cx="0" cy="0"/>
          <a:chOff x="0" y="0"/>
          <a:chExt cx="0" cy="0"/>
        </a:xfrm>
      </p:grpSpPr>
      <p:sp>
        <p:nvSpPr>
          <p:cNvPr id="63" name="Google Shape;63;p36"/>
          <p:cNvSpPr/>
          <p:nvPr/>
        </p:nvSpPr>
        <p:spPr>
          <a:xfrm>
            <a:off x="6982690" y="527858"/>
            <a:ext cx="4721156" cy="5802284"/>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9">
              <a:solidFill>
                <a:schemeClr val="lt1"/>
              </a:solidFill>
              <a:latin typeface="Calibri"/>
              <a:ea typeface="Calibri"/>
              <a:cs typeface="Calibri"/>
              <a:sym typeface="Calibri"/>
            </a:endParaRPr>
          </a:p>
        </p:txBody>
      </p:sp>
      <p:sp>
        <p:nvSpPr>
          <p:cNvPr id="64" name="Google Shape;64;p36"/>
          <p:cNvSpPr txBox="1">
            <a:spLocks noGrp="1"/>
          </p:cNvSpPr>
          <p:nvPr>
            <p:ph type="body" idx="1"/>
          </p:nvPr>
        </p:nvSpPr>
        <p:spPr>
          <a:xfrm>
            <a:off x="7276362"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6"/>
          <p:cNvSpPr>
            <a:spLocks noGrp="1"/>
          </p:cNvSpPr>
          <p:nvPr>
            <p:ph type="pic" idx="2"/>
          </p:nvPr>
        </p:nvSpPr>
        <p:spPr>
          <a:xfrm>
            <a:off x="238772" y="2626822"/>
            <a:ext cx="7708195" cy="3396829"/>
          </a:xfrm>
          <a:prstGeom prst="rect">
            <a:avLst/>
          </a:prstGeom>
          <a:solidFill>
            <a:srgbClr val="BFBFBF"/>
          </a:solidFill>
          <a:ln>
            <a:noFill/>
          </a:ln>
        </p:spPr>
      </p:sp>
    </p:spTree>
    <p:extLst>
      <p:ext uri="{BB962C8B-B14F-4D97-AF65-F5344CB8AC3E}">
        <p14:creationId xmlns:p14="http://schemas.microsoft.com/office/powerpoint/2010/main" val="10275242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84644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70"/>
        <p:cNvGrpSpPr/>
        <p:nvPr/>
      </p:nvGrpSpPr>
      <p:grpSpPr>
        <a:xfrm>
          <a:off x="0" y="0"/>
          <a:ext cx="0" cy="0"/>
          <a:chOff x="0" y="0"/>
          <a:chExt cx="0" cy="0"/>
        </a:xfrm>
      </p:grpSpPr>
      <p:sp>
        <p:nvSpPr>
          <p:cNvPr id="71" name="Google Shape;71;p38"/>
          <p:cNvSpPr/>
          <p:nvPr/>
        </p:nvSpPr>
        <p:spPr>
          <a:xfrm rot="-5400000">
            <a:off x="2666999" y="-2666999"/>
            <a:ext cx="6858001" cy="1219199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8"/>
          <p:cNvSpPr/>
          <p:nvPr/>
        </p:nvSpPr>
        <p:spPr>
          <a:xfrm rot="-5400000">
            <a:off x="2965899" y="-2133928"/>
            <a:ext cx="6141020" cy="11125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a:t>
            </a:r>
            <a:endParaRPr/>
          </a:p>
        </p:txBody>
      </p:sp>
      <p:sp>
        <p:nvSpPr>
          <p:cNvPr id="73" name="Google Shape;73;p3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91114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75"/>
        <p:cNvGrpSpPr/>
        <p:nvPr/>
      </p:nvGrpSpPr>
      <p:grpSpPr>
        <a:xfrm>
          <a:off x="0" y="0"/>
          <a:ext cx="0" cy="0"/>
          <a:chOff x="0" y="0"/>
          <a:chExt cx="0" cy="0"/>
        </a:xfrm>
      </p:grpSpPr>
      <p:sp>
        <p:nvSpPr>
          <p:cNvPr id="76" name="Google Shape;76;p39"/>
          <p:cNvSpPr/>
          <p:nvPr/>
        </p:nvSpPr>
        <p:spPr>
          <a:xfrm rot="-5400000">
            <a:off x="4192375" y="-642572"/>
            <a:ext cx="3807250" cy="812984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39"/>
          <p:cNvSpPr txBox="1">
            <a:spLocks noGrp="1"/>
          </p:cNvSpPr>
          <p:nvPr>
            <p:ph type="body" idx="1"/>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9"/>
          <p:cNvSpPr>
            <a:spLocks noGrp="1"/>
          </p:cNvSpPr>
          <p:nvPr>
            <p:ph type="pic" idx="2"/>
          </p:nvPr>
        </p:nvSpPr>
        <p:spPr>
          <a:xfrm>
            <a:off x="-2" y="-7299"/>
            <a:ext cx="12192002" cy="6865298"/>
          </a:xfrm>
          <a:prstGeom prst="rect">
            <a:avLst/>
          </a:prstGeom>
          <a:solidFill>
            <a:srgbClr val="BFBFBF"/>
          </a:solidFill>
          <a:ln>
            <a:noFill/>
          </a:ln>
        </p:spPr>
      </p:sp>
    </p:spTree>
    <p:extLst>
      <p:ext uri="{BB962C8B-B14F-4D97-AF65-F5344CB8AC3E}">
        <p14:creationId xmlns:p14="http://schemas.microsoft.com/office/powerpoint/2010/main" val="535695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Slide 02">
  <p:cSld name="Quote Slide 02">
    <p:spTree>
      <p:nvGrpSpPr>
        <p:cNvPr id="1" name="Shape 79"/>
        <p:cNvGrpSpPr/>
        <p:nvPr/>
      </p:nvGrpSpPr>
      <p:grpSpPr>
        <a:xfrm>
          <a:off x="0" y="0"/>
          <a:ext cx="0" cy="0"/>
          <a:chOff x="0" y="0"/>
          <a:chExt cx="0" cy="0"/>
        </a:xfrm>
      </p:grpSpPr>
      <p:sp>
        <p:nvSpPr>
          <p:cNvPr id="80" name="Google Shape;80;p40"/>
          <p:cNvSpPr/>
          <p:nvPr/>
        </p:nvSpPr>
        <p:spPr>
          <a:xfrm rot="-5400000">
            <a:off x="232431" y="464696"/>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0"/>
          <p:cNvSpPr txBox="1">
            <a:spLocks noGrp="1"/>
          </p:cNvSpPr>
          <p:nvPr>
            <p:ph type="body" idx="1"/>
          </p:nvPr>
        </p:nvSpPr>
        <p:spPr>
          <a:xfrm>
            <a:off x="779490" y="2278505"/>
            <a:ext cx="4137285" cy="2726804"/>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0"/>
          <p:cNvSpPr/>
          <p:nvPr/>
        </p:nvSpPr>
        <p:spPr>
          <a:xfrm rot="-5400000">
            <a:off x="10557481" y="-214269"/>
            <a:ext cx="1420250" cy="18487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46969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xt Slide - Orange Icon box">
  <p:cSld name="Text Slide - Orange Icon box">
    <p:spTree>
      <p:nvGrpSpPr>
        <p:cNvPr id="1" name="Shape 90"/>
        <p:cNvGrpSpPr/>
        <p:nvPr/>
      </p:nvGrpSpPr>
      <p:grpSpPr>
        <a:xfrm>
          <a:off x="0" y="0"/>
          <a:ext cx="0" cy="0"/>
          <a:chOff x="0" y="0"/>
          <a:chExt cx="0" cy="0"/>
        </a:xfrm>
      </p:grpSpPr>
      <p:sp>
        <p:nvSpPr>
          <p:cNvPr id="91" name="Google Shape;91;p42"/>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42"/>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2"/>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79030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Slide 2 - with icons">
  <p:cSld name="Text Slide 2 - with icons">
    <p:spTree>
      <p:nvGrpSpPr>
        <p:cNvPr id="1" name="Shape 98"/>
        <p:cNvGrpSpPr/>
        <p:nvPr/>
      </p:nvGrpSpPr>
      <p:grpSpPr>
        <a:xfrm>
          <a:off x="0" y="0"/>
          <a:ext cx="0" cy="0"/>
          <a:chOff x="0" y="0"/>
          <a:chExt cx="0" cy="0"/>
        </a:xfrm>
      </p:grpSpPr>
      <p:sp>
        <p:nvSpPr>
          <p:cNvPr id="99" name="Google Shape;99;p44"/>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4"/>
          <p:cNvSpPr txBox="1">
            <a:spLocks noGrp="1"/>
          </p:cNvSpPr>
          <p:nvPr>
            <p:ph type="body" idx="1"/>
          </p:nvPr>
        </p:nvSpPr>
        <p:spPr>
          <a:xfrm>
            <a:off x="1639836" y="785664"/>
            <a:ext cx="8849638" cy="138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44"/>
          <p:cNvSpPr txBox="1">
            <a:spLocks noGrp="1"/>
          </p:cNvSpPr>
          <p:nvPr>
            <p:ph type="body" idx="2"/>
          </p:nvPr>
        </p:nvSpPr>
        <p:spPr>
          <a:xfrm>
            <a:off x="1639837" y="2766646"/>
            <a:ext cx="8849638" cy="31900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4"/>
          <p:cNvSpPr/>
          <p:nvPr/>
        </p:nvSpPr>
        <p:spPr>
          <a:xfrm>
            <a:off x="10769600" y="0"/>
            <a:ext cx="1422400" cy="5107577"/>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85912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114"/>
        <p:cNvGrpSpPr/>
        <p:nvPr/>
      </p:nvGrpSpPr>
      <p:grpSpPr>
        <a:xfrm>
          <a:off x="0" y="0"/>
          <a:ext cx="0" cy="0"/>
          <a:chOff x="0" y="0"/>
          <a:chExt cx="0" cy="0"/>
        </a:xfrm>
      </p:grpSpPr>
      <p:sp>
        <p:nvSpPr>
          <p:cNvPr id="115" name="Google Shape;115;p47"/>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40056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xt Slide with quote">
  <p:cSld name="Text Slide with quote">
    <p:spTree>
      <p:nvGrpSpPr>
        <p:cNvPr id="1" name="Shape 119"/>
        <p:cNvGrpSpPr/>
        <p:nvPr/>
      </p:nvGrpSpPr>
      <p:grpSpPr>
        <a:xfrm>
          <a:off x="0" y="0"/>
          <a:ext cx="0" cy="0"/>
          <a:chOff x="0" y="0"/>
          <a:chExt cx="0" cy="0"/>
        </a:xfrm>
      </p:grpSpPr>
      <p:sp>
        <p:nvSpPr>
          <p:cNvPr id="120" name="Google Shape;120;p49"/>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49"/>
          <p:cNvSpPr/>
          <p:nvPr/>
        </p:nvSpPr>
        <p:spPr>
          <a:xfrm rot="-5400000">
            <a:off x="5984599" y="4179308"/>
            <a:ext cx="3245241" cy="91670"/>
          </a:xfrm>
          <a:prstGeom prst="roundRect">
            <a:avLst>
              <a:gd name="adj" fmla="val 50000"/>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9"/>
          <p:cNvSpPr txBox="1">
            <a:spLocks noGrp="1"/>
          </p:cNvSpPr>
          <p:nvPr>
            <p:ph type="body" idx="1"/>
          </p:nvPr>
        </p:nvSpPr>
        <p:spPr>
          <a:xfrm>
            <a:off x="1675006" y="1074656"/>
            <a:ext cx="53822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9"/>
          <p:cNvSpPr txBox="1">
            <a:spLocks noGrp="1"/>
          </p:cNvSpPr>
          <p:nvPr>
            <p:ph type="body" idx="2"/>
          </p:nvPr>
        </p:nvSpPr>
        <p:spPr>
          <a:xfrm>
            <a:off x="1687302" y="2602523"/>
            <a:ext cx="5463775"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9"/>
          <p:cNvSpPr txBox="1">
            <a:spLocks noGrp="1"/>
          </p:cNvSpPr>
          <p:nvPr>
            <p:ph type="body" idx="3"/>
          </p:nvPr>
        </p:nvSpPr>
        <p:spPr>
          <a:xfrm>
            <a:off x="8063361" y="2602523"/>
            <a:ext cx="3706607" cy="324524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04040"/>
              </a:buClr>
              <a:buSzPts val="2400"/>
              <a:buFont typeface="Arial"/>
              <a:buNone/>
              <a:defRPr sz="2400" b="0" i="1"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26794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xt Slide - Blue Icon box">
  <p:cSld name="Text Slide - Blue Icon box">
    <p:spTree>
      <p:nvGrpSpPr>
        <p:cNvPr id="1" name="Shape 125"/>
        <p:cNvGrpSpPr/>
        <p:nvPr/>
      </p:nvGrpSpPr>
      <p:grpSpPr>
        <a:xfrm>
          <a:off x="0" y="0"/>
          <a:ext cx="0" cy="0"/>
          <a:chOff x="0" y="0"/>
          <a:chExt cx="0" cy="0"/>
        </a:xfrm>
      </p:grpSpPr>
      <p:sp>
        <p:nvSpPr>
          <p:cNvPr id="126" name="Google Shape;126;p50"/>
          <p:cNvSpPr/>
          <p:nvPr/>
        </p:nvSpPr>
        <p:spPr>
          <a:xfrm>
            <a:off x="-13271" y="643325"/>
            <a:ext cx="1423827" cy="1525530"/>
          </a:xfrm>
          <a:prstGeom prst="rect">
            <a:avLst/>
          </a:prstGeom>
          <a:solidFill>
            <a:srgbClr val="3DBDAB">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50"/>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0"/>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2130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ATPTOP SLIDE 2">
  <p:cSld name="LATPTOP SLIDE 2">
    <p:spTree>
      <p:nvGrpSpPr>
        <p:cNvPr id="1" name="Shape 129"/>
        <p:cNvGrpSpPr/>
        <p:nvPr/>
      </p:nvGrpSpPr>
      <p:grpSpPr>
        <a:xfrm>
          <a:off x="0" y="0"/>
          <a:ext cx="0" cy="0"/>
          <a:chOff x="0" y="0"/>
          <a:chExt cx="0" cy="0"/>
        </a:xfrm>
      </p:grpSpPr>
      <p:sp>
        <p:nvSpPr>
          <p:cNvPr id="130" name="Google Shape;130;p51"/>
          <p:cNvSpPr/>
          <p:nvPr/>
        </p:nvSpPr>
        <p:spPr>
          <a:xfrm>
            <a:off x="0" y="745067"/>
            <a:ext cx="1420250" cy="270763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51"/>
          <p:cNvPicPr preferRelativeResize="0"/>
          <p:nvPr/>
        </p:nvPicPr>
        <p:blipFill rotWithShape="1">
          <a:blip r:embed="rId2" cstate="screen">
            <a:alphaModFix/>
            <a:extLst>
              <a:ext uri="{28A0092B-C50C-407E-A947-70E740481C1C}">
                <a14:useLocalDpi xmlns:a14="http://schemas.microsoft.com/office/drawing/2010/main"/>
              </a:ext>
            </a:extLst>
          </a:blip>
          <a:srcRect l="-19343"/>
          <a:stretch/>
        </p:blipFill>
        <p:spPr>
          <a:xfrm>
            <a:off x="-1511179" y="2612571"/>
            <a:ext cx="8450840" cy="4245429"/>
          </a:xfrm>
          <a:prstGeom prst="rect">
            <a:avLst/>
          </a:prstGeom>
          <a:noFill/>
          <a:ln>
            <a:noFill/>
          </a:ln>
        </p:spPr>
      </p:pic>
      <p:sp>
        <p:nvSpPr>
          <p:cNvPr id="132" name="Google Shape;132;p51"/>
          <p:cNvSpPr>
            <a:spLocks noGrp="1"/>
          </p:cNvSpPr>
          <p:nvPr>
            <p:ph type="pic" idx="2"/>
          </p:nvPr>
        </p:nvSpPr>
        <p:spPr>
          <a:xfrm>
            <a:off x="1114362" y="2802349"/>
            <a:ext cx="4981638" cy="3090444"/>
          </a:xfrm>
          <a:prstGeom prst="rect">
            <a:avLst/>
          </a:prstGeom>
          <a:solidFill>
            <a:schemeClr val="lt1"/>
          </a:solidFill>
          <a:ln>
            <a:noFill/>
          </a:ln>
        </p:spPr>
      </p:sp>
      <p:sp>
        <p:nvSpPr>
          <p:cNvPr id="133" name="Google Shape;133;p51"/>
          <p:cNvSpPr txBox="1">
            <a:spLocks noGrp="1"/>
          </p:cNvSpPr>
          <p:nvPr>
            <p:ph type="body" idx="1"/>
          </p:nvPr>
        </p:nvSpPr>
        <p:spPr>
          <a:xfrm>
            <a:off x="6967718" y="815819"/>
            <a:ext cx="451308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51"/>
          <p:cNvSpPr txBox="1">
            <a:spLocks noGrp="1"/>
          </p:cNvSpPr>
          <p:nvPr>
            <p:ph type="body" idx="3"/>
          </p:nvPr>
        </p:nvSpPr>
        <p:spPr>
          <a:xfrm>
            <a:off x="6972765" y="2061958"/>
            <a:ext cx="4507330" cy="31704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7206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3954040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1359329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283817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9.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8.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1.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7" r:id="rId18"/>
    <p:sldLayoutId id="2147483676" r:id="rId19"/>
    <p:sldLayoutId id="2147483668" r:id="rId20"/>
    <p:sldLayoutId id="2147483680" r:id="rId21"/>
    <p:sldLayoutId id="214748368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318352565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129332658"/>
      </p:ext>
    </p:extLst>
  </p:cSld>
  <p:clrMap bg1="lt1" tx1="dk1" bg2="lt2" tx2="dk2" accent1="accent1" accent2="accent2" accent3="accent3" accent4="accent4" accent5="accent5" accent6="accent6" hlink="hlink" folHlink="folHlink"/>
  <p:sldLayoutIdLst>
    <p:sldLayoutId id="2147483706" r:id="rId1"/>
    <p:sldLayoutId id="21474837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extLst>
      <p:ext uri="{BB962C8B-B14F-4D97-AF65-F5344CB8AC3E}">
        <p14:creationId xmlns:p14="http://schemas.microsoft.com/office/powerpoint/2010/main" val="365734290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s://www.pexels.com/photo/rice-field-photo-219517/" TargetMode="External"/><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video" Target="https://www.youtube.com/embed/jtOVKEgftR4?start=139&amp;feature=oembed" TargetMode="External"/><Relationship Id="rId4" Type="http://schemas.openxmlformats.org/officeDocument/2006/relationships/hyperlink" Target="https://www.youtube.com/watch?v=jtOVKEgftR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3.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internationaljournalofresearch.com/tag/rainwaterharvesting/" TargetMode="External"/><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jrhwatermanagement.co.uk/solutions/rainwater-harvesting-systems/full-yield-rainwater-harvest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bright-bubble-clean-clear-206694/" TargetMode="External"/><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mediascitoyens-diois.info/2020/04/le-role-vital-de-lagriculture-du-covid-19-a-la-transition-ecologique/" TargetMode="External"/><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b="5180"/>
          <a:stretch>
            <a:fillRect/>
          </a:stretch>
        </p:blipFill>
        <p:spPr>
          <a:xfrm>
            <a:off x="-1" y="2491331"/>
            <a:ext cx="12192000" cy="4366669"/>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Text Placeholder 12"/>
          <p:cNvSpPr>
            <a:spLocks noGrp="1"/>
          </p:cNvSpPr>
          <p:nvPr>
            <p:ph type="body" sz="quarter" idx="20"/>
          </p:nvPr>
        </p:nvSpPr>
        <p:spPr>
          <a:xfrm>
            <a:off x="505551" y="3582410"/>
            <a:ext cx="3859151" cy="1395852"/>
          </a:xfrm>
        </p:spPr>
        <p:txBody>
          <a:bodyPr lIns="91440" tIns="45720" rIns="91440" bIns="45720" anchor="ctr">
            <a:noAutofit/>
          </a:bodyPr>
          <a:lstStyle/>
          <a:p>
            <a:pPr>
              <a:lnSpc>
                <a:spcPct val="80000"/>
              </a:lnSpc>
            </a:pPr>
            <a:r>
              <a:rPr lang="en-US" sz="3400" noProof="0" dirty="0">
                <a:solidFill>
                  <a:schemeClr val="bg1"/>
                </a:solidFill>
              </a:rPr>
              <a:t>M4: Water Resource Management under Changing Climates</a:t>
            </a:r>
            <a:endParaRPr lang="en-GB" sz="31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05551" y="2430640"/>
            <a:ext cx="3660159"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Course 5:  Climate-Smart Agriculture (CSA) Techniques </a:t>
            </a:r>
            <a:endParaRPr kumimoji="0" lang="en-GB" sz="2800" b="0" i="0" u="none" strike="noStrike" kern="1200" cap="none" spc="0" normalizeH="0" baseline="0" noProof="0" dirty="0">
              <a:ln>
                <a:noFill/>
              </a:ln>
              <a:solidFill>
                <a:prstClr val="white"/>
              </a:solidFill>
              <a:effectLst/>
              <a:uLnTx/>
              <a:uFillTx/>
              <a:latin typeface="Calibri" panose="020F0502020204030204"/>
              <a:ea typeface="Calibri"/>
              <a:cs typeface="Calibri"/>
              <a:sym typeface="Arial"/>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066800" y="477838"/>
            <a:ext cx="11125200" cy="2341562"/>
          </a:xfrm>
        </p:spPr>
      </p:pic>
      <p:sp>
        <p:nvSpPr>
          <p:cNvPr id="11" name="Text Placeholder 10"/>
          <p:cNvSpPr>
            <a:spLocks noGrp="1"/>
          </p:cNvSpPr>
          <p:nvPr>
            <p:ph type="body" sz="quarter" idx="13"/>
          </p:nvPr>
        </p:nvSpPr>
        <p:spPr>
          <a:xfrm>
            <a:off x="1568242" y="2958591"/>
            <a:ext cx="8714406" cy="697353"/>
          </a:xfrm>
        </p:spPr>
        <p:txBody>
          <a:bodyPr/>
          <a:lstStyle/>
          <a:p>
            <a:r>
              <a:rPr lang="en-US" b="1" dirty="0">
                <a:solidFill>
                  <a:srgbClr val="007772"/>
                </a:solidFill>
              </a:rPr>
              <a:t>Water Intensive crops</a:t>
            </a:r>
          </a:p>
          <a:p>
            <a:endParaRPr lang="en-US" dirty="0"/>
          </a:p>
        </p:txBody>
      </p:sp>
      <p:sp>
        <p:nvSpPr>
          <p:cNvPr id="12" name="Text Placeholder 11"/>
          <p:cNvSpPr>
            <a:spLocks noGrp="1"/>
          </p:cNvSpPr>
          <p:nvPr>
            <p:ph type="body" sz="quarter" idx="14"/>
          </p:nvPr>
        </p:nvSpPr>
        <p:spPr>
          <a:xfrm>
            <a:off x="1573794" y="3704889"/>
            <a:ext cx="9210295" cy="2681511"/>
          </a:xfrm>
        </p:spPr>
        <p:txBody>
          <a:bodyPr/>
          <a:lstStyle/>
          <a:p>
            <a:r>
              <a:rPr lang="en-US" dirty="0"/>
              <a:t>Some crops like:</a:t>
            </a:r>
          </a:p>
          <a:p>
            <a:pPr marL="342900" indent="-342900">
              <a:buFont typeface="Arial" panose="020B0604020202020204" pitchFamily="34" charset="0"/>
              <a:buChar char="•"/>
            </a:pPr>
            <a:r>
              <a:rPr lang="en-US" dirty="0"/>
              <a:t>Rice</a:t>
            </a:r>
          </a:p>
          <a:p>
            <a:pPr marL="342900" indent="-342900">
              <a:buFont typeface="Arial" panose="020B0604020202020204" pitchFamily="34" charset="0"/>
              <a:buChar char="•"/>
            </a:pPr>
            <a:r>
              <a:rPr lang="en-US" dirty="0"/>
              <a:t>Cotton</a:t>
            </a:r>
          </a:p>
          <a:p>
            <a:pPr marL="342900" indent="-342900">
              <a:buFont typeface="Arial" panose="020B0604020202020204" pitchFamily="34" charset="0"/>
              <a:buChar char="•"/>
            </a:pPr>
            <a:r>
              <a:rPr lang="en-US" dirty="0"/>
              <a:t>Sugarcane</a:t>
            </a:r>
          </a:p>
          <a:p>
            <a:r>
              <a:rPr lang="en-US" dirty="0"/>
              <a:t>require large amounts of water. In areas facing water stress, adaptation is essential.</a:t>
            </a:r>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79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b="1" dirty="0"/>
              <a:t>What to do…</a:t>
            </a:r>
          </a:p>
        </p:txBody>
      </p:sp>
      <p:sp>
        <p:nvSpPr>
          <p:cNvPr id="6" name="Text Placeholder 5"/>
          <p:cNvSpPr>
            <a:spLocks noGrp="1"/>
          </p:cNvSpPr>
          <p:nvPr>
            <p:ph type="body" sz="quarter" idx="14"/>
          </p:nvPr>
        </p:nvSpPr>
        <p:spPr/>
        <p:txBody>
          <a:bodyPr/>
          <a:lstStyle/>
          <a:p>
            <a:pPr marL="342900" indent="-342900">
              <a:buFont typeface="Arial" panose="020B0604020202020204" pitchFamily="34" charset="0"/>
              <a:buChar char="•"/>
            </a:pPr>
            <a:r>
              <a:rPr lang="en-US" b="1" dirty="0"/>
              <a:t>Switch to drought-tolerant varieties:</a:t>
            </a:r>
            <a:r>
              <a:rPr lang="en-US" dirty="0"/>
              <a:t> Choose crops or cultivars that require less water (e.g., millet, sorghum).</a:t>
            </a:r>
          </a:p>
          <a:p>
            <a:pPr marL="342900" indent="-342900">
              <a:buFont typeface="Arial" panose="020B0604020202020204" pitchFamily="34" charset="0"/>
              <a:buChar char="•"/>
            </a:pPr>
            <a:r>
              <a:rPr lang="en-US" b="1" dirty="0"/>
              <a:t>Schedule irrigation based on crop stages:</a:t>
            </a:r>
            <a:r>
              <a:rPr lang="en-US" dirty="0"/>
              <a:t> Water only during the most sensitive growth phases.</a:t>
            </a:r>
          </a:p>
          <a:p>
            <a:pPr marL="342900" indent="-342900">
              <a:buFont typeface="Arial" panose="020B0604020202020204" pitchFamily="34" charset="0"/>
              <a:buChar char="•"/>
            </a:pPr>
            <a:r>
              <a:rPr lang="en-US" b="1" dirty="0"/>
              <a:t>Diversify cropping systems:</a:t>
            </a:r>
            <a:r>
              <a:rPr lang="en-US" dirty="0"/>
              <a:t> Integrate crops with lower water demands or those that provide soil cover and improve moisture retention.</a:t>
            </a:r>
          </a:p>
        </p:txBody>
      </p:sp>
    </p:spTree>
    <p:extLst>
      <p:ext uri="{BB962C8B-B14F-4D97-AF65-F5344CB8AC3E}">
        <p14:creationId xmlns:p14="http://schemas.microsoft.com/office/powerpoint/2010/main" val="158721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7B0447A5-123C-011F-12CF-6B9344636FDB}"/>
              </a:ext>
            </a:extLst>
          </p:cNvPr>
          <p:cNvSpPr>
            <a:spLocks noGrp="1"/>
          </p:cNvSpPr>
          <p:nvPr>
            <p:ph type="pic" sz="quarter" idx="10"/>
          </p:nvPr>
        </p:nvSpPr>
        <p:spPr/>
        <p:txBody>
          <a:bodyPr/>
          <a:lstStyle/>
          <a:p>
            <a:endParaRPr lang="en-IE"/>
          </a:p>
        </p:txBody>
      </p:sp>
      <p:sp>
        <p:nvSpPr>
          <p:cNvPr id="3" name="Segnaposto testo 2">
            <a:extLst>
              <a:ext uri="{FF2B5EF4-FFF2-40B4-BE49-F238E27FC236}">
                <a16:creationId xmlns:a16="http://schemas.microsoft.com/office/drawing/2014/main" id="{6E86AFF2-837E-30E7-AA7B-A83962B32E74}"/>
              </a:ext>
            </a:extLst>
          </p:cNvPr>
          <p:cNvSpPr>
            <a:spLocks noGrp="1"/>
          </p:cNvSpPr>
          <p:nvPr>
            <p:ph type="body" sz="quarter" idx="13"/>
          </p:nvPr>
        </p:nvSpPr>
        <p:spPr>
          <a:xfrm>
            <a:off x="6729984" y="558644"/>
            <a:ext cx="4513081" cy="697353"/>
          </a:xfrm>
        </p:spPr>
        <p:txBody>
          <a:bodyPr/>
          <a:lstStyle/>
          <a:p>
            <a:r>
              <a:rPr lang="it-IT" b="1" dirty="0"/>
              <a:t>Dry seeding </a:t>
            </a:r>
            <a:r>
              <a:rPr lang="it-IT" b="1" dirty="0" err="1"/>
              <a:t>rice</a:t>
            </a:r>
            <a:endParaRPr lang="it-IT" b="1" dirty="0"/>
          </a:p>
        </p:txBody>
      </p:sp>
      <p:sp>
        <p:nvSpPr>
          <p:cNvPr id="4" name="Segnaposto testo 3">
            <a:extLst>
              <a:ext uri="{FF2B5EF4-FFF2-40B4-BE49-F238E27FC236}">
                <a16:creationId xmlns:a16="http://schemas.microsoft.com/office/drawing/2014/main" id="{B1FD391A-1D30-0F22-0777-A836BCAF8162}"/>
              </a:ext>
            </a:extLst>
          </p:cNvPr>
          <p:cNvSpPr>
            <a:spLocks noGrp="1"/>
          </p:cNvSpPr>
          <p:nvPr>
            <p:ph type="body" sz="quarter" idx="14"/>
          </p:nvPr>
        </p:nvSpPr>
        <p:spPr>
          <a:xfrm>
            <a:off x="6729984" y="1650478"/>
            <a:ext cx="5138928" cy="4165106"/>
          </a:xfrm>
        </p:spPr>
        <p:txBody>
          <a:bodyPr/>
          <a:lstStyle/>
          <a:p>
            <a:r>
              <a:rPr lang="en-US" dirty="0"/>
              <a:t>Dry rice farming is the new frontier of agriculture. These are the words of Paolo Mosca, a rice grower from </a:t>
            </a:r>
            <a:r>
              <a:rPr lang="en-US" dirty="0" err="1"/>
              <a:t>Crescentino</a:t>
            </a:r>
            <a:r>
              <a:rPr lang="en-US" dirty="0"/>
              <a:t>, in the province of Vercelli, who is experimenting with this new form of agriculture on his family farm, 120 hectares of land all cultivated with rice. A technique, the conservative one, that Paolo learnt in his travels between Argentina, the United States and Brazil. So much so that he was the first to have the courage to experiment it in rice.</a:t>
            </a:r>
          </a:p>
          <a:p>
            <a:endParaRPr lang="it-IT" dirty="0"/>
          </a:p>
        </p:txBody>
      </p:sp>
      <p:pic>
        <p:nvPicPr>
          <p:cNvPr id="5" name="Elementi multimediali online 4" title="Paolo Maria Mosca - Azienda Agricola Mosca">
            <a:hlinkClick r:id="" action="ppaction://media"/>
            <a:extLst>
              <a:ext uri="{FF2B5EF4-FFF2-40B4-BE49-F238E27FC236}">
                <a16:creationId xmlns:a16="http://schemas.microsoft.com/office/drawing/2014/main" id="{0E7974E0-0B7B-18DE-9A50-5AB6DCB166B6}"/>
              </a:ext>
            </a:extLst>
          </p:cNvPr>
          <p:cNvPicPr preferRelativeResize="0">
            <a:picLocks noRot="1" noChangeAspect="1"/>
          </p:cNvPicPr>
          <p:nvPr>
            <a:videoFile r:link="rId1"/>
          </p:nvPr>
        </p:nvPicPr>
        <p:blipFill>
          <a:blip r:embed="rId3"/>
          <a:stretch>
            <a:fillRect/>
          </a:stretch>
        </p:blipFill>
        <p:spPr>
          <a:xfrm>
            <a:off x="1075299" y="2802349"/>
            <a:ext cx="5040000" cy="3090444"/>
          </a:xfrm>
          <a:prstGeom prst="rect">
            <a:avLst/>
          </a:prstGeom>
        </p:spPr>
      </p:pic>
      <p:sp>
        <p:nvSpPr>
          <p:cNvPr id="7" name="TextBox 6">
            <a:extLst>
              <a:ext uri="{FF2B5EF4-FFF2-40B4-BE49-F238E27FC236}">
                <a16:creationId xmlns:a16="http://schemas.microsoft.com/office/drawing/2014/main" id="{014B2A79-9DCA-FC97-18BE-7BF7F1FAE723}"/>
              </a:ext>
            </a:extLst>
          </p:cNvPr>
          <p:cNvSpPr txBox="1"/>
          <p:nvPr/>
        </p:nvSpPr>
        <p:spPr>
          <a:xfrm>
            <a:off x="1216819" y="6368534"/>
            <a:ext cx="6853236" cy="369332"/>
          </a:xfrm>
          <a:prstGeom prst="rect">
            <a:avLst/>
          </a:prstGeom>
          <a:noFill/>
        </p:spPr>
        <p:txBody>
          <a:bodyPr wrap="square">
            <a:spAutoFit/>
          </a:bodyPr>
          <a:lstStyle/>
          <a:p>
            <a:r>
              <a:rPr lang="it-IT" dirty="0">
                <a:hlinkClick r:id="rId4"/>
              </a:rPr>
              <a:t>Paolo Maria Mosca - Azienda Agricola Mosca</a:t>
            </a:r>
            <a:endParaRPr lang="en-IE" dirty="0"/>
          </a:p>
        </p:txBody>
      </p:sp>
    </p:spTree>
    <p:extLst>
      <p:ext uri="{BB962C8B-B14F-4D97-AF65-F5344CB8AC3E}">
        <p14:creationId xmlns:p14="http://schemas.microsoft.com/office/powerpoint/2010/main" val="101051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g34218c5e46a_0_0" descr="Person writing on a notebook"/>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460" name="Google Shape;460;g34218c5e46a_0_0"/>
          <p:cNvSpPr txBox="1"/>
          <p:nvPr/>
        </p:nvSpPr>
        <p:spPr>
          <a:xfrm>
            <a:off x="4305299" y="2268425"/>
            <a:ext cx="3412625" cy="646500"/>
          </a:xfrm>
          <a:prstGeom prst="rect">
            <a:avLst/>
          </a:prstGeom>
          <a:solidFill>
            <a:srgbClr val="EEA82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t>LETS PRACTICE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1" name="Google Shape;461;g34218c5e46a_0_0"/>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2" name="Google Shape;462;g34218c5e46a_0_0"/>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3" name="Google Shape;463;g34218c5e46a_0_0"/>
          <p:cNvSpPr txBox="1">
            <a:spLocks noGrp="1"/>
          </p:cNvSpPr>
          <p:nvPr>
            <p:ph type="body" idx="1"/>
          </p:nvPr>
        </p:nvSpPr>
        <p:spPr>
          <a:xfrm>
            <a:off x="9241981" y="871477"/>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04</a:t>
            </a:r>
            <a:endParaRPr/>
          </a:p>
        </p:txBody>
      </p:sp>
      <p:grpSp>
        <p:nvGrpSpPr>
          <p:cNvPr id="464" name="Google Shape;464;g34218c5e46a_0_0"/>
          <p:cNvGrpSpPr/>
          <p:nvPr/>
        </p:nvGrpSpPr>
        <p:grpSpPr>
          <a:xfrm>
            <a:off x="9142967" y="3809077"/>
            <a:ext cx="3049275" cy="3049275"/>
            <a:chOff x="3268483" y="5538141"/>
            <a:chExt cx="1760348" cy="1760348"/>
          </a:xfrm>
        </p:grpSpPr>
        <p:sp>
          <p:nvSpPr>
            <p:cNvPr id="465" name="Google Shape;465;g34218c5e46a_0_0"/>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6" name="Google Shape;466;g34218c5e46a_0_0"/>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prstGeom prst="rect">
            <a:avLst/>
          </a:prstGeom>
        </p:spPr>
        <p:txBody>
          <a:bodyPr/>
          <a:lstStyle/>
          <a:p>
            <a:r>
              <a:rPr lang="en-US" dirty="0"/>
              <a:t>Smart Water Decisions</a:t>
            </a:r>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prstGeom prst="rect">
            <a:avLst/>
          </a:prstGeom>
        </p:spPr>
        <p:txBody>
          <a:bodyPr/>
          <a:lstStyle/>
          <a:p>
            <a:r>
              <a:rPr lang="en-US" b="1" dirty="0"/>
              <a:t>Scenario:</a:t>
            </a:r>
            <a:r>
              <a:rPr lang="en-US" dirty="0"/>
              <a:t> You're managing a farm in a semi-arid area. Water availability has dropped by 30% over the past 5 years.</a:t>
            </a:r>
          </a:p>
          <a:p>
            <a:endParaRPr lang="en-US" dirty="0"/>
          </a:p>
          <a:p>
            <a:r>
              <a:rPr lang="en-US" b="1" dirty="0"/>
              <a:t>Which strategy do you apply first?</a:t>
            </a:r>
          </a:p>
          <a:p>
            <a:pPr marL="457200" indent="-457200">
              <a:buAutoNum type="alphaUcParenR"/>
            </a:pPr>
            <a:r>
              <a:rPr lang="en-US" dirty="0"/>
              <a:t>Continue flood irrigation but shorten the growing season</a:t>
            </a:r>
          </a:p>
          <a:p>
            <a:pPr marL="457200" indent="-457200">
              <a:buAutoNum type="alphaUcParenR"/>
            </a:pPr>
            <a:r>
              <a:rPr lang="en-US" dirty="0"/>
              <a:t>Invest in drip irrigation and plant cover crops</a:t>
            </a:r>
          </a:p>
          <a:p>
            <a:pPr marL="457200" indent="-457200">
              <a:buAutoNum type="alphaUcParenR"/>
            </a:pPr>
            <a:r>
              <a:rPr lang="en-US" dirty="0"/>
              <a:t>Remove all trees to increase land for cultivation</a:t>
            </a:r>
          </a:p>
          <a:p>
            <a:pPr marL="457200" indent="-457200">
              <a:buAutoNum type="alphaUcParenR"/>
            </a:pPr>
            <a:endParaRPr lang="en-US" dirty="0"/>
          </a:p>
          <a:p>
            <a:r>
              <a:rPr lang="en-US" b="1" dirty="0"/>
              <a:t>Best Answer: B</a:t>
            </a:r>
            <a:r>
              <a:rPr lang="en-US" dirty="0"/>
              <a:t> – Drip irrigation reduces water waste, and cover crops improve soil moisture retention.</a:t>
            </a:r>
          </a:p>
        </p:txBody>
      </p:sp>
    </p:spTree>
    <p:extLst>
      <p:ext uri="{BB962C8B-B14F-4D97-AF65-F5344CB8AC3E}">
        <p14:creationId xmlns:p14="http://schemas.microsoft.com/office/powerpoint/2010/main" val="249081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EDC942A-A1F8-929A-C10B-FA97EF0B6970}"/>
              </a:ext>
            </a:extLst>
          </p:cNvPr>
          <p:cNvSpPr>
            <a:spLocks noGrp="1"/>
          </p:cNvSpPr>
          <p:nvPr>
            <p:ph type="body" sz="quarter" idx="13"/>
          </p:nvPr>
        </p:nvSpPr>
        <p:spPr>
          <a:xfrm>
            <a:off x="7997362" y="1632028"/>
            <a:ext cx="3838604" cy="697353"/>
          </a:xfrm>
        </p:spPr>
        <p:txBody>
          <a:bodyPr/>
          <a:lstStyle/>
          <a:p>
            <a:r>
              <a:rPr lang="it-IT" b="1" dirty="0"/>
              <a:t>UP NEXT</a:t>
            </a:r>
          </a:p>
        </p:txBody>
      </p:sp>
      <p:sp>
        <p:nvSpPr>
          <p:cNvPr id="3" name="Segnaposto testo 2">
            <a:extLst>
              <a:ext uri="{FF2B5EF4-FFF2-40B4-BE49-F238E27FC236}">
                <a16:creationId xmlns:a16="http://schemas.microsoft.com/office/drawing/2014/main" id="{C48E262C-D67F-646D-AF92-38834F6E3272}"/>
              </a:ext>
            </a:extLst>
          </p:cNvPr>
          <p:cNvSpPr>
            <a:spLocks noGrp="1"/>
          </p:cNvSpPr>
          <p:nvPr>
            <p:ph type="body" sz="quarter" idx="14"/>
          </p:nvPr>
        </p:nvSpPr>
        <p:spPr>
          <a:xfrm>
            <a:off x="1593517" y="2556803"/>
            <a:ext cx="5463775" cy="3245241"/>
          </a:xfrm>
        </p:spPr>
        <p:txBody>
          <a:bodyPr/>
          <a:lstStyle/>
          <a:p>
            <a:r>
              <a:rPr lang="en-US" b="1" dirty="0"/>
              <a:t>Conclusion – Module 4</a:t>
            </a:r>
          </a:p>
          <a:p>
            <a:r>
              <a:rPr lang="en-US" dirty="0"/>
              <a:t>Efficient water management is essential to climate-smart agriculture. In this module, you learned how to:</a:t>
            </a:r>
          </a:p>
          <a:p>
            <a:pPr>
              <a:buFont typeface="Arial" panose="020B0604020202020204" pitchFamily="34" charset="0"/>
              <a:buChar char="•"/>
            </a:pPr>
            <a:r>
              <a:rPr lang="en-US" dirty="0"/>
              <a:t>Design irrigation systems that save water</a:t>
            </a:r>
          </a:p>
          <a:p>
            <a:pPr>
              <a:buFont typeface="Arial" panose="020B0604020202020204" pitchFamily="34" charset="0"/>
              <a:buChar char="•"/>
            </a:pPr>
            <a:r>
              <a:rPr lang="en-US" dirty="0"/>
              <a:t>Capture and store rainwater</a:t>
            </a:r>
          </a:p>
          <a:p>
            <a:pPr>
              <a:buFont typeface="Arial" panose="020B0604020202020204" pitchFamily="34" charset="0"/>
              <a:buChar char="•"/>
            </a:pPr>
            <a:r>
              <a:rPr lang="en-US" dirty="0"/>
              <a:t>Adapt crop choices and practices in water-scarce areas</a:t>
            </a:r>
          </a:p>
          <a:p>
            <a:endParaRPr lang="it-IT" dirty="0"/>
          </a:p>
        </p:txBody>
      </p:sp>
      <p:sp>
        <p:nvSpPr>
          <p:cNvPr id="4" name="Segnaposto testo 3">
            <a:extLst>
              <a:ext uri="{FF2B5EF4-FFF2-40B4-BE49-F238E27FC236}">
                <a16:creationId xmlns:a16="http://schemas.microsoft.com/office/drawing/2014/main" id="{3B000F8B-9BFD-7BFF-E37F-BCD2B44D1480}"/>
              </a:ext>
            </a:extLst>
          </p:cNvPr>
          <p:cNvSpPr>
            <a:spLocks noGrp="1"/>
          </p:cNvSpPr>
          <p:nvPr>
            <p:ph type="body" sz="quarter" idx="15"/>
          </p:nvPr>
        </p:nvSpPr>
        <p:spPr/>
        <p:txBody>
          <a:bodyPr/>
          <a:lstStyle/>
          <a:p>
            <a:pPr algn="l"/>
            <a:r>
              <a:rPr lang="en-US" dirty="0"/>
              <a:t>Explore strategies for </a:t>
            </a:r>
            <a:r>
              <a:rPr lang="en-US" b="1" dirty="0"/>
              <a:t>reducing emissions in crop and livestock systems</a:t>
            </a:r>
            <a:r>
              <a:rPr lang="en-US" dirty="0"/>
              <a:t> in </a:t>
            </a:r>
            <a:r>
              <a:rPr lang="en-US" b="1" dirty="0"/>
              <a:t>Module 5</a:t>
            </a:r>
            <a:r>
              <a:rPr lang="en-US" dirty="0"/>
              <a:t>!</a:t>
            </a:r>
          </a:p>
          <a:p>
            <a:endParaRPr lang="it-IT" dirty="0"/>
          </a:p>
        </p:txBody>
      </p:sp>
    </p:spTree>
    <p:extLst>
      <p:ext uri="{BB962C8B-B14F-4D97-AF65-F5344CB8AC3E}">
        <p14:creationId xmlns:p14="http://schemas.microsoft.com/office/powerpoint/2010/main" val="47654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2800" b="1" i="0" u="none" strike="noStrike" kern="1200" cap="none" spc="0" normalizeH="0" baseline="0" noProof="0">
                <a:ln>
                  <a:noFill/>
                </a:ln>
                <a:solidFill>
                  <a:srgbClr val="FFFFFF"/>
                </a:solidFill>
                <a:effectLst/>
                <a:uLnTx/>
                <a:uFillTx/>
                <a:latin typeface="Arial"/>
                <a:ea typeface="+mn-ea"/>
                <a:cs typeface="+mn-cs"/>
                <a:sym typeface="Aria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www.</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smartskillsproject</a:t>
            </a: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7409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175480" y="2146593"/>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5796354" y="2129163"/>
            <a:ext cx="6513985" cy="566444"/>
          </a:xfrm>
          <a:prstGeom prst="rect">
            <a:avLst/>
          </a:prstGeom>
        </p:spPr>
        <p:txBody>
          <a:bodyPr/>
          <a:lstStyle/>
          <a:p>
            <a:r>
              <a:rPr lang="en-US" sz="2100" noProof="0" dirty="0"/>
              <a:t>Water-Saving Irrigation Systems for Drought Resilience</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175480" y="2724455"/>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5796355" y="2707025"/>
            <a:ext cx="6428776" cy="566444"/>
          </a:xfrm>
          <a:prstGeom prst="rect">
            <a:avLst/>
          </a:prstGeom>
        </p:spPr>
        <p:txBody>
          <a:bodyPr/>
          <a:lstStyle/>
          <a:p>
            <a:r>
              <a:rPr lang="en-US" sz="2100" dirty="0"/>
              <a:t>Capturing and Storing Rainwater for Efficient Usage</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175480" y="3303524"/>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5796355" y="3286094"/>
            <a:ext cx="6513984" cy="566444"/>
          </a:xfrm>
          <a:prstGeom prst="rect">
            <a:avLst/>
          </a:prstGeom>
        </p:spPr>
        <p:txBody>
          <a:bodyPr/>
          <a:lstStyle/>
          <a:p>
            <a:r>
              <a:rPr lang="en-US" sz="2100" noProof="0" dirty="0"/>
              <a:t>Managing Water-Intensive Crops in Water-Scarce Areas</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175480" y="3885852"/>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5796355" y="3868420"/>
            <a:ext cx="4541325" cy="566444"/>
          </a:xfrm>
          <a:prstGeom prst="rect">
            <a:avLst/>
          </a:prstGeom>
        </p:spPr>
        <p:txBody>
          <a:bodyPr/>
          <a:lstStyle/>
          <a:p>
            <a:r>
              <a:rPr lang="en-GB" sz="2100"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6" y="1541917"/>
            <a:ext cx="4407264" cy="4057649"/>
          </a:xfrm>
          <a:prstGeom prst="rect">
            <a:avLst/>
          </a:prstGeom>
        </p:spPr>
        <p:txBody>
          <a:bodyPr/>
          <a:lstStyle/>
          <a:p>
            <a:r>
              <a:rPr lang="en-US" dirty="0"/>
              <a:t>This</a:t>
            </a:r>
            <a:r>
              <a:rPr lang="en-US" noProof="0" dirty="0"/>
              <a:t> module aims to help learners understand how to manage water resources efficiently and sustainably to cope with increasing climate variability and water scarcity. </a:t>
            </a:r>
          </a:p>
          <a:p>
            <a:r>
              <a:rPr lang="en-US" dirty="0"/>
              <a:t>At the end of the module, learners will have a better understanding of water-saving principles and practices</a:t>
            </a:r>
            <a:endParaRPr lang="en-US" noProof="0" dirty="0"/>
          </a:p>
          <a:p>
            <a:endParaRPr lang="en-GB" noProof="0" dirty="0"/>
          </a:p>
        </p:txBody>
      </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sym typeface="Aria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324971" y="2695607"/>
            <a:ext cx="6428776"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Arial"/>
                <a:sym typeface="Arial"/>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Arial"/>
                <a:sym typeface="Arial"/>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Arial"/>
                <a:sym typeface="Arial"/>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Arial"/>
                <a:sym typeface="Arial"/>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Arial"/>
                <a:sym typeface="Arial"/>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sym typeface="Arial"/>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sym typeface="Arial"/>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07909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descr="Woman watering plants">
            <a:extLst>
              <a:ext uri="{FF2B5EF4-FFF2-40B4-BE49-F238E27FC236}">
                <a16:creationId xmlns:a16="http://schemas.microsoft.com/office/drawing/2014/main" id="{C367FFC3-8A67-A32F-9380-6503EDDD560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15" name="TextBox 14">
            <a:extLst>
              <a:ext uri="{FF2B5EF4-FFF2-40B4-BE49-F238E27FC236}">
                <a16:creationId xmlns:a16="http://schemas.microsoft.com/office/drawing/2014/main" id="{04695EEA-D075-3642-8CB0-45ED61E791B1}"/>
              </a:ext>
            </a:extLst>
          </p:cNvPr>
          <p:cNvSpPr txBox="1"/>
          <p:nvPr/>
        </p:nvSpPr>
        <p:spPr>
          <a:xfrm>
            <a:off x="1935925" y="2037527"/>
            <a:ext cx="7306056" cy="1200329"/>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WATER-SAVING IRRIGATION SYSTEMS FOR DROUGHT RESILIENCE</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09521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5839302" y="870381"/>
            <a:ext cx="5466986" cy="697353"/>
          </a:xfrm>
        </p:spPr>
        <p:txBody>
          <a:bodyPr lIns="91440" tIns="45720" rIns="91440" bIns="45720" anchor="t">
            <a:normAutofit/>
          </a:bodyPr>
          <a:lstStyle/>
          <a:p>
            <a:r>
              <a:rPr lang="en-US" b="1" dirty="0"/>
              <a:t>Water scarcity</a:t>
            </a:r>
          </a:p>
          <a:p>
            <a:endParaRPr lang="en-US"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839302" y="2791394"/>
            <a:ext cx="5116565" cy="2745806"/>
          </a:xfrm>
        </p:spPr>
        <p:txBody>
          <a:bodyPr/>
          <a:lstStyle/>
          <a:p>
            <a:r>
              <a:rPr lang="en-US" dirty="0"/>
              <a:t>Water is becoming increasingly scarce in agriculture due to climate change. Adopting efficient irrigation systems is key to improving resilience to droughts.</a:t>
            </a:r>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F388E03B-D7EA-B60E-D52C-980ED4CEDDD4}"/>
              </a:ext>
            </a:extLst>
          </p:cNvPr>
          <p:cNvSpPr txBox="1"/>
          <p:nvPr/>
        </p:nvSpPr>
        <p:spPr>
          <a:xfrm>
            <a:off x="0" y="6858000"/>
            <a:ext cx="5334001" cy="230832"/>
          </a:xfrm>
          <a:prstGeom prst="rect">
            <a:avLst/>
          </a:prstGeom>
          <a:noFill/>
        </p:spPr>
        <p:txBody>
          <a:bodyPr wrap="square" rtlCol="0">
            <a:spAutoFit/>
          </a:bodyPr>
          <a:lstStyle/>
          <a:p>
            <a:r>
              <a:rPr lang="it-IT" sz="900">
                <a:hlinkClick r:id="rId3" tooltip="https://internationaljournalofresearch.com/tag/rainwaterharvesting/"/>
              </a:rPr>
              <a:t>Questa foto</a:t>
            </a:r>
            <a:r>
              <a:rPr lang="it-IT" sz="900"/>
              <a:t> di Autore sconosciuto è concesso in licenza da </a:t>
            </a:r>
            <a:r>
              <a:rPr lang="it-IT" sz="900">
                <a:hlinkClick r:id="rId4" tooltip="https://creativecommons.org/licenses/by-nc-nd/3.0/"/>
              </a:rPr>
              <a:t>CC BY-NC-ND</a:t>
            </a:r>
            <a:endParaRPr lang="it-IT" sz="900"/>
          </a:p>
        </p:txBody>
      </p:sp>
    </p:spTree>
    <p:extLst>
      <p:ext uri="{BB962C8B-B14F-4D97-AF65-F5344CB8AC3E}">
        <p14:creationId xmlns:p14="http://schemas.microsoft.com/office/powerpoint/2010/main" val="169628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Freeform 176"/>
          <p:cNvSpPr>
            <a:spLocks noChangeArrowheads="1"/>
          </p:cNvSpPr>
          <p:nvPr/>
        </p:nvSpPr>
        <p:spPr bwMode="auto">
          <a:xfrm>
            <a:off x="661404" y="2708711"/>
            <a:ext cx="4393036" cy="167236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a:p>
        </p:txBody>
      </p:sp>
      <p:sp>
        <p:nvSpPr>
          <p:cNvPr id="212" name="Freeform 177"/>
          <p:cNvSpPr>
            <a:spLocks noChangeArrowheads="1"/>
          </p:cNvSpPr>
          <p:nvPr/>
        </p:nvSpPr>
        <p:spPr bwMode="auto">
          <a:xfrm>
            <a:off x="1421581" y="2107852"/>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214" name="Freeform 179"/>
          <p:cNvSpPr>
            <a:spLocks noChangeArrowheads="1"/>
          </p:cNvSpPr>
          <p:nvPr/>
        </p:nvSpPr>
        <p:spPr bwMode="auto">
          <a:xfrm>
            <a:off x="4700848" y="4788884"/>
            <a:ext cx="4216947" cy="1672365"/>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007772">
              <a:alpha val="78661"/>
            </a:srgbClr>
          </a:solidFill>
          <a:ln>
            <a:noFill/>
          </a:ln>
          <a:effectLst/>
        </p:spPr>
        <p:txBody>
          <a:bodyPr wrap="none" anchor="ctr"/>
          <a:lstStyle/>
          <a:p>
            <a:endParaRPr lang="en-US" sz="900"/>
          </a:p>
        </p:txBody>
      </p:sp>
      <p:sp>
        <p:nvSpPr>
          <p:cNvPr id="215" name="Freeform 180"/>
          <p:cNvSpPr>
            <a:spLocks noChangeArrowheads="1"/>
          </p:cNvSpPr>
          <p:nvPr/>
        </p:nvSpPr>
        <p:spPr bwMode="auto">
          <a:xfrm>
            <a:off x="4809282" y="4381076"/>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07772"/>
          </a:solidFill>
          <a:ln>
            <a:noFill/>
          </a:ln>
          <a:effectLst/>
        </p:spPr>
        <p:txBody>
          <a:bodyPr wrap="none" anchor="ctr"/>
          <a:lstStyle/>
          <a:p>
            <a:endParaRPr lang="en-US" sz="90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1641987" y="2228074"/>
            <a:ext cx="2508144"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Drip irrigation</a:t>
            </a:r>
          </a:p>
        </p:txBody>
      </p:sp>
      <p:sp>
        <p:nvSpPr>
          <p:cNvPr id="56" name="CuadroTexto 601">
            <a:extLst>
              <a:ext uri="{FF2B5EF4-FFF2-40B4-BE49-F238E27FC236}">
                <a16:creationId xmlns:a16="http://schemas.microsoft.com/office/drawing/2014/main" id="{8F4CA201-0A03-4136-3133-8C9A9DA2CDAD}"/>
              </a:ext>
            </a:extLst>
          </p:cNvPr>
          <p:cNvSpPr txBox="1"/>
          <p:nvPr/>
        </p:nvSpPr>
        <p:spPr>
          <a:xfrm>
            <a:off x="5054440" y="4488579"/>
            <a:ext cx="2604960"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Moisture sensors</a:t>
            </a:r>
          </a:p>
        </p:txBody>
      </p:sp>
      <p:sp>
        <p:nvSpPr>
          <p:cNvPr id="57" name="Rectángulo 602">
            <a:extLst>
              <a:ext uri="{FF2B5EF4-FFF2-40B4-BE49-F238E27FC236}">
                <a16:creationId xmlns:a16="http://schemas.microsoft.com/office/drawing/2014/main" id="{412B025F-8F7A-8C10-ADDC-78BA76DC48A8}"/>
              </a:ext>
            </a:extLst>
          </p:cNvPr>
          <p:cNvSpPr/>
          <p:nvPr/>
        </p:nvSpPr>
        <p:spPr>
          <a:xfrm>
            <a:off x="837492" y="2753746"/>
            <a:ext cx="4216948" cy="1323439"/>
          </a:xfrm>
          <a:prstGeom prst="rect">
            <a:avLst/>
          </a:prstGeom>
        </p:spPr>
        <p:txBody>
          <a:bodyPr wrap="square" lIns="91440" tIns="45720" rIns="91440" bIns="45720" anchor="t">
            <a:spAutoFit/>
          </a:bodyPr>
          <a:lstStyle/>
          <a:p>
            <a:pPr algn="ctr"/>
            <a:r>
              <a:rPr lang="en-US" sz="2000" dirty="0">
                <a:solidFill>
                  <a:schemeClr val="bg1"/>
                </a:solidFill>
                <a:latin typeface="Calibri"/>
                <a:ea typeface="Lato"/>
                <a:cs typeface="Calibri"/>
              </a:rPr>
              <a:t>Delivers water directly to plant roots, reducing evaporation and saving up to 30–50% of water compared to conventional methods</a:t>
            </a:r>
          </a:p>
        </p:txBody>
      </p:sp>
      <p:sp>
        <p:nvSpPr>
          <p:cNvPr id="64" name="Rectángulo 602">
            <a:extLst>
              <a:ext uri="{FF2B5EF4-FFF2-40B4-BE49-F238E27FC236}">
                <a16:creationId xmlns:a16="http://schemas.microsoft.com/office/drawing/2014/main" id="{BB683988-E501-7AA1-BD0D-EF54923BF080}"/>
              </a:ext>
            </a:extLst>
          </p:cNvPr>
          <p:cNvSpPr/>
          <p:nvPr/>
        </p:nvSpPr>
        <p:spPr>
          <a:xfrm>
            <a:off x="4983637" y="5077285"/>
            <a:ext cx="3693223" cy="1015663"/>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Moisture sensors: Monitor soil water levels in real time, helping to irrigate only when needed</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3101773" y="667048"/>
            <a:ext cx="6510293" cy="803654"/>
          </a:xfrm>
        </p:spPr>
        <p:txBody>
          <a:bodyPr/>
          <a:lstStyle/>
          <a:p>
            <a:r>
              <a:rPr lang="en-US" sz="4400" b="1" dirty="0">
                <a:solidFill>
                  <a:srgbClr val="007772"/>
                </a:solidFill>
              </a:rPr>
              <a:t>Water-Saving Techniques</a:t>
            </a:r>
          </a:p>
          <a:p>
            <a:endParaRPr lang="en-US" sz="4400" b="1" dirty="0">
              <a:solidFill>
                <a:srgbClr val="007772"/>
              </a:solidFill>
            </a:endParaRPr>
          </a:p>
        </p:txBody>
      </p:sp>
      <p:sp>
        <p:nvSpPr>
          <p:cNvPr id="2" name="Freeform 176">
            <a:extLst>
              <a:ext uri="{FF2B5EF4-FFF2-40B4-BE49-F238E27FC236}">
                <a16:creationId xmlns:a16="http://schemas.microsoft.com/office/drawing/2014/main" id="{E4E41124-4B78-87F8-B887-1503BA3F50CC}"/>
              </a:ext>
            </a:extLst>
          </p:cNvPr>
          <p:cNvSpPr>
            <a:spLocks noChangeArrowheads="1"/>
          </p:cNvSpPr>
          <p:nvPr/>
        </p:nvSpPr>
        <p:spPr bwMode="auto">
          <a:xfrm>
            <a:off x="7313649" y="2810593"/>
            <a:ext cx="4216947" cy="1446331"/>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a:p>
        </p:txBody>
      </p:sp>
      <p:sp>
        <p:nvSpPr>
          <p:cNvPr id="7" name="Freeform 177">
            <a:extLst>
              <a:ext uri="{FF2B5EF4-FFF2-40B4-BE49-F238E27FC236}">
                <a16:creationId xmlns:a16="http://schemas.microsoft.com/office/drawing/2014/main" id="{AAC6BE46-F3CA-CB06-C693-2350D732B618}"/>
              </a:ext>
            </a:extLst>
          </p:cNvPr>
          <p:cNvSpPr>
            <a:spLocks noChangeArrowheads="1"/>
          </p:cNvSpPr>
          <p:nvPr/>
        </p:nvSpPr>
        <p:spPr bwMode="auto">
          <a:xfrm>
            <a:off x="7770698" y="2154233"/>
            <a:ext cx="2779315" cy="849410"/>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dirty="0"/>
          </a:p>
        </p:txBody>
      </p:sp>
      <p:sp>
        <p:nvSpPr>
          <p:cNvPr id="4" name="Rectángulo 602">
            <a:extLst>
              <a:ext uri="{FF2B5EF4-FFF2-40B4-BE49-F238E27FC236}">
                <a16:creationId xmlns:a16="http://schemas.microsoft.com/office/drawing/2014/main" id="{C80C2A87-472F-B27E-85A0-20BA32874F52}"/>
              </a:ext>
            </a:extLst>
          </p:cNvPr>
          <p:cNvSpPr/>
          <p:nvPr/>
        </p:nvSpPr>
        <p:spPr>
          <a:xfrm>
            <a:off x="7517104" y="3146472"/>
            <a:ext cx="3576170" cy="707886"/>
          </a:xfrm>
          <a:prstGeom prst="rect">
            <a:avLst/>
          </a:prstGeom>
        </p:spPr>
        <p:txBody>
          <a:bodyPr wrap="square" lIns="91440" tIns="45720" rIns="91440" bIns="45720" anchor="t">
            <a:spAutoFit/>
          </a:bodyPr>
          <a:lstStyle/>
          <a:p>
            <a:pPr algn="ctr"/>
            <a:r>
              <a:rPr lang="en-US" sz="2000" dirty="0">
                <a:solidFill>
                  <a:schemeClr val="bg1"/>
                </a:solidFill>
                <a:latin typeface="Calibri"/>
                <a:ea typeface="Lato"/>
                <a:cs typeface="Calibri"/>
              </a:rPr>
              <a:t>Help reduce evaporation from the soil surface</a:t>
            </a:r>
          </a:p>
        </p:txBody>
      </p:sp>
      <p:sp>
        <p:nvSpPr>
          <p:cNvPr id="3" name="CuadroTexto 598">
            <a:extLst>
              <a:ext uri="{FF2B5EF4-FFF2-40B4-BE49-F238E27FC236}">
                <a16:creationId xmlns:a16="http://schemas.microsoft.com/office/drawing/2014/main" id="{3CA3E890-7930-B4C9-668A-36ED034E78F7}"/>
              </a:ext>
            </a:extLst>
          </p:cNvPr>
          <p:cNvSpPr txBox="1"/>
          <p:nvPr/>
        </p:nvSpPr>
        <p:spPr>
          <a:xfrm>
            <a:off x="7954426" y="2247307"/>
            <a:ext cx="2508144" cy="769441"/>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Mulching and cover crops</a:t>
            </a: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EA6AE-C633-CF50-41D2-7EB53D6E9BB1}"/>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0E82DACF-8069-4F5E-8371-23E95852EA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15" name="TextBox 14">
            <a:extLst>
              <a:ext uri="{FF2B5EF4-FFF2-40B4-BE49-F238E27FC236}">
                <a16:creationId xmlns:a16="http://schemas.microsoft.com/office/drawing/2014/main" id="{CF0499FE-3C44-9566-BDF4-0D68911D5386}"/>
              </a:ext>
            </a:extLst>
          </p:cNvPr>
          <p:cNvSpPr txBox="1"/>
          <p:nvPr/>
        </p:nvSpPr>
        <p:spPr>
          <a:xfrm>
            <a:off x="1935925" y="2037527"/>
            <a:ext cx="7306056" cy="1200329"/>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 CAPTURING &amp; STORING RAINWATER FOR EFFICIENT USAGE</a:t>
            </a:r>
          </a:p>
        </p:txBody>
      </p:sp>
      <p:sp>
        <p:nvSpPr>
          <p:cNvPr id="6" name="Rectangle 5">
            <a:extLst>
              <a:ext uri="{FF2B5EF4-FFF2-40B4-BE49-F238E27FC236}">
                <a16:creationId xmlns:a16="http://schemas.microsoft.com/office/drawing/2014/main" id="{73A7EEC0-3355-1250-0F29-CC8563177ABD}"/>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C0B225-7138-FBF3-2135-3EF03AE15590}"/>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56CEE11-97E8-91C0-B8BC-91342A22333D}"/>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02</a:t>
            </a:r>
          </a:p>
        </p:txBody>
      </p:sp>
      <p:grpSp>
        <p:nvGrpSpPr>
          <p:cNvPr id="10" name="Group 9">
            <a:extLst>
              <a:ext uri="{FF2B5EF4-FFF2-40B4-BE49-F238E27FC236}">
                <a16:creationId xmlns:a16="http://schemas.microsoft.com/office/drawing/2014/main" id="{C3318B35-2295-A66E-6888-79013665FA8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B119F115-70BE-B04C-E4C8-106D219E448B}"/>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B7ECE37-439E-A790-3D22-CCF50F59D4D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01556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a:extLst>
              <a:ext uri="{FF2B5EF4-FFF2-40B4-BE49-F238E27FC236}">
                <a16:creationId xmlns:a16="http://schemas.microsoft.com/office/drawing/2014/main" id="{CE8B8987-CF52-71B5-14BA-5D5A51DACFA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sp>
        <p:nvSpPr>
          <p:cNvPr id="11" name="Text Placeholder 10"/>
          <p:cNvSpPr>
            <a:spLocks noGrp="1"/>
          </p:cNvSpPr>
          <p:nvPr>
            <p:ph type="body" sz="quarter" idx="13"/>
          </p:nvPr>
        </p:nvSpPr>
        <p:spPr/>
        <p:txBody>
          <a:bodyPr>
            <a:noAutofit/>
          </a:bodyPr>
          <a:lstStyle/>
          <a:p>
            <a:r>
              <a:rPr lang="en-US" b="1" dirty="0">
                <a:solidFill>
                  <a:srgbClr val="007772"/>
                </a:solidFill>
              </a:rPr>
              <a:t>Capturing and Storing Rainwater for Efficient Usage</a:t>
            </a:r>
            <a:endParaRPr lang="en-US" dirty="0"/>
          </a:p>
        </p:txBody>
      </p:sp>
      <p:sp>
        <p:nvSpPr>
          <p:cNvPr id="12" name="Text Placeholder 11"/>
          <p:cNvSpPr>
            <a:spLocks noGrp="1"/>
          </p:cNvSpPr>
          <p:nvPr>
            <p:ph type="body" sz="quarter" idx="14"/>
          </p:nvPr>
        </p:nvSpPr>
        <p:spPr>
          <a:xfrm>
            <a:off x="660960" y="2841908"/>
            <a:ext cx="5703264" cy="3686908"/>
          </a:xfrm>
        </p:spPr>
        <p:txBody>
          <a:bodyPr/>
          <a:lstStyle/>
          <a:p>
            <a:pPr algn="just"/>
            <a:r>
              <a:rPr lang="en-US" b="1" dirty="0"/>
              <a:t>Rainwater</a:t>
            </a:r>
            <a:r>
              <a:rPr lang="en-US" dirty="0"/>
              <a:t> is a natural and free resource—but often </a:t>
            </a:r>
            <a:r>
              <a:rPr lang="en-US" b="1" dirty="0"/>
              <a:t>wasted</a:t>
            </a:r>
            <a:r>
              <a:rPr lang="en-US" dirty="0"/>
              <a:t>. Collecting and storing it improves resilience during dry periods.</a:t>
            </a:r>
          </a:p>
        </p:txBody>
      </p:sp>
      <p:sp>
        <p:nvSpPr>
          <p:cNvPr id="15" name="Rectangle 14">
            <a:extLst>
              <a:ext uri="{FF2B5EF4-FFF2-40B4-BE49-F238E27FC236}">
                <a16:creationId xmlns:a16="http://schemas.microsoft.com/office/drawing/2014/main" id="{A59AE0CC-4546-634E-993B-BE9F97656608}"/>
              </a:ext>
            </a:extLst>
          </p:cNvPr>
          <p:cNvSpPr/>
          <p:nvPr/>
        </p:nvSpPr>
        <p:spPr>
          <a:xfrm>
            <a:off x="6847955"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60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1AD4169-9D0D-1135-83A0-7A73240E544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3305908"/>
            <a:ext cx="11125201" cy="2731477"/>
          </a:xfrm>
        </p:spPr>
      </p:pic>
      <p:sp>
        <p:nvSpPr>
          <p:cNvPr id="12" name="Text Placeholder 11"/>
          <p:cNvSpPr>
            <a:spLocks noGrp="1"/>
          </p:cNvSpPr>
          <p:nvPr>
            <p:ph type="body" sz="quarter" idx="14"/>
          </p:nvPr>
        </p:nvSpPr>
        <p:spPr>
          <a:xfrm>
            <a:off x="994235" y="499016"/>
            <a:ext cx="9637190" cy="1228628"/>
          </a:xfrm>
        </p:spPr>
        <p:txBody>
          <a:bodyPr/>
          <a:lstStyle/>
          <a:p>
            <a:pPr marL="342900" indent="-342900">
              <a:buFont typeface="Arial" panose="020B0604020202020204" pitchFamily="34" charset="0"/>
              <a:buChar char="•"/>
            </a:pPr>
            <a:r>
              <a:rPr lang="it-IT" b="1" dirty="0" err="1"/>
              <a:t>Rainwater</a:t>
            </a:r>
            <a:r>
              <a:rPr lang="it-IT" b="1" dirty="0"/>
              <a:t> </a:t>
            </a:r>
            <a:r>
              <a:rPr lang="it-IT" b="1" dirty="0" err="1"/>
              <a:t>harvesting</a:t>
            </a:r>
            <a:r>
              <a:rPr lang="it-IT" b="1" dirty="0"/>
              <a:t> systems:</a:t>
            </a:r>
            <a:r>
              <a:rPr lang="it-IT" dirty="0"/>
              <a:t> Tanks, </a:t>
            </a:r>
            <a:r>
              <a:rPr lang="it-IT" dirty="0" err="1"/>
              <a:t>ponds</a:t>
            </a:r>
            <a:r>
              <a:rPr lang="it-IT" dirty="0"/>
              <a:t>, or underground </a:t>
            </a:r>
            <a:r>
              <a:rPr lang="it-IT" dirty="0" err="1"/>
              <a:t>cisterns</a:t>
            </a:r>
            <a:r>
              <a:rPr lang="it-IT" dirty="0"/>
              <a:t> to store </a:t>
            </a:r>
            <a:r>
              <a:rPr lang="it-IT" dirty="0" err="1"/>
              <a:t>rainfall</a:t>
            </a:r>
            <a:r>
              <a:rPr lang="it-IT" dirty="0"/>
              <a:t> from </a:t>
            </a:r>
            <a:r>
              <a:rPr lang="it-IT" dirty="0" err="1"/>
              <a:t>rooftops</a:t>
            </a:r>
            <a:r>
              <a:rPr lang="it-IT" dirty="0"/>
              <a:t> or fields.</a:t>
            </a:r>
          </a:p>
          <a:p>
            <a:pPr marL="342900" indent="-342900">
              <a:buFont typeface="Arial" panose="020B0604020202020204" pitchFamily="34" charset="0"/>
              <a:buChar char="•"/>
            </a:pPr>
            <a:r>
              <a:rPr lang="it-IT" b="1" dirty="0" err="1"/>
              <a:t>Contour</a:t>
            </a:r>
            <a:r>
              <a:rPr lang="it-IT" b="1" dirty="0"/>
              <a:t> </a:t>
            </a:r>
            <a:r>
              <a:rPr lang="it-IT" b="1" dirty="0" err="1"/>
              <a:t>bunding</a:t>
            </a:r>
            <a:r>
              <a:rPr lang="it-IT" b="1" dirty="0"/>
              <a:t> and </a:t>
            </a:r>
            <a:r>
              <a:rPr lang="it-IT" b="1" dirty="0" err="1"/>
              <a:t>swales</a:t>
            </a:r>
            <a:r>
              <a:rPr lang="it-IT" b="1" dirty="0"/>
              <a:t>:</a:t>
            </a:r>
            <a:r>
              <a:rPr lang="it-IT" dirty="0"/>
              <a:t> Techniques </a:t>
            </a:r>
            <a:r>
              <a:rPr lang="it-IT" dirty="0" err="1"/>
              <a:t>that</a:t>
            </a:r>
            <a:r>
              <a:rPr lang="it-IT" dirty="0"/>
              <a:t> slow down water </a:t>
            </a:r>
            <a:r>
              <a:rPr lang="it-IT" dirty="0" err="1"/>
              <a:t>runoff</a:t>
            </a:r>
            <a:r>
              <a:rPr lang="it-IT" dirty="0"/>
              <a:t> and </a:t>
            </a:r>
            <a:r>
              <a:rPr lang="it-IT" dirty="0" err="1"/>
              <a:t>enhance</a:t>
            </a:r>
            <a:r>
              <a:rPr lang="it-IT" dirty="0"/>
              <a:t> </a:t>
            </a:r>
            <a:r>
              <a:rPr lang="it-IT" dirty="0" err="1"/>
              <a:t>infiltration</a:t>
            </a:r>
            <a:r>
              <a:rPr lang="it-IT" dirty="0"/>
              <a:t>.</a:t>
            </a:r>
          </a:p>
          <a:p>
            <a:pPr marL="342900" indent="-342900">
              <a:buFont typeface="Arial" panose="020B0604020202020204" pitchFamily="34" charset="0"/>
              <a:buChar char="•"/>
            </a:pPr>
            <a:r>
              <a:rPr lang="it-IT" b="1" dirty="0" err="1"/>
              <a:t>Agroforestry</a:t>
            </a:r>
            <a:r>
              <a:rPr lang="it-IT" b="1" dirty="0"/>
              <a:t> </a:t>
            </a:r>
            <a:r>
              <a:rPr lang="it-IT" b="1" dirty="0" err="1"/>
              <a:t>integration</a:t>
            </a:r>
            <a:r>
              <a:rPr lang="it-IT" b="1" dirty="0"/>
              <a:t>:</a:t>
            </a:r>
            <a:r>
              <a:rPr lang="it-IT" dirty="0"/>
              <a:t> </a:t>
            </a:r>
            <a:r>
              <a:rPr lang="it-IT" dirty="0" err="1"/>
              <a:t>Trees</a:t>
            </a:r>
            <a:r>
              <a:rPr lang="it-IT" dirty="0"/>
              <a:t> </a:t>
            </a:r>
            <a:r>
              <a:rPr lang="it-IT" dirty="0" err="1"/>
              <a:t>improve</a:t>
            </a:r>
            <a:r>
              <a:rPr lang="it-IT" dirty="0"/>
              <a:t> </a:t>
            </a:r>
            <a:r>
              <a:rPr lang="it-IT" dirty="0" err="1"/>
              <a:t>infiltration</a:t>
            </a:r>
            <a:r>
              <a:rPr lang="it-IT" dirty="0"/>
              <a:t> and reduce </a:t>
            </a:r>
            <a:r>
              <a:rPr lang="it-IT" dirty="0" err="1"/>
              <a:t>surface</a:t>
            </a:r>
            <a:r>
              <a:rPr lang="it-IT" dirty="0"/>
              <a:t> </a:t>
            </a:r>
            <a:r>
              <a:rPr lang="it-IT" dirty="0" err="1"/>
              <a:t>runoff</a:t>
            </a:r>
            <a:r>
              <a:rPr lang="it-IT" dirty="0"/>
              <a:t>, </a:t>
            </a:r>
            <a:r>
              <a:rPr lang="it-IT" dirty="0" err="1"/>
              <a:t>helping</a:t>
            </a:r>
            <a:r>
              <a:rPr lang="it-IT" dirty="0"/>
              <a:t> </a:t>
            </a:r>
            <a:r>
              <a:rPr lang="it-IT" dirty="0" err="1"/>
              <a:t>recharge</a:t>
            </a:r>
            <a:r>
              <a:rPr lang="it-IT" dirty="0"/>
              <a:t> water </a:t>
            </a:r>
            <a:r>
              <a:rPr lang="it-IT" dirty="0" err="1"/>
              <a:t>tables</a:t>
            </a:r>
            <a:r>
              <a:rPr lang="it-IT" dirty="0"/>
              <a:t>.</a:t>
            </a:r>
            <a:endParaRPr lang="en-US"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504213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1C261B-0539-BF45-6F89-52892D09CF71}"/>
              </a:ext>
            </a:extLst>
          </p:cNvPr>
          <p:cNvSpPr/>
          <p:nvPr/>
        </p:nvSpPr>
        <p:spPr>
          <a:xfrm>
            <a:off x="0" y="2946400"/>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C89B8BB0-E785-DDCD-C6F7-E22F19455711}"/>
              </a:ext>
            </a:extLst>
          </p:cNvPr>
          <p:cNvSpPr txBox="1"/>
          <p:nvPr/>
        </p:nvSpPr>
        <p:spPr>
          <a:xfrm>
            <a:off x="0" y="6037385"/>
            <a:ext cx="11125201" cy="230832"/>
          </a:xfrm>
          <a:prstGeom prst="rect">
            <a:avLst/>
          </a:prstGeom>
          <a:noFill/>
        </p:spPr>
        <p:txBody>
          <a:bodyPr wrap="square" rtlCol="0">
            <a:spAutoFit/>
          </a:bodyPr>
          <a:lstStyle/>
          <a:p>
            <a:r>
              <a:rPr lang="it-IT" sz="900">
                <a:hlinkClick r:id="rId3" tooltip="https://mediascitoyens-diois.info/2020/04/le-role-vital-de-lagriculture-du-covid-19-a-la-transition-ecologique/"/>
              </a:rPr>
              <a:t>Questa foto</a:t>
            </a:r>
            <a:r>
              <a:rPr lang="it-IT" sz="900"/>
              <a:t> di Autore sconosciuto è concesso in licenza da </a:t>
            </a:r>
            <a:r>
              <a:rPr lang="it-IT" sz="900">
                <a:hlinkClick r:id="rId4" tooltip="https://creativecommons.org/licenses/by-nc/3.0/"/>
              </a:rPr>
              <a:t>CC BY-NC</a:t>
            </a:r>
            <a:endParaRPr lang="it-IT" sz="900"/>
          </a:p>
        </p:txBody>
      </p:sp>
    </p:spTree>
    <p:extLst>
      <p:ext uri="{BB962C8B-B14F-4D97-AF65-F5344CB8AC3E}">
        <p14:creationId xmlns:p14="http://schemas.microsoft.com/office/powerpoint/2010/main" val="103515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7B1E-2542-4237-FCF2-9C6B5F33D544}"/>
            </a:ext>
          </a:extLst>
        </p:cNvPr>
        <p:cNvGrpSpPr/>
        <p:nvPr/>
      </p:nvGrpSpPr>
      <p:grpSpPr>
        <a:xfrm>
          <a:off x="0" y="0"/>
          <a:ext cx="0" cy="0"/>
          <a:chOff x="0" y="0"/>
          <a:chExt cx="0" cy="0"/>
        </a:xfrm>
      </p:grpSpPr>
      <p:pic>
        <p:nvPicPr>
          <p:cNvPr id="4" name="Picture Placeholder 13" descr="Child watering a plant">
            <a:extLst>
              <a:ext uri="{FF2B5EF4-FFF2-40B4-BE49-F238E27FC236}">
                <a16:creationId xmlns:a16="http://schemas.microsoft.com/office/drawing/2014/main" id="{C7062325-3A21-0682-2C1E-DFFC43D20D1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78296" y="2626822"/>
            <a:ext cx="7668671" cy="3396829"/>
          </a:xfrm>
        </p:spPr>
      </p:pic>
      <p:sp>
        <p:nvSpPr>
          <p:cNvPr id="15" name="TextBox 14">
            <a:extLst>
              <a:ext uri="{FF2B5EF4-FFF2-40B4-BE49-F238E27FC236}">
                <a16:creationId xmlns:a16="http://schemas.microsoft.com/office/drawing/2014/main" id="{0337BAC6-382F-E441-52A2-13B38E0D90A9}"/>
              </a:ext>
            </a:extLst>
          </p:cNvPr>
          <p:cNvSpPr txBox="1"/>
          <p:nvPr/>
        </p:nvSpPr>
        <p:spPr>
          <a:xfrm>
            <a:off x="1836754" y="2228671"/>
            <a:ext cx="7306056" cy="1200329"/>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MANAGING WATER-INTENSIVE CROPS IN WATER-SCARCE AREAS</a:t>
            </a:r>
          </a:p>
        </p:txBody>
      </p:sp>
      <p:sp>
        <p:nvSpPr>
          <p:cNvPr id="6" name="Rectangle 5">
            <a:extLst>
              <a:ext uri="{FF2B5EF4-FFF2-40B4-BE49-F238E27FC236}">
                <a16:creationId xmlns:a16="http://schemas.microsoft.com/office/drawing/2014/main" id="{A80F321E-8EA1-2740-37D0-EE576C7AC96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2E7CBC-8A7E-B83C-F40B-68A80987011B}"/>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D58B529-8279-B905-07AF-4FDB76866231}"/>
              </a:ext>
            </a:extLst>
          </p:cNvPr>
          <p:cNvSpPr>
            <a:spLocks noGrp="1"/>
          </p:cNvSpPr>
          <p:nvPr>
            <p:ph type="body" sz="quarter" idx="17"/>
          </p:nvPr>
        </p:nvSpPr>
        <p:spPr>
          <a:xfrm>
            <a:off x="9241981" y="871477"/>
            <a:ext cx="2066906" cy="582221"/>
          </a:xfrm>
        </p:spPr>
        <p:txBody>
          <a:bodyPr lIns="91440" tIns="45720" rIns="91440" bIns="45720" anchor="t">
            <a:noAutofit/>
          </a:bodyPr>
          <a:lstStyle/>
          <a:p>
            <a:r>
              <a:rPr lang="en-US" dirty="0"/>
              <a:t>03</a:t>
            </a:r>
          </a:p>
        </p:txBody>
      </p:sp>
      <p:grpSp>
        <p:nvGrpSpPr>
          <p:cNvPr id="10" name="Group 9">
            <a:extLst>
              <a:ext uri="{FF2B5EF4-FFF2-40B4-BE49-F238E27FC236}">
                <a16:creationId xmlns:a16="http://schemas.microsoft.com/office/drawing/2014/main" id="{6858C8FD-FA6A-CDC7-5E57-9C281AD9F174}"/>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A1DE403C-EC0E-86D9-AB48-2450BEDB810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3A9E8BF-E958-09D9-9F81-3D7E8973E88D}"/>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046178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A559C5-7F6B-408C-8C00-22ED0B30E141}">
  <ds:schemaRefs>
    <ds:schemaRef ds:uri="3374af87-adae-48da-b513-0d7080d8e0e2"/>
    <ds:schemaRef ds:uri="a651b1ec-d991-4d4b-b8eb-4dc0d5a73a7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133A59E-BCB0-4AB3-BFAE-2ADE6A49A096}">
  <ds:schemaRefs>
    <ds:schemaRef ds:uri="3374af87-adae-48da-b513-0d7080d8e0e2"/>
    <ds:schemaRef ds:uri="a651b1ec-d991-4d4b-b8eb-4dc0d5a73a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E79684-4514-49B1-B589-3319087ED5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TotalTime>
  <Words>773</Words>
  <Application>Microsoft Office PowerPoint</Application>
  <PresentationFormat>Widescreen</PresentationFormat>
  <Paragraphs>77</Paragraphs>
  <Slides>16</Slides>
  <Notes>5</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Calibri</vt:lpstr>
      <vt:lpstr>Montserrat Light</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22</cp:revision>
  <dcterms:created xsi:type="dcterms:W3CDTF">2019-11-20T14:08:21Z</dcterms:created>
  <dcterms:modified xsi:type="dcterms:W3CDTF">2025-07-14T16:28:44Z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