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4" r:id="rId5"/>
    <p:sldMasterId id="2147483697" r:id="rId6"/>
  </p:sldMasterIdLst>
  <p:notesMasterIdLst>
    <p:notesMasterId r:id="rId27"/>
  </p:notesMasterIdLst>
  <p:sldIdLst>
    <p:sldId id="4388" r:id="rId7"/>
    <p:sldId id="4391"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7" r:id="rId22"/>
    <p:sldId id="274" r:id="rId23"/>
    <p:sldId id="4392" r:id="rId24"/>
    <p:sldId id="278" r:id="rId25"/>
    <p:sldId id="281" r:id="rId26"/>
  </p:sldIdLst>
  <p:sldSz cx="12192000" cy="6858000"/>
  <p:notesSz cx="6858000" cy="9144000"/>
  <p:embeddedFontLst>
    <p:embeddedFont>
      <p:font typeface="Montserrat Light" panose="00000400000000000000" pitchFamily="2"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x7HcFSgpqI7qtMSVpF+PWSPOa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72"/>
    <a:srgbClr val="EEA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BED7CD-18C4-D986-81BB-9465B3275C14}" v="11" dt="2025-04-28T14:39:52.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88" autoAdjust="0"/>
    <p:restoredTop sz="94660"/>
  </p:normalViewPr>
  <p:slideViewPr>
    <p:cSldViewPr snapToGrid="0" showGuides="1">
      <p:cViewPr varScale="1">
        <p:scale>
          <a:sx n="96" d="100"/>
          <a:sy n="96" d="100"/>
        </p:scale>
        <p:origin x="13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42" Type="http://customschemas.google.com/relationships/presentationmetadata" Target="metadata"/><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10" Type="http://schemas.openxmlformats.org/officeDocument/2006/relationships/slide" Target="slides/slide4.xml"/><Relationship Id="rId19" Type="http://schemas.openxmlformats.org/officeDocument/2006/relationships/slide" Target="slides/slide1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421652cbe9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421652cbe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421652cbe9_0_1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3421652cbe9_0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4218c5e46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34218c5e46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34218c5e46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421652cbe9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421652cbe9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3421652cbe9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5</a:t>
            </a:fld>
            <a:endParaRPr sz="1200">
              <a:solidFill>
                <a:srgbClr val="000000"/>
              </a:solidFill>
              <a:latin typeface="Times New Roman"/>
              <a:ea typeface="Times New Roman"/>
              <a:cs typeface="Times New Roman"/>
              <a:sym typeface="Times New Roman"/>
            </a:endParaRPr>
          </a:p>
        </p:txBody>
      </p:sp>
      <p:sp>
        <p:nvSpPr>
          <p:cNvPr id="218" name="Google Shape;218;p20: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9" name="Google Shape;219;p20:notes"/>
          <p:cNvSpPr txBox="1">
            <a:spLocks noGrp="1"/>
          </p:cNvSpPr>
          <p:nvPr>
            <p:ph type="body" idx="1"/>
          </p:nvPr>
        </p:nvSpPr>
        <p:spPr>
          <a:xfrm>
            <a:off x="777875" y="4776788"/>
            <a:ext cx="6218238" cy="4525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421652cbe9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3421652cbe9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3421652cbe9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421652cbe9_0_3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3421652cbe9_0_3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g3421652cbe9_0_3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8"/>
        <p:cNvGrpSpPr/>
        <p:nvPr/>
      </p:nvGrpSpPr>
      <p:grpSpPr>
        <a:xfrm>
          <a:off x="0" y="0"/>
          <a:ext cx="0" cy="0"/>
          <a:chOff x="0" y="0"/>
          <a:chExt cx="0" cy="0"/>
        </a:xfrm>
      </p:grpSpPr>
      <p:sp>
        <p:nvSpPr>
          <p:cNvPr id="19" name="Google Shape;19;p31"/>
          <p:cNvSpPr/>
          <p:nvPr/>
        </p:nvSpPr>
        <p:spPr>
          <a:xfrm>
            <a:off x="0" y="0"/>
            <a:ext cx="12192000" cy="6858001"/>
          </a:xfrm>
          <a:prstGeom prst="rect">
            <a:avLst/>
          </a:prstGeom>
          <a:solidFill>
            <a:srgbClr val="29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3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21" name="Google Shape;21;p3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24 point  -  Main Text Body </a:t>
            </a:r>
            <a:endParaRPr sz="3000">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22" name="Google Shape;22;p3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a:solidFill>
                  <a:schemeClr val="lt1"/>
                </a:solidFill>
                <a:latin typeface="Calibri"/>
                <a:ea typeface="Calibri"/>
                <a:cs typeface="Calibri"/>
                <a:sym typeface="Calibri"/>
              </a:rPr>
              <a:t>Smart Skills </a:t>
            </a:r>
            <a:r>
              <a:rPr lang="en-US" sz="2400" b="0" i="0" u="none" strike="noStrike">
                <a:solidFill>
                  <a:schemeClr val="lt1"/>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23" name="Google Shape;23;p31"/>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4" name="Google Shape;24;p31"/>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5" name="Google Shape;25;p3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26" name="Google Shape;26;p3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2 - with icons">
  <p:cSld name="Text Slide 2 - with icons">
    <p:spTree>
      <p:nvGrpSpPr>
        <p:cNvPr id="1" name="Shape 98"/>
        <p:cNvGrpSpPr/>
        <p:nvPr/>
      </p:nvGrpSpPr>
      <p:grpSpPr>
        <a:xfrm>
          <a:off x="0" y="0"/>
          <a:ext cx="0" cy="0"/>
          <a:chOff x="0" y="0"/>
          <a:chExt cx="0" cy="0"/>
        </a:xfrm>
      </p:grpSpPr>
      <p:sp>
        <p:nvSpPr>
          <p:cNvPr id="99" name="Google Shape;99;p44"/>
          <p:cNvSpPr/>
          <p:nvPr/>
        </p:nvSpPr>
        <p:spPr>
          <a:xfrm>
            <a:off x="-36717" y="643325"/>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4"/>
          <p:cNvSpPr txBox="1">
            <a:spLocks noGrp="1"/>
          </p:cNvSpPr>
          <p:nvPr>
            <p:ph type="body" idx="1"/>
          </p:nvPr>
        </p:nvSpPr>
        <p:spPr>
          <a:xfrm>
            <a:off x="1639836" y="785664"/>
            <a:ext cx="8849638" cy="138166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44"/>
          <p:cNvSpPr txBox="1">
            <a:spLocks noGrp="1"/>
          </p:cNvSpPr>
          <p:nvPr>
            <p:ph type="body" idx="2"/>
          </p:nvPr>
        </p:nvSpPr>
        <p:spPr>
          <a:xfrm>
            <a:off x="1639837" y="2766646"/>
            <a:ext cx="8849638" cy="31900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44"/>
          <p:cNvSpPr/>
          <p:nvPr/>
        </p:nvSpPr>
        <p:spPr>
          <a:xfrm>
            <a:off x="10769600" y="0"/>
            <a:ext cx="1422400" cy="5107577"/>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114"/>
        <p:cNvGrpSpPr/>
        <p:nvPr/>
      </p:nvGrpSpPr>
      <p:grpSpPr>
        <a:xfrm>
          <a:off x="0" y="0"/>
          <a:ext cx="0" cy="0"/>
          <a:chOff x="0" y="0"/>
          <a:chExt cx="0" cy="0"/>
        </a:xfrm>
      </p:grpSpPr>
      <p:sp>
        <p:nvSpPr>
          <p:cNvPr id="115" name="Google Shape;115;p47"/>
          <p:cNvSpPr txBox="1">
            <a:spLocks noGrp="1"/>
          </p:cNvSpPr>
          <p:nvPr>
            <p:ph type="body" idx="1"/>
          </p:nvPr>
        </p:nvSpPr>
        <p:spPr>
          <a:xfrm>
            <a:off x="-2" y="375841"/>
            <a:ext cx="12191999" cy="80365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7772"/>
              </a:buClr>
              <a:buSzPts val="3600"/>
              <a:buFont typeface="Arial"/>
              <a:buNone/>
              <a:defRPr sz="3600" b="1"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Slide with quote">
  <p:cSld name="Text Slide with quote">
    <p:spTree>
      <p:nvGrpSpPr>
        <p:cNvPr id="1" name="Shape 119"/>
        <p:cNvGrpSpPr/>
        <p:nvPr/>
      </p:nvGrpSpPr>
      <p:grpSpPr>
        <a:xfrm>
          <a:off x="0" y="0"/>
          <a:ext cx="0" cy="0"/>
          <a:chOff x="0" y="0"/>
          <a:chExt cx="0" cy="0"/>
        </a:xfrm>
      </p:grpSpPr>
      <p:sp>
        <p:nvSpPr>
          <p:cNvPr id="120" name="Google Shape;120;p49"/>
          <p:cNvSpPr/>
          <p:nvPr/>
        </p:nvSpPr>
        <p:spPr>
          <a:xfrm>
            <a:off x="0" y="660259"/>
            <a:ext cx="1423827" cy="152553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49"/>
          <p:cNvSpPr/>
          <p:nvPr/>
        </p:nvSpPr>
        <p:spPr>
          <a:xfrm rot="-5400000">
            <a:off x="5984599" y="4179308"/>
            <a:ext cx="3245241" cy="91670"/>
          </a:xfrm>
          <a:prstGeom prst="roundRect">
            <a:avLst>
              <a:gd name="adj" fmla="val 50000"/>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49"/>
          <p:cNvSpPr txBox="1">
            <a:spLocks noGrp="1"/>
          </p:cNvSpPr>
          <p:nvPr>
            <p:ph type="body" idx="1"/>
          </p:nvPr>
        </p:nvSpPr>
        <p:spPr>
          <a:xfrm>
            <a:off x="1675006" y="1074656"/>
            <a:ext cx="53822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49"/>
          <p:cNvSpPr txBox="1">
            <a:spLocks noGrp="1"/>
          </p:cNvSpPr>
          <p:nvPr>
            <p:ph type="body" idx="2"/>
          </p:nvPr>
        </p:nvSpPr>
        <p:spPr>
          <a:xfrm>
            <a:off x="1687302" y="2602523"/>
            <a:ext cx="5463775"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9"/>
          <p:cNvSpPr txBox="1">
            <a:spLocks noGrp="1"/>
          </p:cNvSpPr>
          <p:nvPr>
            <p:ph type="body" idx="3"/>
          </p:nvPr>
        </p:nvSpPr>
        <p:spPr>
          <a:xfrm>
            <a:off x="8063361" y="2602523"/>
            <a:ext cx="3706607" cy="324524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404040"/>
              </a:buClr>
              <a:buSzPts val="2400"/>
              <a:buFont typeface="Arial"/>
              <a:buNone/>
              <a:defRPr sz="2400" b="0" i="1"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Slide - Blue Icon box">
  <p:cSld name="Text Slide - Blue Icon box">
    <p:spTree>
      <p:nvGrpSpPr>
        <p:cNvPr id="1" name="Shape 125"/>
        <p:cNvGrpSpPr/>
        <p:nvPr/>
      </p:nvGrpSpPr>
      <p:grpSpPr>
        <a:xfrm>
          <a:off x="0" y="0"/>
          <a:ext cx="0" cy="0"/>
          <a:chOff x="0" y="0"/>
          <a:chExt cx="0" cy="0"/>
        </a:xfrm>
      </p:grpSpPr>
      <p:sp>
        <p:nvSpPr>
          <p:cNvPr id="126" name="Google Shape;126;p50"/>
          <p:cNvSpPr/>
          <p:nvPr/>
        </p:nvSpPr>
        <p:spPr>
          <a:xfrm>
            <a:off x="-13271" y="643325"/>
            <a:ext cx="1423827" cy="1525530"/>
          </a:xfrm>
          <a:prstGeom prst="rect">
            <a:avLst/>
          </a:prstGeom>
          <a:solidFill>
            <a:srgbClr val="3DBDAB">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50"/>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50"/>
          <p:cNvSpPr txBox="1">
            <a:spLocks noGrp="1"/>
          </p:cNvSpPr>
          <p:nvPr>
            <p:ph type="body" idx="2"/>
          </p:nvPr>
        </p:nvSpPr>
        <p:spPr>
          <a:xfrm>
            <a:off x="1687302" y="2602523"/>
            <a:ext cx="9637190"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TPTOP SLIDE 2">
  <p:cSld name="LATPTOP SLIDE 2">
    <p:spTree>
      <p:nvGrpSpPr>
        <p:cNvPr id="1" name="Shape 129"/>
        <p:cNvGrpSpPr/>
        <p:nvPr/>
      </p:nvGrpSpPr>
      <p:grpSpPr>
        <a:xfrm>
          <a:off x="0" y="0"/>
          <a:ext cx="0" cy="0"/>
          <a:chOff x="0" y="0"/>
          <a:chExt cx="0" cy="0"/>
        </a:xfrm>
      </p:grpSpPr>
      <p:sp>
        <p:nvSpPr>
          <p:cNvPr id="130" name="Google Shape;130;p51"/>
          <p:cNvSpPr/>
          <p:nvPr/>
        </p:nvSpPr>
        <p:spPr>
          <a:xfrm>
            <a:off x="0" y="745067"/>
            <a:ext cx="1420250" cy="2707632"/>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51"/>
          <p:cNvPicPr preferRelativeResize="0"/>
          <p:nvPr/>
        </p:nvPicPr>
        <p:blipFill rotWithShape="1">
          <a:blip r:embed="rId2" cstate="email">
            <a:alphaModFix/>
            <a:extLst>
              <a:ext uri="{28A0092B-C50C-407E-A947-70E740481C1C}">
                <a14:useLocalDpi xmlns:a14="http://schemas.microsoft.com/office/drawing/2010/main"/>
              </a:ext>
            </a:extLst>
          </a:blip>
          <a:srcRect l="-19343"/>
          <a:stretch/>
        </p:blipFill>
        <p:spPr>
          <a:xfrm>
            <a:off x="-1511179" y="2612571"/>
            <a:ext cx="8450840" cy="4245429"/>
          </a:xfrm>
          <a:prstGeom prst="rect">
            <a:avLst/>
          </a:prstGeom>
          <a:noFill/>
          <a:ln>
            <a:noFill/>
          </a:ln>
        </p:spPr>
      </p:pic>
      <p:sp>
        <p:nvSpPr>
          <p:cNvPr id="132" name="Google Shape;132;p51"/>
          <p:cNvSpPr>
            <a:spLocks noGrp="1"/>
          </p:cNvSpPr>
          <p:nvPr>
            <p:ph type="pic" idx="2"/>
          </p:nvPr>
        </p:nvSpPr>
        <p:spPr>
          <a:xfrm>
            <a:off x="1114362" y="2802349"/>
            <a:ext cx="4981638" cy="3090444"/>
          </a:xfrm>
          <a:prstGeom prst="rect">
            <a:avLst/>
          </a:prstGeom>
          <a:solidFill>
            <a:schemeClr val="lt1"/>
          </a:solidFill>
          <a:ln>
            <a:noFill/>
          </a:ln>
        </p:spPr>
      </p:sp>
      <p:sp>
        <p:nvSpPr>
          <p:cNvPr id="133" name="Google Shape;133;p51"/>
          <p:cNvSpPr txBox="1">
            <a:spLocks noGrp="1"/>
          </p:cNvSpPr>
          <p:nvPr>
            <p:ph type="body" idx="1"/>
          </p:nvPr>
        </p:nvSpPr>
        <p:spPr>
          <a:xfrm>
            <a:off x="6967718" y="815819"/>
            <a:ext cx="451308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51"/>
          <p:cNvSpPr txBox="1">
            <a:spLocks noGrp="1"/>
          </p:cNvSpPr>
          <p:nvPr>
            <p:ph type="body" idx="3"/>
          </p:nvPr>
        </p:nvSpPr>
        <p:spPr>
          <a:xfrm>
            <a:off x="6972765" y="2061958"/>
            <a:ext cx="4507330" cy="31704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13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13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extLst>
      <p:ext uri="{BB962C8B-B14F-4D97-AF65-F5344CB8AC3E}">
        <p14:creationId xmlns:p14="http://schemas.microsoft.com/office/powerpoint/2010/main" val="4137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358607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89650" y="5886974"/>
            <a:ext cx="2054262" cy="457426"/>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7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bullet point slide">
  <p:cSld name="4 bullet point slide">
    <p:spTree>
      <p:nvGrpSpPr>
        <p:cNvPr id="1" name="Shape 55"/>
        <p:cNvGrpSpPr/>
        <p:nvPr/>
      </p:nvGrpSpPr>
      <p:grpSpPr>
        <a:xfrm>
          <a:off x="0" y="0"/>
          <a:ext cx="0" cy="0"/>
          <a:chOff x="0" y="0"/>
          <a:chExt cx="0" cy="0"/>
        </a:xfrm>
      </p:grpSpPr>
      <p:sp>
        <p:nvSpPr>
          <p:cNvPr id="56" name="Google Shape;56;p34"/>
          <p:cNvSpPr txBox="1">
            <a:spLocks noGrp="1"/>
          </p:cNvSpPr>
          <p:nvPr>
            <p:ph type="body" idx="1"/>
          </p:nvPr>
        </p:nvSpPr>
        <p:spPr>
          <a:xfrm>
            <a:off x="860902" y="1056648"/>
            <a:ext cx="54669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7772"/>
              </a:buClr>
              <a:buSzPts val="3600"/>
              <a:buFont typeface="Arial"/>
              <a:buNone/>
              <a:defRPr sz="3600" b="0"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34"/>
          <p:cNvSpPr txBox="1">
            <a:spLocks noGrp="1"/>
          </p:cNvSpPr>
          <p:nvPr>
            <p:ph type="body" idx="2"/>
          </p:nvPr>
        </p:nvSpPr>
        <p:spPr>
          <a:xfrm>
            <a:off x="860902" y="2977661"/>
            <a:ext cx="8817149" cy="30011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3F3F3F"/>
              </a:buClr>
              <a:buSzPts val="2400"/>
              <a:buFont typeface="Arial"/>
              <a:buNone/>
              <a:defRPr sz="2400" b="0" i="0" u="none" strike="noStrike" cap="none">
                <a:solidFill>
                  <a:srgbClr val="3F3F3F"/>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4200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503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002089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2427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734817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extLst>
      <p:ext uri="{BB962C8B-B14F-4D97-AF65-F5344CB8AC3E}">
        <p14:creationId xmlns:p14="http://schemas.microsoft.com/office/powerpoint/2010/main" val="3107241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365666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88005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420817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361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de Photo Slide">
  <p:cSld name="Side Photo Slide">
    <p:spTree>
      <p:nvGrpSpPr>
        <p:cNvPr id="1" name="Shape 58"/>
        <p:cNvGrpSpPr/>
        <p:nvPr/>
      </p:nvGrpSpPr>
      <p:grpSpPr>
        <a:xfrm>
          <a:off x="0" y="0"/>
          <a:ext cx="0" cy="0"/>
          <a:chOff x="0" y="0"/>
          <a:chExt cx="0" cy="0"/>
        </a:xfrm>
      </p:grpSpPr>
      <p:sp>
        <p:nvSpPr>
          <p:cNvPr id="59" name="Google Shape;59;p35"/>
          <p:cNvSpPr>
            <a:spLocks noGrp="1"/>
          </p:cNvSpPr>
          <p:nvPr>
            <p:ph type="pic" idx="2"/>
          </p:nvPr>
        </p:nvSpPr>
        <p:spPr>
          <a:xfrm>
            <a:off x="6857999" y="0"/>
            <a:ext cx="5334001" cy="6858000"/>
          </a:xfrm>
          <a:prstGeom prst="rect">
            <a:avLst/>
          </a:prstGeom>
          <a:noFill/>
          <a:ln>
            <a:noFill/>
          </a:ln>
        </p:spPr>
      </p:sp>
      <p:sp>
        <p:nvSpPr>
          <p:cNvPr id="60" name="Google Shape;60;p35"/>
          <p:cNvSpPr txBox="1">
            <a:spLocks noGrp="1"/>
          </p:cNvSpPr>
          <p:nvPr>
            <p:ph type="body" idx="1"/>
          </p:nvPr>
        </p:nvSpPr>
        <p:spPr>
          <a:xfrm>
            <a:off x="660960" y="1010552"/>
            <a:ext cx="5607690"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5"/>
          <p:cNvSpPr txBox="1">
            <a:spLocks noGrp="1"/>
          </p:cNvSpPr>
          <p:nvPr>
            <p:ph type="body" idx="3"/>
          </p:nvPr>
        </p:nvSpPr>
        <p:spPr>
          <a:xfrm>
            <a:off x="673256" y="2256692"/>
            <a:ext cx="5600544" cy="36869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3702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101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889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5100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4682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50581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963128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extLst>
      <p:ext uri="{BB962C8B-B14F-4D97-AF65-F5344CB8AC3E}">
        <p14:creationId xmlns:p14="http://schemas.microsoft.com/office/powerpoint/2010/main" val="3483399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3359104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422440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Navy">
  <p:cSld name="Divider - Navy">
    <p:spTree>
      <p:nvGrpSpPr>
        <p:cNvPr id="1" name="Shape 62"/>
        <p:cNvGrpSpPr/>
        <p:nvPr/>
      </p:nvGrpSpPr>
      <p:grpSpPr>
        <a:xfrm>
          <a:off x="0" y="0"/>
          <a:ext cx="0" cy="0"/>
          <a:chOff x="0" y="0"/>
          <a:chExt cx="0" cy="0"/>
        </a:xfrm>
      </p:grpSpPr>
      <p:sp>
        <p:nvSpPr>
          <p:cNvPr id="63" name="Google Shape;63;p36"/>
          <p:cNvSpPr/>
          <p:nvPr/>
        </p:nvSpPr>
        <p:spPr>
          <a:xfrm>
            <a:off x="6982690" y="527858"/>
            <a:ext cx="4721156" cy="5802284"/>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9">
              <a:solidFill>
                <a:schemeClr val="lt1"/>
              </a:solidFill>
              <a:latin typeface="Calibri"/>
              <a:ea typeface="Calibri"/>
              <a:cs typeface="Calibri"/>
              <a:sym typeface="Calibri"/>
            </a:endParaRPr>
          </a:p>
        </p:txBody>
      </p:sp>
      <p:sp>
        <p:nvSpPr>
          <p:cNvPr id="64" name="Google Shape;64;p36"/>
          <p:cNvSpPr txBox="1">
            <a:spLocks noGrp="1"/>
          </p:cNvSpPr>
          <p:nvPr>
            <p:ph type="body" idx="1"/>
          </p:nvPr>
        </p:nvSpPr>
        <p:spPr>
          <a:xfrm>
            <a:off x="7276362" y="54323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0"/>
              <a:buFont typeface="Arial"/>
              <a:buNone/>
              <a:defRPr sz="140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36"/>
          <p:cNvSpPr>
            <a:spLocks noGrp="1"/>
          </p:cNvSpPr>
          <p:nvPr>
            <p:ph type="pic" idx="2"/>
          </p:nvPr>
        </p:nvSpPr>
        <p:spPr>
          <a:xfrm>
            <a:off x="238772" y="2626822"/>
            <a:ext cx="7708195" cy="3396829"/>
          </a:xfrm>
          <a:prstGeom prst="rect">
            <a:avLst/>
          </a:prstGeom>
          <a:solidFill>
            <a:srgbClr val="BFBFBF"/>
          </a:solid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2597035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62995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ottom Photo Slide">
  <p:cSld name="Bottom Photo Slide">
    <p:spTree>
      <p:nvGrpSpPr>
        <p:cNvPr id="1" name="Shape 66"/>
        <p:cNvGrpSpPr/>
        <p:nvPr/>
      </p:nvGrpSpPr>
      <p:grpSpPr>
        <a:xfrm>
          <a:off x="0" y="0"/>
          <a:ext cx="0" cy="0"/>
          <a:chOff x="0" y="0"/>
          <a:chExt cx="0" cy="0"/>
        </a:xfrm>
      </p:grpSpPr>
      <p:sp>
        <p:nvSpPr>
          <p:cNvPr id="67" name="Google Shape;67;p37"/>
          <p:cNvSpPr>
            <a:spLocks noGrp="1"/>
          </p:cNvSpPr>
          <p:nvPr>
            <p:ph type="pic" idx="2"/>
          </p:nvPr>
        </p:nvSpPr>
        <p:spPr>
          <a:xfrm>
            <a:off x="0" y="3695066"/>
            <a:ext cx="11125201" cy="2342319"/>
          </a:xfrm>
          <a:prstGeom prst="rect">
            <a:avLst/>
          </a:prstGeom>
          <a:noFill/>
          <a:ln>
            <a:noFill/>
          </a:ln>
        </p:spPr>
      </p:sp>
      <p:sp>
        <p:nvSpPr>
          <p:cNvPr id="68" name="Google Shape;68;p37"/>
          <p:cNvSpPr txBox="1">
            <a:spLocks noGrp="1"/>
          </p:cNvSpPr>
          <p:nvPr>
            <p:ph type="body" idx="1"/>
          </p:nvPr>
        </p:nvSpPr>
        <p:spPr>
          <a:xfrm>
            <a:off x="1651560" y="1086752"/>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7"/>
          <p:cNvSpPr txBox="1">
            <a:spLocks noGrp="1"/>
          </p:cNvSpPr>
          <p:nvPr>
            <p:ph type="body" idx="3"/>
          </p:nvPr>
        </p:nvSpPr>
        <p:spPr>
          <a:xfrm>
            <a:off x="1663856" y="2332892"/>
            <a:ext cx="9637190" cy="12286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01 - Navy">
  <p:cSld name="Text Slide 01 - Navy">
    <p:spTree>
      <p:nvGrpSpPr>
        <p:cNvPr id="1" name="Shape 70"/>
        <p:cNvGrpSpPr/>
        <p:nvPr/>
      </p:nvGrpSpPr>
      <p:grpSpPr>
        <a:xfrm>
          <a:off x="0" y="0"/>
          <a:ext cx="0" cy="0"/>
          <a:chOff x="0" y="0"/>
          <a:chExt cx="0" cy="0"/>
        </a:xfrm>
      </p:grpSpPr>
      <p:sp>
        <p:nvSpPr>
          <p:cNvPr id="71" name="Google Shape;71;p38"/>
          <p:cNvSpPr/>
          <p:nvPr/>
        </p:nvSpPr>
        <p:spPr>
          <a:xfrm rot="-5400000">
            <a:off x="2666999" y="-2666999"/>
            <a:ext cx="6858001" cy="12191999"/>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38"/>
          <p:cNvSpPr/>
          <p:nvPr/>
        </p:nvSpPr>
        <p:spPr>
          <a:xfrm rot="-5400000">
            <a:off x="2965899" y="-2133928"/>
            <a:ext cx="6141020" cy="111258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a</a:t>
            </a:r>
            <a:endParaRPr/>
          </a:p>
        </p:txBody>
      </p:sp>
      <p:sp>
        <p:nvSpPr>
          <p:cNvPr id="73" name="Google Shape;73;p3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772"/>
              </a:buClr>
              <a:buSzPts val="3600"/>
              <a:buFont typeface="Arial"/>
              <a:buNone/>
              <a:defRPr sz="3600" b="1" i="0" u="none" strike="noStrike" cap="none">
                <a:solidFill>
                  <a:srgbClr val="00777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8"/>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Photo Slide 02 - Navy">
  <p:cSld name="Quote/Photo Slide 02 - Navy">
    <p:spTree>
      <p:nvGrpSpPr>
        <p:cNvPr id="1" name="Shape 75"/>
        <p:cNvGrpSpPr/>
        <p:nvPr/>
      </p:nvGrpSpPr>
      <p:grpSpPr>
        <a:xfrm>
          <a:off x="0" y="0"/>
          <a:ext cx="0" cy="0"/>
          <a:chOff x="0" y="0"/>
          <a:chExt cx="0" cy="0"/>
        </a:xfrm>
      </p:grpSpPr>
      <p:sp>
        <p:nvSpPr>
          <p:cNvPr id="76" name="Google Shape;76;p39"/>
          <p:cNvSpPr/>
          <p:nvPr/>
        </p:nvSpPr>
        <p:spPr>
          <a:xfrm rot="-5400000">
            <a:off x="4192375" y="-642572"/>
            <a:ext cx="3807250" cy="8129849"/>
          </a:xfrm>
          <a:prstGeom prst="rect">
            <a:avLst/>
          </a:pr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39"/>
          <p:cNvSpPr txBox="1">
            <a:spLocks noGrp="1"/>
          </p:cNvSpPr>
          <p:nvPr>
            <p:ph type="body" idx="1"/>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39"/>
          <p:cNvSpPr>
            <a:spLocks noGrp="1"/>
          </p:cNvSpPr>
          <p:nvPr>
            <p:ph type="pic" idx="2"/>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Slide 02">
  <p:cSld name="Quote Slide 02">
    <p:spTree>
      <p:nvGrpSpPr>
        <p:cNvPr id="1" name="Shape 79"/>
        <p:cNvGrpSpPr/>
        <p:nvPr/>
      </p:nvGrpSpPr>
      <p:grpSpPr>
        <a:xfrm>
          <a:off x="0" y="0"/>
          <a:ext cx="0" cy="0"/>
          <a:chOff x="0" y="0"/>
          <a:chExt cx="0" cy="0"/>
        </a:xfrm>
      </p:grpSpPr>
      <p:sp>
        <p:nvSpPr>
          <p:cNvPr id="80" name="Google Shape;80;p40"/>
          <p:cNvSpPr/>
          <p:nvPr/>
        </p:nvSpPr>
        <p:spPr>
          <a:xfrm rot="-5400000">
            <a:off x="232431" y="464696"/>
            <a:ext cx="5844795" cy="6309657"/>
          </a:xfrm>
          <a:custGeom>
            <a:avLst/>
            <a:gdLst/>
            <a:ahLst/>
            <a:cxnLst/>
            <a:rect l="l" t="t" r="r" b="b"/>
            <a:pathLst>
              <a:path w="4487360" h="4844259" extrusionOk="0">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40"/>
          <p:cNvSpPr txBox="1">
            <a:spLocks noGrp="1"/>
          </p:cNvSpPr>
          <p:nvPr>
            <p:ph type="body" idx="1"/>
          </p:nvPr>
        </p:nvSpPr>
        <p:spPr>
          <a:xfrm>
            <a:off x="779490" y="2278505"/>
            <a:ext cx="4137285" cy="2726804"/>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40"/>
          <p:cNvSpPr/>
          <p:nvPr/>
        </p:nvSpPr>
        <p:spPr>
          <a:xfrm rot="-5400000">
            <a:off x="10557481" y="-214269"/>
            <a:ext cx="1420250" cy="1848787"/>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 Orange Icon box">
  <p:cSld name="Text Slide - Orange Icon box">
    <p:spTree>
      <p:nvGrpSpPr>
        <p:cNvPr id="1" name="Shape 90"/>
        <p:cNvGrpSpPr/>
        <p:nvPr/>
      </p:nvGrpSpPr>
      <p:grpSpPr>
        <a:xfrm>
          <a:off x="0" y="0"/>
          <a:ext cx="0" cy="0"/>
          <a:chOff x="0" y="0"/>
          <a:chExt cx="0" cy="0"/>
        </a:xfrm>
      </p:grpSpPr>
      <p:sp>
        <p:nvSpPr>
          <p:cNvPr id="91" name="Google Shape;91;p42"/>
          <p:cNvSpPr/>
          <p:nvPr/>
        </p:nvSpPr>
        <p:spPr>
          <a:xfrm>
            <a:off x="0" y="660259"/>
            <a:ext cx="1423827" cy="152553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42"/>
          <p:cNvSpPr txBox="1">
            <a:spLocks noGrp="1"/>
          </p:cNvSpPr>
          <p:nvPr>
            <p:ph type="body" idx="1"/>
          </p:nvPr>
        </p:nvSpPr>
        <p:spPr>
          <a:xfrm>
            <a:off x="1675006" y="1074656"/>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42"/>
          <p:cNvSpPr txBox="1">
            <a:spLocks noGrp="1"/>
          </p:cNvSpPr>
          <p:nvPr>
            <p:ph type="body" idx="2"/>
          </p:nvPr>
        </p:nvSpPr>
        <p:spPr>
          <a:xfrm>
            <a:off x="1687302" y="2602523"/>
            <a:ext cx="9637190" cy="324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7.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6.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13.png"/><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9"/>
          <p:cNvGrpSpPr/>
          <p:nvPr/>
        </p:nvGrpSpPr>
        <p:grpSpPr>
          <a:xfrm>
            <a:off x="9819391" y="6329679"/>
            <a:ext cx="2006924" cy="228419"/>
            <a:chOff x="428174" y="10170041"/>
            <a:chExt cx="1952169" cy="222187"/>
          </a:xfrm>
        </p:grpSpPr>
        <p:pic>
          <p:nvPicPr>
            <p:cNvPr id="11" name="Google Shape;11;p29"/>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602343" y="10174514"/>
              <a:ext cx="1778000" cy="217714"/>
            </a:xfrm>
            <a:prstGeom prst="rect">
              <a:avLst/>
            </a:prstGeom>
            <a:noFill/>
            <a:ln>
              <a:noFill/>
            </a:ln>
          </p:spPr>
        </p:pic>
        <p:pic>
          <p:nvPicPr>
            <p:cNvPr id="12" name="Google Shape;12;p29"/>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428174" y="10170041"/>
              <a:ext cx="210456" cy="18590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1" r:id="rId9"/>
    <p:sldLayoutId id="2147483663" r:id="rId10"/>
    <p:sldLayoutId id="2147483666" r:id="rId11"/>
    <p:sldLayoutId id="2147483668" r:id="rId12"/>
    <p:sldLayoutId id="2147483669" r:id="rId13"/>
    <p:sldLayoutId id="2147483670" r:id="rId14"/>
    <p:sldLayoutId id="2147483671" r:id="rId15"/>
    <p:sldLayoutId id="2147483672" r:id="rId16"/>
    <p:sldLayoutId id="214748367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4" cstate="email">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5" cstate="email">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5434578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3012957861"/>
      </p:ext>
    </p:extLst>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eip/agriculture/en/digitising-agriculture/developing-digital-technologies/precision-farming-0.html"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ideo" Target="https://www.youtube.com/embed/pnA-EkmUzNI?feature=oembed" TargetMode="External"/><Relationship Id="rId5" Type="http://schemas.openxmlformats.org/officeDocument/2006/relationships/hyperlink" Target="https://www.youtube.com/watch?v=pnA-EkmUzNI" TargetMode="Externa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alliancebioversityciat.org/stories/simple-ways-boost-benefits-climate-smart-agriculture#:~:text=Reduced%20Tillage%3A%20Minimizing%20soil%20disturbance,carbon%20storage%20in%20the%20soi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a:off x="-1" y="2491332"/>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 Placeholder 12"/>
          <p:cNvSpPr>
            <a:spLocks noGrp="1"/>
          </p:cNvSpPr>
          <p:nvPr>
            <p:ph type="body" sz="quarter" idx="20"/>
          </p:nvPr>
        </p:nvSpPr>
        <p:spPr>
          <a:xfrm>
            <a:off x="613458" y="3602533"/>
            <a:ext cx="3733690" cy="1395852"/>
          </a:xfrm>
        </p:spPr>
        <p:txBody>
          <a:bodyPr lIns="91440" tIns="45720" rIns="91440" bIns="45720" anchor="ctr">
            <a:noAutofit/>
          </a:bodyPr>
          <a:lstStyle/>
          <a:p>
            <a:pPr>
              <a:lnSpc>
                <a:spcPct val="80000"/>
              </a:lnSpc>
            </a:pPr>
            <a:r>
              <a:rPr lang="en-GB" sz="3400" noProof="0" dirty="0">
                <a:solidFill>
                  <a:schemeClr val="bg1"/>
                </a:solidFill>
              </a:rPr>
              <a:t>M3: </a:t>
            </a:r>
            <a:r>
              <a:rPr lang="en-US" sz="3400" dirty="0">
                <a:solidFill>
                  <a:schemeClr val="bg1"/>
                </a:solidFill>
              </a:rPr>
              <a:t>Soil Conservation &amp; </a:t>
            </a:r>
            <a:r>
              <a:rPr lang="en-US" sz="3100" dirty="0">
                <a:solidFill>
                  <a:schemeClr val="bg1"/>
                </a:solidFill>
              </a:rPr>
              <a:t>Carbon Sequestration </a:t>
            </a:r>
            <a:endParaRPr lang="en-GB" sz="31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www.</a:t>
            </a:r>
            <a:r>
              <a:rPr kumimoji="0" lang="en-GB"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smartskillsproject</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505551" y="2430640"/>
            <a:ext cx="3660159" cy="732327"/>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Course 5:  Climate-Smart Agriculture (CSA) Techniques </a:t>
            </a:r>
            <a:endParaRPr kumimoji="0" lang="en-GB" sz="2800" b="0" i="0" u="none" strike="noStrike" kern="1200" cap="none" spc="0" normalizeH="0" baseline="0" noProof="0" dirty="0">
              <a:ln>
                <a:noFill/>
              </a:ln>
              <a:solidFill>
                <a:prstClr val="white"/>
              </a:solidFill>
              <a:effectLst/>
              <a:uLnTx/>
              <a:uFillTx/>
              <a:latin typeface="Calibri" panose="020F0502020204030204"/>
              <a:ea typeface="Calibri"/>
              <a:cs typeface="Calibri"/>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34208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9"/>
          <p:cNvSpPr txBox="1">
            <a:spLocks noGrp="1"/>
          </p:cNvSpPr>
          <p:nvPr>
            <p:ph type="body" idx="1"/>
          </p:nvPr>
        </p:nvSpPr>
        <p:spPr>
          <a:xfrm>
            <a:off x="904856" y="550869"/>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None/>
            </a:pPr>
            <a:r>
              <a:rPr lang="en-US" dirty="0"/>
              <a:t>Cover Cropping: to enrich the soil</a:t>
            </a:r>
            <a:endParaRPr dirty="0"/>
          </a:p>
        </p:txBody>
      </p:sp>
      <p:sp>
        <p:nvSpPr>
          <p:cNvPr id="280" name="Google Shape;280;p9"/>
          <p:cNvSpPr txBox="1">
            <a:spLocks noGrp="1"/>
          </p:cNvSpPr>
          <p:nvPr>
            <p:ph type="body" idx="2"/>
          </p:nvPr>
        </p:nvSpPr>
        <p:spPr>
          <a:xfrm>
            <a:off x="746700" y="1316100"/>
            <a:ext cx="10698600" cy="50448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rgbClr val="EEA821"/>
              </a:buClr>
              <a:buSzPct val="79000"/>
              <a:buChar char="●"/>
            </a:pPr>
            <a:r>
              <a:rPr lang="en-US" b="1" dirty="0">
                <a:solidFill>
                  <a:schemeClr val="tx1">
                    <a:lumMod val="65000"/>
                    <a:lumOff val="35000"/>
                  </a:schemeClr>
                </a:solidFill>
              </a:rPr>
              <a:t>Increase of organic matter:</a:t>
            </a:r>
            <a:r>
              <a:rPr lang="en-US" dirty="0">
                <a:solidFill>
                  <a:schemeClr val="tx1">
                    <a:lumMod val="65000"/>
                    <a:lumOff val="35000"/>
                  </a:schemeClr>
                </a:solidFill>
              </a:rPr>
              <a:t> legumes and other species fix nitrogen and, once incorporated, enrich the soil with carbon.</a:t>
            </a:r>
            <a:endParaRPr dirty="0">
              <a:solidFill>
                <a:schemeClr val="tx1">
                  <a:lumMod val="65000"/>
                  <a:lumOff val="35000"/>
                </a:schemeClr>
              </a:solidFill>
            </a:endParaRPr>
          </a:p>
          <a:p>
            <a:pPr marL="457200" lvl="0" indent="-381000" algn="l" rtl="0">
              <a:lnSpc>
                <a:spcPct val="115000"/>
              </a:lnSpc>
              <a:spcBef>
                <a:spcPts val="0"/>
              </a:spcBef>
              <a:spcAft>
                <a:spcPts val="0"/>
              </a:spcAft>
              <a:buClr>
                <a:srgbClr val="EEA821"/>
              </a:buClr>
              <a:buSzPct val="79000"/>
              <a:buChar char="●"/>
            </a:pPr>
            <a:r>
              <a:rPr lang="en-US" b="1" dirty="0">
                <a:solidFill>
                  <a:schemeClr val="tx1">
                    <a:lumMod val="65000"/>
                    <a:lumOff val="35000"/>
                  </a:schemeClr>
                </a:solidFill>
              </a:rPr>
              <a:t>Soil protection:</a:t>
            </a:r>
            <a:r>
              <a:rPr lang="en-US" dirty="0">
                <a:solidFill>
                  <a:schemeClr val="tx1">
                    <a:lumMod val="65000"/>
                    <a:lumOff val="35000"/>
                  </a:schemeClr>
                </a:solidFill>
              </a:rPr>
              <a:t> they reduce erosion between one crop cycle and another, keeping the soil covered.</a:t>
            </a:r>
            <a:endParaRPr dirty="0">
              <a:solidFill>
                <a:schemeClr val="tx1">
                  <a:lumMod val="65000"/>
                  <a:lumOff val="35000"/>
                </a:schemeClr>
              </a:solidFill>
            </a:endParaRPr>
          </a:p>
          <a:p>
            <a:pPr marL="457200" lvl="0" indent="-381000" algn="l" rtl="0">
              <a:lnSpc>
                <a:spcPct val="115000"/>
              </a:lnSpc>
              <a:spcBef>
                <a:spcPts val="0"/>
              </a:spcBef>
              <a:spcAft>
                <a:spcPts val="0"/>
              </a:spcAft>
              <a:buClr>
                <a:srgbClr val="EEA821"/>
              </a:buClr>
              <a:buSzPct val="79000"/>
              <a:buChar char="●"/>
            </a:pPr>
            <a:r>
              <a:rPr lang="en-US" dirty="0">
                <a:solidFill>
                  <a:schemeClr val="tx1">
                    <a:lumMod val="65000"/>
                    <a:lumOff val="35000"/>
                  </a:schemeClr>
                </a:solidFill>
              </a:rPr>
              <a:t>Natural</a:t>
            </a:r>
            <a:r>
              <a:rPr lang="en-US" b="1" dirty="0">
                <a:solidFill>
                  <a:schemeClr val="tx1">
                    <a:lumMod val="65000"/>
                    <a:lumOff val="35000"/>
                  </a:schemeClr>
                </a:solidFill>
              </a:rPr>
              <a:t> pest management:</a:t>
            </a:r>
            <a:r>
              <a:rPr lang="en-US" dirty="0">
                <a:solidFill>
                  <a:schemeClr val="tx1">
                    <a:lumMod val="65000"/>
                    <a:lumOff val="35000"/>
                  </a:schemeClr>
                </a:solidFill>
              </a:rPr>
              <a:t> A wide crop diversity helps control pests, reducing the use of pesticides.</a:t>
            </a:r>
            <a:endParaRPr dirty="0">
              <a:solidFill>
                <a:schemeClr val="tx1">
                  <a:lumMod val="65000"/>
                  <a:lumOff val="35000"/>
                </a:schemeClr>
              </a:solidFill>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tx1">
                    <a:lumMod val="65000"/>
                    <a:lumOff val="35000"/>
                  </a:schemeClr>
                </a:solidFill>
              </a:rPr>
              <a:t>Together, </a:t>
            </a:r>
            <a:r>
              <a:rPr lang="en-US" b="1" dirty="0">
                <a:solidFill>
                  <a:schemeClr val="tx1">
                    <a:lumMod val="65000"/>
                    <a:lumOff val="35000"/>
                  </a:schemeClr>
                </a:solidFill>
              </a:rPr>
              <a:t>agroforestry</a:t>
            </a:r>
            <a:r>
              <a:rPr lang="en-US" dirty="0">
                <a:solidFill>
                  <a:schemeClr val="tx1">
                    <a:lumMod val="65000"/>
                    <a:lumOff val="35000"/>
                  </a:schemeClr>
                </a:solidFill>
              </a:rPr>
              <a:t> and </a:t>
            </a:r>
            <a:r>
              <a:rPr lang="en-US" b="1" dirty="0">
                <a:solidFill>
                  <a:schemeClr val="tx1">
                    <a:lumMod val="65000"/>
                    <a:lumOff val="35000"/>
                  </a:schemeClr>
                </a:solidFill>
              </a:rPr>
              <a:t>cover cropping</a:t>
            </a:r>
            <a:r>
              <a:rPr lang="en-US" dirty="0">
                <a:solidFill>
                  <a:schemeClr val="tx1">
                    <a:lumMod val="65000"/>
                    <a:lumOff val="35000"/>
                  </a:schemeClr>
                </a:solidFill>
              </a:rPr>
              <a:t> promote </a:t>
            </a:r>
            <a:r>
              <a:rPr lang="en-US" b="1" dirty="0">
                <a:solidFill>
                  <a:schemeClr val="tx1">
                    <a:lumMod val="65000"/>
                    <a:lumOff val="35000"/>
                  </a:schemeClr>
                </a:solidFill>
              </a:rPr>
              <a:t>resilience</a:t>
            </a:r>
            <a:r>
              <a:rPr lang="en-US" dirty="0">
                <a:solidFill>
                  <a:schemeClr val="tx1">
                    <a:lumMod val="65000"/>
                    <a:lumOff val="35000"/>
                  </a:schemeClr>
                </a:solidFill>
              </a:rPr>
              <a:t> to climate change, improve agricultural </a:t>
            </a:r>
            <a:r>
              <a:rPr lang="en-US" b="1" dirty="0">
                <a:solidFill>
                  <a:schemeClr val="tx1">
                    <a:lumMod val="65000"/>
                    <a:lumOff val="35000"/>
                  </a:schemeClr>
                </a:solidFill>
              </a:rPr>
              <a:t>productivity</a:t>
            </a:r>
            <a:r>
              <a:rPr lang="en-US" dirty="0">
                <a:solidFill>
                  <a:schemeClr val="tx1">
                    <a:lumMod val="65000"/>
                    <a:lumOff val="35000"/>
                  </a:schemeClr>
                </a:solidFill>
              </a:rPr>
              <a:t> and make a significant contribution to </a:t>
            </a:r>
            <a:r>
              <a:rPr lang="en-US" b="1" dirty="0">
                <a:solidFill>
                  <a:schemeClr val="tx1">
                    <a:lumMod val="65000"/>
                    <a:lumOff val="35000"/>
                  </a:schemeClr>
                </a:solidFill>
              </a:rPr>
              <a:t>mitigation</a:t>
            </a:r>
            <a:r>
              <a:rPr lang="en-US" dirty="0">
                <a:solidFill>
                  <a:schemeClr val="tx1">
                    <a:lumMod val="65000"/>
                    <a:lumOff val="35000"/>
                  </a:schemeClr>
                </a:solidFill>
              </a:rPr>
              <a:t> (by sequestering carbon and protecting biodiversity). These practices embody the </a:t>
            </a:r>
            <a:r>
              <a:rPr lang="en-US" b="1" dirty="0">
                <a:solidFill>
                  <a:schemeClr val="tx1">
                    <a:lumMod val="65000"/>
                    <a:lumOff val="35000"/>
                  </a:schemeClr>
                </a:solidFill>
              </a:rPr>
              <a:t>three objectives</a:t>
            </a:r>
            <a:r>
              <a:rPr lang="en-US" dirty="0">
                <a:solidFill>
                  <a:schemeClr val="tx1">
                    <a:lumMod val="65000"/>
                    <a:lumOff val="35000"/>
                  </a:schemeClr>
                </a:solidFill>
              </a:rPr>
              <a:t> of Climate-Smart Agriculture: </a:t>
            </a:r>
            <a:r>
              <a:rPr lang="en-US" b="1" dirty="0">
                <a:solidFill>
                  <a:schemeClr val="tx1">
                    <a:lumMod val="65000"/>
                    <a:lumOff val="35000"/>
                  </a:schemeClr>
                </a:solidFill>
              </a:rPr>
              <a:t>mitigation, adaptation</a:t>
            </a:r>
            <a:r>
              <a:rPr lang="en-US" dirty="0">
                <a:solidFill>
                  <a:schemeClr val="tx1">
                    <a:lumMod val="65000"/>
                    <a:lumOff val="35000"/>
                  </a:schemeClr>
                </a:solidFill>
              </a:rPr>
              <a:t> and </a:t>
            </a:r>
            <a:r>
              <a:rPr lang="en-US" b="1" dirty="0">
                <a:solidFill>
                  <a:schemeClr val="tx1">
                    <a:lumMod val="65000"/>
                    <a:lumOff val="35000"/>
                  </a:schemeClr>
                </a:solidFill>
              </a:rPr>
              <a:t>improvement of livelihoods</a:t>
            </a:r>
            <a:r>
              <a:rPr lang="en-US" dirty="0">
                <a:solidFill>
                  <a:schemeClr val="tx1">
                    <a:lumMod val="65000"/>
                    <a:lumOff val="35000"/>
                  </a:schemeClr>
                </a:solidFill>
              </a:rPr>
              <a:t>.</a:t>
            </a:r>
            <a:endParaRPr dirty="0">
              <a:solidFill>
                <a:schemeClr val="tx1">
                  <a:lumMod val="65000"/>
                  <a:lumOff val="35000"/>
                </a:schemeClr>
              </a:solidFill>
            </a:endParaRPr>
          </a:p>
          <a:p>
            <a:pPr marL="228600" lvl="0" indent="-228600" algn="l" rtl="0">
              <a:lnSpc>
                <a:spcPct val="103333"/>
              </a:lnSpc>
              <a:spcBef>
                <a:spcPts val="1200"/>
              </a:spcBef>
              <a:spcAft>
                <a:spcPts val="0"/>
              </a:spcAft>
              <a:buClr>
                <a:srgbClr val="404040"/>
              </a:buClr>
              <a:buSzPts val="2400"/>
              <a:buNone/>
            </a:pPr>
            <a:endParaRPr dirty="0">
              <a:solidFill>
                <a:schemeClr val="tx1">
                  <a:lumMod val="65000"/>
                  <a:lumOff val="3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g3421652cbe9_0_319"/>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287" name="Google Shape;287;g3421652cbe9_0_319"/>
          <p:cNvSpPr txBox="1"/>
          <p:nvPr/>
        </p:nvSpPr>
        <p:spPr>
          <a:xfrm>
            <a:off x="1935036" y="2043435"/>
            <a:ext cx="6797900" cy="1166774"/>
          </a:xfrm>
          <a:prstGeom prst="rect">
            <a:avLst/>
          </a:prstGeom>
          <a:solidFill>
            <a:srgbClr val="EEA821"/>
          </a:solidFill>
          <a:ln>
            <a:noFill/>
          </a:ln>
        </p:spPr>
        <p:txBody>
          <a:bodyPr spcFirstLastPara="1" wrap="square" lIns="91425" tIns="45700" rIns="91425" bIns="45700" anchor="b" anchorCtr="0">
            <a:noAutofit/>
          </a:bodyPr>
          <a:lstStyle/>
          <a:p>
            <a:pPr marL="0" lvl="0" indent="0" algn="l" rtl="0">
              <a:spcBef>
                <a:spcPts val="1800"/>
              </a:spcBef>
              <a:spcAft>
                <a:spcPts val="0"/>
              </a:spcAft>
              <a:buNone/>
            </a:pPr>
            <a:r>
              <a:rPr lang="en-US" sz="3600" b="1" dirty="0">
                <a:solidFill>
                  <a:schemeClr val="lt1"/>
                </a:solidFill>
                <a:latin typeface="Calibri"/>
                <a:ea typeface="Calibri"/>
                <a:cs typeface="Calibri"/>
                <a:sym typeface="Calibri"/>
              </a:rPr>
              <a:t>MONITORING &amp; ENHANCING SOIL HEALTH WITH TECHNOLOGY</a:t>
            </a:r>
          </a:p>
        </p:txBody>
      </p:sp>
      <p:sp>
        <p:nvSpPr>
          <p:cNvPr id="288" name="Google Shape;288;g3421652cbe9_0_319"/>
          <p:cNvSpPr/>
          <p:nvPr/>
        </p:nvSpPr>
        <p:spPr>
          <a:xfrm>
            <a:off x="10027950" y="0"/>
            <a:ext cx="1407900" cy="2637600"/>
          </a:xfrm>
          <a:prstGeom prst="rect">
            <a:avLst/>
          </a:prstGeom>
          <a:solidFill>
            <a:srgbClr val="EEA821">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g3421652cbe9_0_319"/>
          <p:cNvSpPr/>
          <p:nvPr/>
        </p:nvSpPr>
        <p:spPr>
          <a:xfrm>
            <a:off x="0" y="5371864"/>
            <a:ext cx="1407900" cy="1486200"/>
          </a:xfrm>
          <a:prstGeom prst="rect">
            <a:avLst/>
          </a:prstGeom>
          <a:solidFill>
            <a:srgbClr val="007772">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g3421652cbe9_0_319"/>
          <p:cNvSpPr txBox="1">
            <a:spLocks noGrp="1"/>
          </p:cNvSpPr>
          <p:nvPr>
            <p:ph type="body" idx="1"/>
          </p:nvPr>
        </p:nvSpPr>
        <p:spPr>
          <a:xfrm>
            <a:off x="9241981" y="871477"/>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a:t>03</a:t>
            </a:r>
            <a:endParaRPr/>
          </a:p>
        </p:txBody>
      </p:sp>
      <p:grpSp>
        <p:nvGrpSpPr>
          <p:cNvPr id="291" name="Google Shape;291;g3421652cbe9_0_319"/>
          <p:cNvGrpSpPr/>
          <p:nvPr/>
        </p:nvGrpSpPr>
        <p:grpSpPr>
          <a:xfrm>
            <a:off x="9142967" y="3809077"/>
            <a:ext cx="3049275" cy="3049275"/>
            <a:chOff x="3268483" y="5538141"/>
            <a:chExt cx="1760348" cy="1760348"/>
          </a:xfrm>
        </p:grpSpPr>
        <p:sp>
          <p:nvSpPr>
            <p:cNvPr id="292" name="Google Shape;292;g3421652cbe9_0_319"/>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g3421652cbe9_0_319"/>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1"/>
          <p:cNvSpPr txBox="1"/>
          <p:nvPr/>
        </p:nvSpPr>
        <p:spPr>
          <a:xfrm>
            <a:off x="7241292" y="2329511"/>
            <a:ext cx="4292016" cy="98519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Quote here</a:t>
            </a:r>
            <a:endParaRPr/>
          </a:p>
        </p:txBody>
      </p:sp>
      <p:sp>
        <p:nvSpPr>
          <p:cNvPr id="300" name="Google Shape;300;p11"/>
          <p:cNvSpPr txBox="1">
            <a:spLocks noGrp="1"/>
          </p:cNvSpPr>
          <p:nvPr>
            <p:ph type="body" idx="1"/>
          </p:nvPr>
        </p:nvSpPr>
        <p:spPr>
          <a:xfrm>
            <a:off x="426331" y="1675859"/>
            <a:ext cx="4726693" cy="4047344"/>
          </a:xfrm>
          <a:prstGeom prst="rect">
            <a:avLst/>
          </a:prstGeom>
          <a:noFill/>
          <a:ln>
            <a:noFill/>
          </a:ln>
        </p:spPr>
        <p:txBody>
          <a:bodyPr spcFirstLastPara="1" wrap="square" lIns="91425" tIns="45700" rIns="91425" bIns="45700" anchor="ctr" anchorCtr="0">
            <a:normAutofit lnSpcReduction="10000"/>
          </a:bodyPr>
          <a:lstStyle/>
          <a:p>
            <a:pPr marL="0" lvl="0" indent="0" algn="ctr" rtl="0">
              <a:lnSpc>
                <a:spcPct val="90000"/>
              </a:lnSpc>
              <a:spcBef>
                <a:spcPts val="0"/>
              </a:spcBef>
              <a:spcAft>
                <a:spcPts val="0"/>
              </a:spcAft>
              <a:buClr>
                <a:schemeClr val="lt1"/>
              </a:buClr>
              <a:buSzPts val="4000"/>
              <a:buNone/>
            </a:pPr>
            <a:r>
              <a:rPr lang="en-US" sz="3200" b="1" i="1" dirty="0"/>
              <a:t>Climate-smart agriculture offers a comprehensive framework for tackling the intertwined challenges of food security, climate change, and environmental degradation.</a:t>
            </a:r>
            <a:endParaRPr sz="3200" b="1" i="1" dirty="0"/>
          </a:p>
          <a:p>
            <a:pPr marL="0" lvl="0" indent="0" algn="ctr" rtl="0">
              <a:lnSpc>
                <a:spcPct val="90000"/>
              </a:lnSpc>
              <a:spcBef>
                <a:spcPts val="0"/>
              </a:spcBef>
              <a:spcAft>
                <a:spcPts val="0"/>
              </a:spcAft>
              <a:buClr>
                <a:schemeClr val="lt1"/>
              </a:buClr>
              <a:buSzPts val="4000"/>
              <a:buNone/>
            </a:pPr>
            <a:endParaRPr sz="2400" b="1" dirty="0"/>
          </a:p>
          <a:p>
            <a:pPr marL="0" lvl="0" indent="0" algn="ctr" rtl="0">
              <a:lnSpc>
                <a:spcPct val="90000"/>
              </a:lnSpc>
              <a:spcBef>
                <a:spcPts val="0"/>
              </a:spcBef>
              <a:spcAft>
                <a:spcPts val="0"/>
              </a:spcAft>
              <a:buClr>
                <a:schemeClr val="lt1"/>
              </a:buClr>
              <a:buSzPts val="4000"/>
              <a:buNone/>
            </a:pPr>
            <a:r>
              <a:rPr lang="en-US" sz="2400" b="1" dirty="0"/>
              <a:t> (Alliance Biodiversity &amp; CIAT)</a:t>
            </a:r>
            <a:endParaRPr sz="2400" b="1" dirty="0"/>
          </a:p>
        </p:txBody>
      </p:sp>
      <p:pic>
        <p:nvPicPr>
          <p:cNvPr id="3" name="Picture 2" descr="Farm field at harvest time">
            <a:extLst>
              <a:ext uri="{FF2B5EF4-FFF2-40B4-BE49-F238E27FC236}">
                <a16:creationId xmlns:a16="http://schemas.microsoft.com/office/drawing/2014/main" id="{4F6655BE-D759-2943-8A07-D7F35C9B54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7852" y="1657351"/>
            <a:ext cx="5668499" cy="3777523"/>
          </a:xfrm>
          <a:prstGeom prst="rect">
            <a:avLst/>
          </a:prstGeom>
        </p:spPr>
      </p:pic>
      <p:sp>
        <p:nvSpPr>
          <p:cNvPr id="299" name="Google Shape;299;p11"/>
          <p:cNvSpPr/>
          <p:nvPr/>
        </p:nvSpPr>
        <p:spPr>
          <a:xfrm>
            <a:off x="4738850" y="3777523"/>
            <a:ext cx="2700175" cy="2137637"/>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3421652cbe9_0_51"/>
          <p:cNvSpPr txBox="1">
            <a:spLocks noGrp="1"/>
          </p:cNvSpPr>
          <p:nvPr>
            <p:ph type="body" idx="1"/>
          </p:nvPr>
        </p:nvSpPr>
        <p:spPr>
          <a:xfrm>
            <a:off x="1646131" y="420581"/>
            <a:ext cx="9649500" cy="697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1200"/>
              </a:spcBef>
              <a:spcAft>
                <a:spcPts val="0"/>
              </a:spcAft>
              <a:buClr>
                <a:schemeClr val="dk1"/>
              </a:buClr>
              <a:buSzPts val="275"/>
              <a:buFont typeface="Arial"/>
              <a:buNone/>
            </a:pPr>
            <a:r>
              <a:rPr lang="en-US" sz="14400" b="1">
                <a:solidFill>
                  <a:srgbClr val="007772"/>
                </a:solidFill>
              </a:rPr>
              <a:t>More efficient irrigation technologies</a:t>
            </a:r>
            <a:endParaRPr sz="14400" b="1">
              <a:solidFill>
                <a:srgbClr val="007772"/>
              </a:solidFill>
            </a:endParaRPr>
          </a:p>
          <a:p>
            <a:pPr marL="0" lvl="0" indent="0" algn="l" rtl="0">
              <a:lnSpc>
                <a:spcPct val="90000"/>
              </a:lnSpc>
              <a:spcBef>
                <a:spcPts val="1200"/>
              </a:spcBef>
              <a:spcAft>
                <a:spcPts val="0"/>
              </a:spcAft>
              <a:buClr>
                <a:srgbClr val="007772"/>
              </a:buClr>
              <a:buSzPct val="100000"/>
              <a:buNone/>
            </a:pPr>
            <a:endParaRPr b="1">
              <a:solidFill>
                <a:srgbClr val="007772"/>
              </a:solidFill>
            </a:endParaRPr>
          </a:p>
          <a:p>
            <a:pPr marL="0" lvl="0" indent="0" algn="l" rtl="0">
              <a:lnSpc>
                <a:spcPct val="90000"/>
              </a:lnSpc>
              <a:spcBef>
                <a:spcPts val="1000"/>
              </a:spcBef>
              <a:spcAft>
                <a:spcPts val="0"/>
              </a:spcAft>
              <a:buClr>
                <a:srgbClr val="404040"/>
              </a:buClr>
              <a:buSzPct val="100000"/>
              <a:buNone/>
            </a:pPr>
            <a:endParaRPr/>
          </a:p>
        </p:txBody>
      </p:sp>
      <p:sp>
        <p:nvSpPr>
          <p:cNvPr id="306" name="Google Shape;306;g3421652cbe9_0_51"/>
          <p:cNvSpPr txBox="1">
            <a:spLocks noGrp="1"/>
          </p:cNvSpPr>
          <p:nvPr>
            <p:ph type="body" idx="2"/>
          </p:nvPr>
        </p:nvSpPr>
        <p:spPr>
          <a:xfrm>
            <a:off x="1343749" y="1372850"/>
            <a:ext cx="10284625" cy="1694200"/>
          </a:xfrm>
          <a:prstGeom prst="rect">
            <a:avLst/>
          </a:prstGeom>
          <a:solidFill>
            <a:schemeClr val="accent4">
              <a:lumMod val="40000"/>
              <a:lumOff val="60000"/>
            </a:schemeClr>
          </a:solid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u="sng" dirty="0">
                <a:solidFill>
                  <a:schemeClr val="tx1">
                    <a:lumMod val="65000"/>
                    <a:lumOff val="35000"/>
                  </a:schemeClr>
                </a:solidFill>
                <a:hlinkClick r:id="rId3">
                  <a:extLst>
                    <a:ext uri="{A12FA001-AC4F-418D-AE19-62706E023703}">
                      <ahyp:hlinkClr xmlns:ahyp="http://schemas.microsoft.com/office/drawing/2018/hyperlinkcolor" val="tx"/>
                    </a:ext>
                  </a:extLst>
                </a:hlinkClick>
              </a:rPr>
              <a:t>Precision agriculture</a:t>
            </a:r>
            <a:r>
              <a:rPr lang="en-US" dirty="0">
                <a:solidFill>
                  <a:schemeClr val="tx1">
                    <a:lumMod val="65000"/>
                    <a:lumOff val="35000"/>
                  </a:schemeClr>
                </a:solidFill>
              </a:rPr>
              <a:t> uses the latest technology to </a:t>
            </a:r>
            <a:r>
              <a:rPr lang="en-US" dirty="0" err="1">
                <a:solidFill>
                  <a:schemeClr val="tx1">
                    <a:lumMod val="65000"/>
                    <a:lumOff val="35000"/>
                  </a:schemeClr>
                </a:solidFill>
              </a:rPr>
              <a:t>optimise</a:t>
            </a:r>
            <a:r>
              <a:rPr lang="en-US" dirty="0">
                <a:solidFill>
                  <a:schemeClr val="tx1">
                    <a:lumMod val="65000"/>
                    <a:lumOff val="35000"/>
                  </a:schemeClr>
                </a:solidFill>
              </a:rPr>
              <a:t> farming practices by collecting and </a:t>
            </a:r>
            <a:r>
              <a:rPr lang="en-US" dirty="0" err="1">
                <a:solidFill>
                  <a:schemeClr val="tx1">
                    <a:lumMod val="65000"/>
                    <a:lumOff val="35000"/>
                  </a:schemeClr>
                </a:solidFill>
              </a:rPr>
              <a:t>analysing</a:t>
            </a:r>
            <a:r>
              <a:rPr lang="en-US" dirty="0">
                <a:solidFill>
                  <a:schemeClr val="tx1">
                    <a:lumMod val="65000"/>
                    <a:lumOff val="35000"/>
                  </a:schemeClr>
                </a:solidFill>
              </a:rPr>
              <a:t> data on </a:t>
            </a:r>
            <a:r>
              <a:rPr lang="en-US" b="1" dirty="0">
                <a:solidFill>
                  <a:schemeClr val="tx1">
                    <a:lumMod val="65000"/>
                    <a:lumOff val="35000"/>
                  </a:schemeClr>
                </a:solidFill>
              </a:rPr>
              <a:t>soil conditions, weather patterns, and crop health</a:t>
            </a:r>
            <a:r>
              <a:rPr lang="en-US" dirty="0">
                <a:solidFill>
                  <a:schemeClr val="tx1">
                    <a:lumMod val="65000"/>
                    <a:lumOff val="35000"/>
                  </a:schemeClr>
                </a:solidFill>
              </a:rPr>
              <a:t>, providing farmers with the best information to make informed decisions.</a:t>
            </a:r>
            <a:endParaRPr dirty="0">
              <a:solidFill>
                <a:schemeClr val="tx1">
                  <a:lumMod val="65000"/>
                  <a:lumOff val="35000"/>
                </a:schemeClr>
              </a:solidFill>
            </a:endParaRPr>
          </a:p>
          <a:p>
            <a:pPr marL="0" lvl="0" indent="0" algn="l" rtl="0">
              <a:lnSpc>
                <a:spcPct val="90000"/>
              </a:lnSpc>
              <a:spcBef>
                <a:spcPts val="1200"/>
              </a:spcBef>
              <a:spcAft>
                <a:spcPts val="0"/>
              </a:spcAft>
              <a:buClr>
                <a:srgbClr val="404040"/>
              </a:buClr>
              <a:buSzPts val="2400"/>
              <a:buNone/>
            </a:pPr>
            <a:endParaRPr dirty="0">
              <a:solidFill>
                <a:schemeClr val="tx1">
                  <a:lumMod val="65000"/>
                  <a:lumOff val="35000"/>
                </a:schemeClr>
              </a:solidFill>
            </a:endParaRPr>
          </a:p>
          <a:p>
            <a:pPr marL="0" lvl="0" indent="0" algn="l" rtl="0">
              <a:lnSpc>
                <a:spcPct val="90000"/>
              </a:lnSpc>
              <a:spcBef>
                <a:spcPts val="1000"/>
              </a:spcBef>
              <a:spcAft>
                <a:spcPts val="0"/>
              </a:spcAft>
              <a:buClr>
                <a:srgbClr val="404040"/>
              </a:buClr>
              <a:buSzPts val="2400"/>
              <a:buNone/>
            </a:pPr>
            <a:endParaRPr dirty="0">
              <a:solidFill>
                <a:schemeClr val="tx1">
                  <a:lumMod val="65000"/>
                  <a:lumOff val="35000"/>
                </a:schemeClr>
              </a:solidFill>
            </a:endParaRPr>
          </a:p>
        </p:txBody>
      </p:sp>
      <p:sp>
        <p:nvSpPr>
          <p:cNvPr id="307" name="Google Shape;307;g3421652cbe9_0_51"/>
          <p:cNvSpPr txBox="1">
            <a:spLocks noGrp="1"/>
          </p:cNvSpPr>
          <p:nvPr>
            <p:ph type="body" idx="2"/>
          </p:nvPr>
        </p:nvSpPr>
        <p:spPr>
          <a:xfrm>
            <a:off x="1343749" y="3321819"/>
            <a:ext cx="10284626" cy="32451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rgbClr val="EEA821"/>
              </a:buClr>
              <a:buSzPct val="79000"/>
              <a:buChar char="●"/>
            </a:pPr>
            <a:r>
              <a:rPr lang="en-US" b="1" dirty="0">
                <a:solidFill>
                  <a:schemeClr val="tx1">
                    <a:lumMod val="65000"/>
                    <a:lumOff val="35000"/>
                  </a:schemeClr>
                </a:solidFill>
              </a:rPr>
              <a:t>Remote sensing:</a:t>
            </a:r>
            <a:r>
              <a:rPr lang="en-US" dirty="0">
                <a:solidFill>
                  <a:schemeClr val="tx1">
                    <a:lumMod val="65000"/>
                    <a:lumOff val="35000"/>
                  </a:schemeClr>
                </a:solidFill>
              </a:rPr>
              <a:t> Drones, satellites, and sensors can monitor crop health and detect issues like water stress or pest infestations early, allowing farmers to address problems before they become serious.</a:t>
            </a:r>
            <a:endParaRPr dirty="0">
              <a:solidFill>
                <a:schemeClr val="tx1">
                  <a:lumMod val="65000"/>
                  <a:lumOff val="35000"/>
                </a:schemeClr>
              </a:solidFill>
            </a:endParaRPr>
          </a:p>
          <a:p>
            <a:pPr marL="457200" lvl="0" indent="-381000" algn="l" rtl="0">
              <a:lnSpc>
                <a:spcPct val="115000"/>
              </a:lnSpc>
              <a:spcBef>
                <a:spcPts val="0"/>
              </a:spcBef>
              <a:spcAft>
                <a:spcPts val="0"/>
              </a:spcAft>
              <a:buClr>
                <a:srgbClr val="EEA821"/>
              </a:buClr>
              <a:buSzPct val="79000"/>
              <a:buChar char="●"/>
            </a:pPr>
            <a:r>
              <a:rPr lang="en-US" b="1" dirty="0">
                <a:solidFill>
                  <a:schemeClr val="tx1">
                    <a:lumMod val="65000"/>
                    <a:lumOff val="35000"/>
                  </a:schemeClr>
                </a:solidFill>
              </a:rPr>
              <a:t>GPS-guided machinery: </a:t>
            </a:r>
            <a:r>
              <a:rPr lang="en-US" dirty="0">
                <a:solidFill>
                  <a:schemeClr val="tx1">
                    <a:lumMod val="65000"/>
                    <a:lumOff val="35000"/>
                  </a:schemeClr>
                </a:solidFill>
              </a:rPr>
              <a:t>Tractors and other farm machinery equipped with GPS can precisely plant seeds and apply inputs, reducing waste and improving efficiency. </a:t>
            </a:r>
            <a:endParaRPr dirty="0">
              <a:solidFill>
                <a:schemeClr val="tx1">
                  <a:lumMod val="65000"/>
                  <a:lumOff val="35000"/>
                </a:schemeClr>
              </a:solidFill>
            </a:endParaRPr>
          </a:p>
          <a:p>
            <a:pPr marL="0" lvl="0" indent="0" algn="l" rtl="0">
              <a:lnSpc>
                <a:spcPct val="115000"/>
              </a:lnSpc>
              <a:spcBef>
                <a:spcPts val="400"/>
              </a:spcBef>
              <a:spcAft>
                <a:spcPts val="0"/>
              </a:spcAft>
              <a:buNone/>
            </a:pPr>
            <a:endParaRPr sz="1550" dirty="0">
              <a:solidFill>
                <a:schemeClr val="tx1">
                  <a:lumMod val="65000"/>
                  <a:lumOff val="35000"/>
                </a:schemeClr>
              </a:solidFill>
            </a:endParaRPr>
          </a:p>
          <a:p>
            <a:pPr marL="0" lvl="0" indent="0" algn="l" rtl="0">
              <a:lnSpc>
                <a:spcPct val="115000"/>
              </a:lnSpc>
              <a:spcBef>
                <a:spcPts val="400"/>
              </a:spcBef>
              <a:spcAft>
                <a:spcPts val="0"/>
              </a:spcAft>
              <a:buClr>
                <a:schemeClr val="dk1"/>
              </a:buClr>
              <a:buSzPts val="1100"/>
              <a:buFont typeface="Arial"/>
              <a:buNone/>
            </a:pPr>
            <a:endParaRPr sz="1100" dirty="0">
              <a:solidFill>
                <a:schemeClr val="tx1">
                  <a:lumMod val="65000"/>
                  <a:lumOff val="35000"/>
                </a:schemeClr>
              </a:solidFill>
              <a:latin typeface="Arial"/>
              <a:ea typeface="Arial"/>
              <a:cs typeface="Arial"/>
              <a:sym typeface="Arial"/>
            </a:endParaRPr>
          </a:p>
          <a:p>
            <a:pPr marL="0" lvl="0" indent="0" algn="l" rtl="0">
              <a:lnSpc>
                <a:spcPct val="115000"/>
              </a:lnSpc>
              <a:spcBef>
                <a:spcPts val="400"/>
              </a:spcBef>
              <a:spcAft>
                <a:spcPts val="0"/>
              </a:spcAft>
              <a:buNone/>
            </a:pPr>
            <a:endParaRPr sz="1550" dirty="0">
              <a:solidFill>
                <a:schemeClr val="tx1">
                  <a:lumMod val="65000"/>
                  <a:lumOff val="35000"/>
                </a:schemeClr>
              </a:solidFill>
            </a:endParaRPr>
          </a:p>
          <a:p>
            <a:pPr marL="0" lvl="0" indent="0" algn="l" rtl="0">
              <a:lnSpc>
                <a:spcPct val="115000"/>
              </a:lnSpc>
              <a:spcBef>
                <a:spcPts val="1200"/>
              </a:spcBef>
              <a:spcAft>
                <a:spcPts val="0"/>
              </a:spcAft>
              <a:buNone/>
            </a:pPr>
            <a:endParaRPr sz="1550" dirty="0">
              <a:solidFill>
                <a:schemeClr val="tx1">
                  <a:lumMod val="65000"/>
                  <a:lumOff val="35000"/>
                </a:schemeClr>
              </a:solidFill>
              <a:highlight>
                <a:srgbClr val="D3E6EF"/>
              </a:highlight>
              <a:latin typeface="Arial"/>
              <a:ea typeface="Arial"/>
              <a:cs typeface="Arial"/>
              <a:sym typeface="Arial"/>
            </a:endParaRPr>
          </a:p>
          <a:p>
            <a:pPr marL="0" lvl="0" indent="0" algn="l" rtl="0">
              <a:lnSpc>
                <a:spcPct val="90000"/>
              </a:lnSpc>
              <a:spcBef>
                <a:spcPts val="1200"/>
              </a:spcBef>
              <a:spcAft>
                <a:spcPts val="0"/>
              </a:spcAft>
              <a:buClr>
                <a:srgbClr val="404040"/>
              </a:buClr>
              <a:buSzPts val="2400"/>
              <a:buNone/>
            </a:pPr>
            <a:endParaRPr dirty="0">
              <a:solidFill>
                <a:schemeClr val="tx1">
                  <a:lumMod val="65000"/>
                  <a:lumOff val="35000"/>
                </a:schemeClr>
              </a:solidFill>
            </a:endParaRPr>
          </a:p>
          <a:p>
            <a:pPr marL="0" lvl="0" indent="0" algn="l" rtl="0">
              <a:lnSpc>
                <a:spcPct val="90000"/>
              </a:lnSpc>
              <a:spcBef>
                <a:spcPts val="1000"/>
              </a:spcBef>
              <a:spcAft>
                <a:spcPts val="0"/>
              </a:spcAft>
              <a:buClr>
                <a:srgbClr val="404040"/>
              </a:buClr>
              <a:buSzPts val="2400"/>
              <a:buNone/>
            </a:pPr>
            <a:endParaRPr dirty="0">
              <a:solidFill>
                <a:schemeClr val="tx1">
                  <a:lumMod val="65000"/>
                  <a:lumOff val="3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3421652cbe9_0_185"/>
          <p:cNvSpPr txBox="1">
            <a:spLocks noGrp="1"/>
          </p:cNvSpPr>
          <p:nvPr>
            <p:ph type="body" idx="1"/>
          </p:nvPr>
        </p:nvSpPr>
        <p:spPr>
          <a:xfrm>
            <a:off x="1646131" y="420581"/>
            <a:ext cx="9649500" cy="697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1200"/>
              </a:spcBef>
              <a:spcAft>
                <a:spcPts val="0"/>
              </a:spcAft>
              <a:buClr>
                <a:schemeClr val="dk1"/>
              </a:buClr>
              <a:buSzPts val="275"/>
              <a:buFont typeface="Arial"/>
              <a:buNone/>
            </a:pPr>
            <a:r>
              <a:rPr lang="en-US" sz="14400" b="1">
                <a:solidFill>
                  <a:srgbClr val="007772"/>
                </a:solidFill>
              </a:rPr>
              <a:t>More efficient irrigation technologies</a:t>
            </a:r>
            <a:endParaRPr sz="14400" b="1">
              <a:solidFill>
                <a:srgbClr val="007772"/>
              </a:solidFill>
            </a:endParaRPr>
          </a:p>
          <a:p>
            <a:pPr marL="0" lvl="0" indent="0" algn="l" rtl="0">
              <a:lnSpc>
                <a:spcPct val="90000"/>
              </a:lnSpc>
              <a:spcBef>
                <a:spcPts val="1200"/>
              </a:spcBef>
              <a:spcAft>
                <a:spcPts val="0"/>
              </a:spcAft>
              <a:buClr>
                <a:srgbClr val="007772"/>
              </a:buClr>
              <a:buSzPct val="100000"/>
              <a:buNone/>
            </a:pPr>
            <a:endParaRPr b="1">
              <a:solidFill>
                <a:srgbClr val="007772"/>
              </a:solidFill>
            </a:endParaRPr>
          </a:p>
          <a:p>
            <a:pPr marL="0" lvl="0" indent="0" algn="l" rtl="0">
              <a:lnSpc>
                <a:spcPct val="90000"/>
              </a:lnSpc>
              <a:spcBef>
                <a:spcPts val="1000"/>
              </a:spcBef>
              <a:spcAft>
                <a:spcPts val="0"/>
              </a:spcAft>
              <a:buClr>
                <a:srgbClr val="404040"/>
              </a:buClr>
              <a:buSzPct val="100000"/>
              <a:buNone/>
            </a:pPr>
            <a:endParaRPr/>
          </a:p>
        </p:txBody>
      </p:sp>
      <p:sp>
        <p:nvSpPr>
          <p:cNvPr id="313" name="Google Shape;313;g3421652cbe9_0_185"/>
          <p:cNvSpPr txBox="1">
            <a:spLocks noGrp="1"/>
          </p:cNvSpPr>
          <p:nvPr>
            <p:ph type="body" idx="2"/>
          </p:nvPr>
        </p:nvSpPr>
        <p:spPr>
          <a:xfrm>
            <a:off x="1301818" y="2326975"/>
            <a:ext cx="10338125" cy="32451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400"/>
              </a:spcBef>
              <a:spcAft>
                <a:spcPts val="0"/>
              </a:spcAft>
              <a:buClr>
                <a:srgbClr val="EEA821"/>
              </a:buClr>
              <a:buSzPct val="78000"/>
              <a:buChar char="●"/>
            </a:pPr>
            <a:r>
              <a:rPr lang="en-US" b="1" dirty="0">
                <a:solidFill>
                  <a:schemeClr val="tx1">
                    <a:lumMod val="65000"/>
                    <a:lumOff val="35000"/>
                  </a:schemeClr>
                </a:solidFill>
              </a:rPr>
              <a:t>Smart irrigation systems:</a:t>
            </a:r>
            <a:r>
              <a:rPr lang="en-US" dirty="0">
                <a:solidFill>
                  <a:schemeClr val="tx1">
                    <a:lumMod val="65000"/>
                    <a:lumOff val="35000"/>
                  </a:schemeClr>
                </a:solidFill>
              </a:rPr>
              <a:t> These systems use data from weather forecasts and soil moisture sensors to automatically adjust water levels, ensuring that crops receive just the right amount of water. </a:t>
            </a:r>
            <a:endParaRPr sz="1550" dirty="0">
              <a:solidFill>
                <a:schemeClr val="tx1">
                  <a:lumMod val="65000"/>
                  <a:lumOff val="35000"/>
                </a:schemeClr>
              </a:solidFill>
            </a:endParaRPr>
          </a:p>
          <a:p>
            <a:pPr marL="0" lvl="0" indent="0" algn="l" rtl="0">
              <a:lnSpc>
                <a:spcPct val="115000"/>
              </a:lnSpc>
              <a:spcBef>
                <a:spcPts val="1200"/>
              </a:spcBef>
              <a:spcAft>
                <a:spcPts val="0"/>
              </a:spcAft>
              <a:buNone/>
            </a:pPr>
            <a:endParaRPr sz="1550" dirty="0">
              <a:solidFill>
                <a:schemeClr val="tx1">
                  <a:lumMod val="65000"/>
                  <a:lumOff val="35000"/>
                </a:schemeClr>
              </a:solidFill>
              <a:highlight>
                <a:srgbClr val="D3E6EF"/>
              </a:highlight>
              <a:latin typeface="Arial"/>
              <a:ea typeface="Arial"/>
              <a:cs typeface="Arial"/>
              <a:sym typeface="Arial"/>
            </a:endParaRPr>
          </a:p>
          <a:p>
            <a:pPr marL="0" lvl="0" indent="0" algn="l" rtl="0">
              <a:lnSpc>
                <a:spcPct val="90000"/>
              </a:lnSpc>
              <a:spcBef>
                <a:spcPts val="1200"/>
              </a:spcBef>
              <a:spcAft>
                <a:spcPts val="0"/>
              </a:spcAft>
              <a:buClr>
                <a:srgbClr val="404040"/>
              </a:buClr>
              <a:buSzPts val="2400"/>
              <a:buNone/>
            </a:pPr>
            <a:endParaRPr dirty="0">
              <a:solidFill>
                <a:schemeClr val="tx1">
                  <a:lumMod val="65000"/>
                  <a:lumOff val="35000"/>
                </a:schemeClr>
              </a:solidFill>
            </a:endParaRPr>
          </a:p>
          <a:p>
            <a:pPr marL="0" lvl="0" indent="0" algn="l" rtl="0">
              <a:lnSpc>
                <a:spcPct val="90000"/>
              </a:lnSpc>
              <a:spcBef>
                <a:spcPts val="1000"/>
              </a:spcBef>
              <a:spcAft>
                <a:spcPts val="0"/>
              </a:spcAft>
              <a:buClr>
                <a:srgbClr val="404040"/>
              </a:buClr>
              <a:buSzPts val="2400"/>
              <a:buNone/>
            </a:pPr>
            <a:endParaRPr dirty="0">
              <a:solidFill>
                <a:schemeClr val="tx1">
                  <a:lumMod val="65000"/>
                  <a:lumOff val="35000"/>
                </a:schemeClr>
              </a:solidFill>
            </a:endParaRPr>
          </a:p>
        </p:txBody>
      </p:sp>
      <p:sp>
        <p:nvSpPr>
          <p:cNvPr id="314" name="Google Shape;314;g3421652cbe9_0_185"/>
          <p:cNvSpPr txBox="1">
            <a:spLocks noGrp="1"/>
          </p:cNvSpPr>
          <p:nvPr>
            <p:ph type="body" idx="2"/>
          </p:nvPr>
        </p:nvSpPr>
        <p:spPr>
          <a:xfrm>
            <a:off x="1301818" y="3949525"/>
            <a:ext cx="10457357" cy="32451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400"/>
              </a:spcBef>
              <a:spcAft>
                <a:spcPts val="0"/>
              </a:spcAft>
              <a:buClr>
                <a:srgbClr val="EEA821"/>
              </a:buClr>
              <a:buSzPct val="74000"/>
              <a:buChar char="●"/>
            </a:pPr>
            <a:r>
              <a:rPr lang="en-US" b="1" dirty="0">
                <a:solidFill>
                  <a:schemeClr val="tx1">
                    <a:lumMod val="65000"/>
                    <a:lumOff val="35000"/>
                  </a:schemeClr>
                </a:solidFill>
              </a:rPr>
              <a:t>Geospatial technology and GIS:</a:t>
            </a:r>
            <a:r>
              <a:rPr lang="en-US" dirty="0">
                <a:solidFill>
                  <a:schemeClr val="tx1">
                    <a:lumMod val="65000"/>
                    <a:lumOff val="35000"/>
                  </a:schemeClr>
                </a:solidFill>
              </a:rPr>
              <a:t> Geographic Information Systems (GIS) allow farmers to map their fields and track the performance of different areas. This helps optimize planting strategies and ensures that inputs are applied where they are most needed. </a:t>
            </a:r>
            <a:endParaRPr sz="1100" dirty="0">
              <a:solidFill>
                <a:schemeClr val="tx1">
                  <a:lumMod val="65000"/>
                  <a:lumOff val="35000"/>
                </a:schemeClr>
              </a:solidFill>
              <a:latin typeface="Arial"/>
              <a:ea typeface="Arial"/>
              <a:cs typeface="Arial"/>
              <a:sym typeface="Arial"/>
            </a:endParaRPr>
          </a:p>
          <a:p>
            <a:pPr marL="0" lvl="0" indent="0" algn="l" rtl="0">
              <a:lnSpc>
                <a:spcPct val="115000"/>
              </a:lnSpc>
              <a:spcBef>
                <a:spcPts val="400"/>
              </a:spcBef>
              <a:spcAft>
                <a:spcPts val="0"/>
              </a:spcAft>
              <a:buNone/>
            </a:pPr>
            <a:endParaRPr sz="1550" dirty="0">
              <a:solidFill>
                <a:schemeClr val="tx1">
                  <a:lumMod val="65000"/>
                  <a:lumOff val="35000"/>
                </a:schemeClr>
              </a:solidFill>
            </a:endParaRPr>
          </a:p>
          <a:p>
            <a:pPr marL="0" lvl="0" indent="0" algn="l" rtl="0">
              <a:lnSpc>
                <a:spcPct val="115000"/>
              </a:lnSpc>
              <a:spcBef>
                <a:spcPts val="1200"/>
              </a:spcBef>
              <a:spcAft>
                <a:spcPts val="0"/>
              </a:spcAft>
              <a:buNone/>
            </a:pPr>
            <a:endParaRPr sz="1550" dirty="0">
              <a:solidFill>
                <a:schemeClr val="tx1">
                  <a:lumMod val="65000"/>
                  <a:lumOff val="35000"/>
                </a:schemeClr>
              </a:solidFill>
              <a:highlight>
                <a:srgbClr val="D3E6EF"/>
              </a:highlight>
              <a:latin typeface="Arial"/>
              <a:ea typeface="Arial"/>
              <a:cs typeface="Arial"/>
              <a:sym typeface="Arial"/>
            </a:endParaRPr>
          </a:p>
          <a:p>
            <a:pPr marL="0" lvl="0" indent="0" algn="l" rtl="0">
              <a:lnSpc>
                <a:spcPct val="90000"/>
              </a:lnSpc>
              <a:spcBef>
                <a:spcPts val="1200"/>
              </a:spcBef>
              <a:spcAft>
                <a:spcPts val="0"/>
              </a:spcAft>
              <a:buClr>
                <a:srgbClr val="404040"/>
              </a:buClr>
              <a:buSzPts val="2400"/>
              <a:buNone/>
            </a:pPr>
            <a:endParaRPr dirty="0">
              <a:solidFill>
                <a:schemeClr val="tx1">
                  <a:lumMod val="65000"/>
                  <a:lumOff val="35000"/>
                </a:schemeClr>
              </a:solidFill>
            </a:endParaRPr>
          </a:p>
          <a:p>
            <a:pPr marL="0" lvl="0" indent="0" algn="l" rtl="0">
              <a:lnSpc>
                <a:spcPct val="90000"/>
              </a:lnSpc>
              <a:spcBef>
                <a:spcPts val="1000"/>
              </a:spcBef>
              <a:spcAft>
                <a:spcPts val="0"/>
              </a:spcAft>
              <a:buClr>
                <a:srgbClr val="404040"/>
              </a:buClr>
              <a:buSzPts val="2400"/>
              <a:buNone/>
            </a:pPr>
            <a:endParaRPr dirty="0">
              <a:solidFill>
                <a:schemeClr val="tx1">
                  <a:lumMod val="65000"/>
                  <a:lumOff val="3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0"/>
          <p:cNvSpPr txBox="1">
            <a:spLocks noGrp="1"/>
          </p:cNvSpPr>
          <p:nvPr>
            <p:ph type="body" idx="1"/>
          </p:nvPr>
        </p:nvSpPr>
        <p:spPr>
          <a:xfrm>
            <a:off x="2872264" y="2672862"/>
            <a:ext cx="6465167" cy="1653869"/>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4000"/>
              <a:buNone/>
            </a:pPr>
            <a:r>
              <a:rPr lang="en-US" sz="4000"/>
              <a:t>A LITTLE PROGRESS EACH DAY ADDS UP TO BIG RESULTS</a:t>
            </a:r>
            <a:endParaRPr/>
          </a:p>
        </p:txBody>
      </p:sp>
      <p:pic>
        <p:nvPicPr>
          <p:cNvPr id="321" name="Google Shape;321;p10"/>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7298"/>
            <a:ext cx="12192002" cy="6865298"/>
          </a:xfrm>
          <a:prstGeom prst="rect">
            <a:avLst/>
          </a:prstGeom>
          <a:solidFill>
            <a:srgbClr val="BFBFBF"/>
          </a:solidFill>
          <a:ln>
            <a:noFill/>
          </a:ln>
        </p:spPr>
      </p:pic>
      <p:grpSp>
        <p:nvGrpSpPr>
          <p:cNvPr id="322" name="Google Shape;322;p10"/>
          <p:cNvGrpSpPr/>
          <p:nvPr/>
        </p:nvGrpSpPr>
        <p:grpSpPr>
          <a:xfrm>
            <a:off x="5489801" y="935828"/>
            <a:ext cx="1487826" cy="1083162"/>
            <a:chOff x="3400450" y="986392"/>
            <a:chExt cx="1487826" cy="1083162"/>
          </a:xfrm>
        </p:grpSpPr>
        <p:sp>
          <p:nvSpPr>
            <p:cNvPr id="323" name="Google Shape;323;p10"/>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24" name="Google Shape;324;p10"/>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25" name="Google Shape;325;p10"/>
          <p:cNvSpPr txBox="1"/>
          <p:nvPr/>
        </p:nvSpPr>
        <p:spPr>
          <a:xfrm>
            <a:off x="1190625" y="2018990"/>
            <a:ext cx="10259075" cy="2862292"/>
          </a:xfrm>
          <a:prstGeom prst="rect">
            <a:avLst/>
          </a:prstGeom>
          <a:solidFill>
            <a:srgbClr val="007772">
              <a:alpha val="8000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900" b="1" dirty="0">
                <a:solidFill>
                  <a:schemeClr val="lt1"/>
                </a:solidFill>
                <a:latin typeface="Calibri"/>
                <a:ea typeface="Calibri"/>
                <a:cs typeface="Calibri"/>
                <a:sym typeface="Calibri"/>
              </a:rPr>
              <a:t>We need to develop and strengthen integrated information systems to address pressing multisectoral challenges, which should be available to all – especially to farmers who are the custodians of our natural resources, as well as their final controllers.</a:t>
            </a:r>
            <a:endParaRPr sz="2900" b="1" dirty="0">
              <a:solidFill>
                <a:schemeClr val="lt1"/>
              </a:solidFill>
              <a:latin typeface="Calibri"/>
              <a:ea typeface="Calibri"/>
              <a:cs typeface="Calibri"/>
              <a:sym typeface="Calibri"/>
            </a:endParaRPr>
          </a:p>
          <a:p>
            <a:pPr marL="0" lvl="0" indent="0" algn="l" rtl="0">
              <a:spcBef>
                <a:spcPts val="0"/>
              </a:spcBef>
              <a:spcAft>
                <a:spcPts val="0"/>
              </a:spcAft>
              <a:buNone/>
            </a:pPr>
            <a:r>
              <a:rPr lang="en-US" sz="2900" b="1" dirty="0">
                <a:solidFill>
                  <a:schemeClr val="lt1"/>
                </a:solidFill>
                <a:latin typeface="Calibri"/>
                <a:ea typeface="Calibri"/>
                <a:cs typeface="Calibri"/>
                <a:sym typeface="Calibri"/>
              </a:rPr>
              <a:t>FAO Director-General </a:t>
            </a:r>
            <a:endParaRPr sz="2900" b="1"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g34218c5e46a_0_0" descr="Person writing on a notebook"/>
          <p:cNvPicPr preferRelativeResize="0">
            <a:picLocks noGrp="1"/>
          </p:cNvPicPr>
          <p:nvPr>
            <p:ph type="pic" idx="2"/>
          </p:nvPr>
        </p:nvPicPr>
        <p:blipFill>
          <a:blip r:embed="rId3" cstate="email">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460" name="Google Shape;460;g34218c5e46a_0_0"/>
          <p:cNvSpPr txBox="1"/>
          <p:nvPr/>
        </p:nvSpPr>
        <p:spPr>
          <a:xfrm>
            <a:off x="4305299" y="2268425"/>
            <a:ext cx="3412625" cy="646500"/>
          </a:xfrm>
          <a:prstGeom prst="rect">
            <a:avLst/>
          </a:prstGeom>
          <a:solidFill>
            <a:srgbClr val="EEA82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lt1"/>
                </a:solidFill>
                <a:latin typeface="Calibri"/>
                <a:ea typeface="Calibri"/>
                <a:cs typeface="Calibri"/>
                <a:sym typeface="Calibri"/>
              </a:rPr>
              <a:t>LETS PRACTICE</a:t>
            </a:r>
            <a:endParaRPr dirty="0"/>
          </a:p>
        </p:txBody>
      </p:sp>
      <p:sp>
        <p:nvSpPr>
          <p:cNvPr id="461" name="Google Shape;461;g34218c5e46a_0_0"/>
          <p:cNvSpPr/>
          <p:nvPr/>
        </p:nvSpPr>
        <p:spPr>
          <a:xfrm>
            <a:off x="10027950" y="0"/>
            <a:ext cx="1407900" cy="2637600"/>
          </a:xfrm>
          <a:prstGeom prst="rect">
            <a:avLst/>
          </a:prstGeom>
          <a:solidFill>
            <a:srgbClr val="EEA821">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g34218c5e46a_0_0"/>
          <p:cNvSpPr/>
          <p:nvPr/>
        </p:nvSpPr>
        <p:spPr>
          <a:xfrm>
            <a:off x="0" y="5371864"/>
            <a:ext cx="1407900" cy="1486200"/>
          </a:xfrm>
          <a:prstGeom prst="rect">
            <a:avLst/>
          </a:prstGeom>
          <a:solidFill>
            <a:srgbClr val="007772">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g34218c5e46a_0_0"/>
          <p:cNvSpPr txBox="1">
            <a:spLocks noGrp="1"/>
          </p:cNvSpPr>
          <p:nvPr>
            <p:ph type="body" idx="1"/>
          </p:nvPr>
        </p:nvSpPr>
        <p:spPr>
          <a:xfrm>
            <a:off x="9241981" y="871477"/>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a:t>04</a:t>
            </a:r>
            <a:endParaRPr/>
          </a:p>
        </p:txBody>
      </p:sp>
      <p:grpSp>
        <p:nvGrpSpPr>
          <p:cNvPr id="464" name="Google Shape;464;g34218c5e46a_0_0"/>
          <p:cNvGrpSpPr/>
          <p:nvPr/>
        </p:nvGrpSpPr>
        <p:grpSpPr>
          <a:xfrm>
            <a:off x="9142967" y="3809077"/>
            <a:ext cx="3049275" cy="3049275"/>
            <a:chOff x="3268483" y="5538141"/>
            <a:chExt cx="1760348" cy="1760348"/>
          </a:xfrm>
        </p:grpSpPr>
        <p:sp>
          <p:nvSpPr>
            <p:cNvPr id="465" name="Google Shape;465;g34218c5e46a_0_0"/>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g34218c5e46a_0_0"/>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3"/>
          <p:cNvSpPr txBox="1">
            <a:spLocks noGrp="1"/>
          </p:cNvSpPr>
          <p:nvPr>
            <p:ph type="body" idx="1"/>
          </p:nvPr>
        </p:nvSpPr>
        <p:spPr>
          <a:xfrm>
            <a:off x="1675006" y="716438"/>
            <a:ext cx="4132002" cy="1244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772"/>
              </a:buClr>
              <a:buSzPts val="3600"/>
              <a:buNone/>
            </a:pPr>
            <a:r>
              <a:rPr lang="en-US" b="1" dirty="0">
                <a:solidFill>
                  <a:srgbClr val="007772"/>
                </a:solidFill>
              </a:rPr>
              <a:t>Choices for a Resilient Soil</a:t>
            </a:r>
            <a:endParaRPr lang="en-US" dirty="0"/>
          </a:p>
        </p:txBody>
      </p:sp>
      <p:sp>
        <p:nvSpPr>
          <p:cNvPr id="338" name="Google Shape;338;p13"/>
          <p:cNvSpPr txBox="1">
            <a:spLocks noGrp="1"/>
          </p:cNvSpPr>
          <p:nvPr>
            <p:ph type="body" idx="2"/>
          </p:nvPr>
        </p:nvSpPr>
        <p:spPr>
          <a:xfrm>
            <a:off x="1750933" y="2041923"/>
            <a:ext cx="9640967" cy="324524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2400"/>
              <a:buNone/>
            </a:pPr>
            <a:r>
              <a:rPr lang="en-US" b="1" dirty="0">
                <a:solidFill>
                  <a:schemeClr val="tx1">
                    <a:lumMod val="65000"/>
                    <a:lumOff val="35000"/>
                  </a:schemeClr>
                </a:solidFill>
              </a:rPr>
              <a:t>Scenario</a:t>
            </a:r>
            <a:r>
              <a:rPr lang="en-US" dirty="0">
                <a:solidFill>
                  <a:schemeClr val="tx1">
                    <a:lumMod val="65000"/>
                    <a:lumOff val="35000"/>
                  </a:schemeClr>
                </a:solidFill>
              </a:rPr>
              <a:t>: You manage a small hillside farm. In recent years, you’ve observed increasing soil erosion, declining fertility, and loss of biodiversity.</a:t>
            </a:r>
          </a:p>
          <a:p>
            <a:pPr marL="0" lvl="0" indent="0" algn="l" rtl="0">
              <a:lnSpc>
                <a:spcPct val="90000"/>
              </a:lnSpc>
              <a:spcBef>
                <a:spcPts val="0"/>
              </a:spcBef>
              <a:spcAft>
                <a:spcPts val="0"/>
              </a:spcAft>
              <a:buClr>
                <a:srgbClr val="404040"/>
              </a:buClr>
              <a:buSzPts val="2400"/>
              <a:buNone/>
            </a:pPr>
            <a:endParaRPr lang="en-US" dirty="0">
              <a:solidFill>
                <a:schemeClr val="tx1">
                  <a:lumMod val="65000"/>
                  <a:lumOff val="35000"/>
                </a:schemeClr>
              </a:solidFill>
            </a:endParaRPr>
          </a:p>
          <a:p>
            <a:pPr marL="0" lvl="0" indent="0" algn="l" rtl="0">
              <a:lnSpc>
                <a:spcPct val="90000"/>
              </a:lnSpc>
              <a:spcBef>
                <a:spcPts val="0"/>
              </a:spcBef>
              <a:spcAft>
                <a:spcPts val="0"/>
              </a:spcAft>
              <a:buClr>
                <a:srgbClr val="404040"/>
              </a:buClr>
              <a:buSzPts val="2400"/>
              <a:buNone/>
            </a:pPr>
            <a:r>
              <a:rPr lang="en-US" b="1" dirty="0">
                <a:solidFill>
                  <a:schemeClr val="tx1">
                    <a:lumMod val="65000"/>
                    <a:lumOff val="35000"/>
                  </a:schemeClr>
                </a:solidFill>
              </a:rPr>
              <a:t>Goal</a:t>
            </a:r>
            <a:r>
              <a:rPr lang="en-US" dirty="0">
                <a:solidFill>
                  <a:schemeClr val="tx1">
                    <a:lumMod val="65000"/>
                    <a:lumOff val="35000"/>
                  </a:schemeClr>
                </a:solidFill>
              </a:rPr>
              <a:t>: Choose the combination of practices mentioned on the next slide that best restores soil health and enhances carbon sequestration.</a:t>
            </a:r>
          </a:p>
        </p:txBody>
      </p:sp>
      <p:pic>
        <p:nvPicPr>
          <p:cNvPr id="3" name="Picture 2" descr="Person holding rock and tube">
            <a:extLst>
              <a:ext uri="{FF2B5EF4-FFF2-40B4-BE49-F238E27FC236}">
                <a16:creationId xmlns:a16="http://schemas.microsoft.com/office/drawing/2014/main" id="{B5D603C6-507A-7B9F-A3B8-AFD65022C43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969058"/>
            <a:ext cx="9640967" cy="288894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38;p13">
            <a:extLst>
              <a:ext uri="{FF2B5EF4-FFF2-40B4-BE49-F238E27FC236}">
                <a16:creationId xmlns:a16="http://schemas.microsoft.com/office/drawing/2014/main" id="{DD41C59B-8A07-E57A-3890-0B44C18F19EF}"/>
              </a:ext>
            </a:extLst>
          </p:cNvPr>
          <p:cNvSpPr txBox="1">
            <a:spLocks/>
          </p:cNvSpPr>
          <p:nvPr/>
        </p:nvSpPr>
        <p:spPr>
          <a:xfrm>
            <a:off x="1861279" y="353473"/>
            <a:ext cx="9845607" cy="61510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it-IT" sz="3200" b="1" dirty="0" err="1">
                <a:solidFill>
                  <a:srgbClr val="007772"/>
                </a:solidFill>
              </a:rPr>
              <a:t>Which</a:t>
            </a:r>
            <a:r>
              <a:rPr lang="it-IT" sz="3200" b="1" dirty="0">
                <a:solidFill>
                  <a:srgbClr val="007772"/>
                </a:solidFill>
              </a:rPr>
              <a:t> option do </a:t>
            </a:r>
            <a:r>
              <a:rPr lang="it-IT" sz="3200" b="1" dirty="0" err="1">
                <a:solidFill>
                  <a:srgbClr val="007772"/>
                </a:solidFill>
              </a:rPr>
              <a:t>you</a:t>
            </a:r>
            <a:r>
              <a:rPr lang="it-IT" sz="3200" b="1" dirty="0">
                <a:solidFill>
                  <a:srgbClr val="007772"/>
                </a:solidFill>
              </a:rPr>
              <a:t> </a:t>
            </a:r>
            <a:r>
              <a:rPr lang="it-IT" sz="3200" b="1" dirty="0" err="1">
                <a:solidFill>
                  <a:srgbClr val="007772"/>
                </a:solidFill>
              </a:rPr>
              <a:t>choose</a:t>
            </a:r>
            <a:r>
              <a:rPr lang="it-IT" sz="3200" b="1" dirty="0">
                <a:solidFill>
                  <a:srgbClr val="007772"/>
                </a:solidFill>
              </a:rPr>
              <a:t>?</a:t>
            </a:r>
            <a:endParaRPr lang="it-IT" sz="3200" dirty="0">
              <a:solidFill>
                <a:srgbClr val="007772"/>
              </a:solidFill>
            </a:endParaRPr>
          </a:p>
          <a:p>
            <a:r>
              <a:rPr lang="it-IT" dirty="0">
                <a:solidFill>
                  <a:schemeClr val="tx1">
                    <a:lumMod val="65000"/>
                    <a:lumOff val="35000"/>
                  </a:schemeClr>
                </a:solidFill>
              </a:rPr>
              <a:t> </a:t>
            </a:r>
            <a:r>
              <a:rPr lang="it-IT" b="1" dirty="0">
                <a:solidFill>
                  <a:schemeClr val="tx1">
                    <a:lumMod val="65000"/>
                    <a:lumOff val="35000"/>
                  </a:schemeClr>
                </a:solidFill>
              </a:rPr>
              <a:t>Option A</a:t>
            </a:r>
            <a:endParaRPr lang="it-IT" dirty="0">
              <a:solidFill>
                <a:schemeClr val="tx1">
                  <a:lumMod val="65000"/>
                  <a:lumOff val="35000"/>
                </a:schemeClr>
              </a:solidFill>
            </a:endParaRPr>
          </a:p>
          <a:p>
            <a:pPr>
              <a:buFont typeface="Arial" panose="020B0604020202020204" pitchFamily="34" charset="0"/>
              <a:buChar char="•"/>
            </a:pPr>
            <a:r>
              <a:rPr lang="it-IT" dirty="0">
                <a:solidFill>
                  <a:schemeClr val="tx1">
                    <a:lumMod val="65000"/>
                    <a:lumOff val="35000"/>
                  </a:schemeClr>
                </a:solidFill>
              </a:rPr>
              <a:t>Deep </a:t>
            </a:r>
            <a:r>
              <a:rPr lang="it-IT" dirty="0" err="1">
                <a:solidFill>
                  <a:schemeClr val="tx1">
                    <a:lumMod val="65000"/>
                    <a:lumOff val="35000"/>
                  </a:schemeClr>
                </a:solidFill>
              </a:rPr>
              <a:t>ploughing</a:t>
            </a:r>
            <a:endParaRPr lang="it-IT" dirty="0">
              <a:solidFill>
                <a:schemeClr val="tx1">
                  <a:lumMod val="65000"/>
                  <a:lumOff val="35000"/>
                </a:schemeClr>
              </a:solidFill>
            </a:endParaRPr>
          </a:p>
          <a:p>
            <a:pPr>
              <a:buFont typeface="Arial" panose="020B0604020202020204" pitchFamily="34" charset="0"/>
              <a:buChar char="•"/>
            </a:pPr>
            <a:r>
              <a:rPr lang="it-IT" dirty="0">
                <a:solidFill>
                  <a:schemeClr val="tx1">
                    <a:lumMod val="65000"/>
                    <a:lumOff val="35000"/>
                  </a:schemeClr>
                </a:solidFill>
              </a:rPr>
              <a:t>Intensive monoculture</a:t>
            </a:r>
          </a:p>
          <a:p>
            <a:pPr>
              <a:buFont typeface="Arial" panose="020B0604020202020204" pitchFamily="34" charset="0"/>
              <a:buChar char="•"/>
            </a:pPr>
            <a:r>
              <a:rPr lang="it-IT" dirty="0">
                <a:solidFill>
                  <a:schemeClr val="tx1">
                    <a:lumMod val="65000"/>
                    <a:lumOff val="35000"/>
                  </a:schemeClr>
                </a:solidFill>
              </a:rPr>
              <a:t>No ground cover </a:t>
            </a:r>
            <a:r>
              <a:rPr lang="it-IT" dirty="0" err="1">
                <a:solidFill>
                  <a:schemeClr val="tx1">
                    <a:lumMod val="65000"/>
                    <a:lumOff val="35000"/>
                  </a:schemeClr>
                </a:solidFill>
              </a:rPr>
              <a:t>between</a:t>
            </a:r>
            <a:r>
              <a:rPr lang="it-IT" dirty="0">
                <a:solidFill>
                  <a:schemeClr val="tx1">
                    <a:lumMod val="65000"/>
                    <a:lumOff val="35000"/>
                  </a:schemeClr>
                </a:solidFill>
              </a:rPr>
              <a:t> </a:t>
            </a:r>
            <a:r>
              <a:rPr lang="it-IT" dirty="0" err="1">
                <a:solidFill>
                  <a:schemeClr val="tx1">
                    <a:lumMod val="65000"/>
                    <a:lumOff val="35000"/>
                  </a:schemeClr>
                </a:solidFill>
              </a:rPr>
              <a:t>crop</a:t>
            </a:r>
            <a:r>
              <a:rPr lang="it-IT" dirty="0">
                <a:solidFill>
                  <a:schemeClr val="tx1">
                    <a:lumMod val="65000"/>
                    <a:lumOff val="35000"/>
                  </a:schemeClr>
                </a:solidFill>
              </a:rPr>
              <a:t> </a:t>
            </a:r>
            <a:r>
              <a:rPr lang="it-IT" dirty="0" err="1">
                <a:solidFill>
                  <a:schemeClr val="tx1">
                    <a:lumMod val="65000"/>
                    <a:lumOff val="35000"/>
                  </a:schemeClr>
                </a:solidFill>
              </a:rPr>
              <a:t>cycles</a:t>
            </a:r>
            <a:endParaRPr lang="it-IT" dirty="0">
              <a:solidFill>
                <a:schemeClr val="tx1">
                  <a:lumMod val="65000"/>
                  <a:lumOff val="35000"/>
                </a:schemeClr>
              </a:solidFill>
            </a:endParaRPr>
          </a:p>
          <a:p>
            <a:r>
              <a:rPr lang="it-IT" b="1" dirty="0">
                <a:solidFill>
                  <a:schemeClr val="tx1">
                    <a:lumMod val="65000"/>
                    <a:lumOff val="35000"/>
                  </a:schemeClr>
                </a:solidFill>
              </a:rPr>
              <a:t>Option B</a:t>
            </a:r>
            <a:endParaRPr lang="it-IT" dirty="0">
              <a:solidFill>
                <a:schemeClr val="tx1">
                  <a:lumMod val="65000"/>
                  <a:lumOff val="35000"/>
                </a:schemeClr>
              </a:solidFill>
            </a:endParaRPr>
          </a:p>
          <a:p>
            <a:pPr>
              <a:buFont typeface="Arial" panose="020B0604020202020204" pitchFamily="34" charset="0"/>
              <a:buChar char="•"/>
            </a:pPr>
            <a:r>
              <a:rPr lang="it-IT" dirty="0">
                <a:solidFill>
                  <a:schemeClr val="tx1">
                    <a:lumMod val="65000"/>
                    <a:lumOff val="35000"/>
                  </a:schemeClr>
                </a:solidFill>
              </a:rPr>
              <a:t>No-</a:t>
            </a:r>
            <a:r>
              <a:rPr lang="it-IT" dirty="0" err="1">
                <a:solidFill>
                  <a:schemeClr val="tx1">
                    <a:lumMod val="65000"/>
                    <a:lumOff val="35000"/>
                  </a:schemeClr>
                </a:solidFill>
              </a:rPr>
              <a:t>till</a:t>
            </a:r>
            <a:r>
              <a:rPr lang="it-IT" dirty="0">
                <a:solidFill>
                  <a:schemeClr val="tx1">
                    <a:lumMod val="65000"/>
                    <a:lumOff val="35000"/>
                  </a:schemeClr>
                </a:solidFill>
              </a:rPr>
              <a:t> or </a:t>
            </a:r>
            <a:r>
              <a:rPr lang="it-IT" dirty="0" err="1">
                <a:solidFill>
                  <a:schemeClr val="tx1">
                    <a:lumMod val="65000"/>
                    <a:lumOff val="35000"/>
                  </a:schemeClr>
                </a:solidFill>
              </a:rPr>
              <a:t>reduced</a:t>
            </a:r>
            <a:r>
              <a:rPr lang="it-IT" dirty="0">
                <a:solidFill>
                  <a:schemeClr val="tx1">
                    <a:lumMod val="65000"/>
                    <a:lumOff val="35000"/>
                  </a:schemeClr>
                </a:solidFill>
              </a:rPr>
              <a:t> </a:t>
            </a:r>
            <a:r>
              <a:rPr lang="it-IT" dirty="0" err="1">
                <a:solidFill>
                  <a:schemeClr val="tx1">
                    <a:lumMod val="65000"/>
                    <a:lumOff val="35000"/>
                  </a:schemeClr>
                </a:solidFill>
              </a:rPr>
              <a:t>tillage</a:t>
            </a:r>
            <a:endParaRPr lang="it-IT" dirty="0">
              <a:solidFill>
                <a:schemeClr val="tx1">
                  <a:lumMod val="65000"/>
                  <a:lumOff val="35000"/>
                </a:schemeClr>
              </a:solidFill>
            </a:endParaRPr>
          </a:p>
          <a:p>
            <a:pPr>
              <a:buFont typeface="Arial" panose="020B0604020202020204" pitchFamily="34" charset="0"/>
              <a:buChar char="•"/>
            </a:pPr>
            <a:r>
              <a:rPr lang="it-IT" dirty="0" err="1">
                <a:solidFill>
                  <a:schemeClr val="tx1">
                    <a:lumMod val="65000"/>
                    <a:lumOff val="35000"/>
                  </a:schemeClr>
                </a:solidFill>
              </a:rPr>
              <a:t>Introduction</a:t>
            </a:r>
            <a:r>
              <a:rPr lang="it-IT" dirty="0">
                <a:solidFill>
                  <a:schemeClr val="tx1">
                    <a:lumMod val="65000"/>
                    <a:lumOff val="35000"/>
                  </a:schemeClr>
                </a:solidFill>
              </a:rPr>
              <a:t> of cover </a:t>
            </a:r>
            <a:r>
              <a:rPr lang="it-IT" dirty="0" err="1">
                <a:solidFill>
                  <a:schemeClr val="tx1">
                    <a:lumMod val="65000"/>
                    <a:lumOff val="35000"/>
                  </a:schemeClr>
                </a:solidFill>
              </a:rPr>
              <a:t>crops</a:t>
            </a:r>
            <a:r>
              <a:rPr lang="it-IT" dirty="0">
                <a:solidFill>
                  <a:schemeClr val="tx1">
                    <a:lumMod val="65000"/>
                    <a:lumOff val="35000"/>
                  </a:schemeClr>
                </a:solidFill>
              </a:rPr>
              <a:t> (e.g., </a:t>
            </a:r>
            <a:r>
              <a:rPr lang="it-IT" dirty="0" err="1">
                <a:solidFill>
                  <a:schemeClr val="tx1">
                    <a:lumMod val="65000"/>
                    <a:lumOff val="35000"/>
                  </a:schemeClr>
                </a:solidFill>
              </a:rPr>
              <a:t>clover</a:t>
            </a:r>
            <a:r>
              <a:rPr lang="it-IT" dirty="0">
                <a:solidFill>
                  <a:schemeClr val="tx1">
                    <a:lumMod val="65000"/>
                    <a:lumOff val="35000"/>
                  </a:schemeClr>
                </a:solidFill>
              </a:rPr>
              <a:t> or </a:t>
            </a:r>
            <a:r>
              <a:rPr lang="it-IT" dirty="0" err="1">
                <a:solidFill>
                  <a:schemeClr val="tx1">
                    <a:lumMod val="65000"/>
                    <a:lumOff val="35000"/>
                  </a:schemeClr>
                </a:solidFill>
              </a:rPr>
              <a:t>vetch</a:t>
            </a:r>
            <a:r>
              <a:rPr lang="it-IT" dirty="0">
                <a:solidFill>
                  <a:schemeClr val="tx1">
                    <a:lumMod val="65000"/>
                    <a:lumOff val="35000"/>
                  </a:schemeClr>
                </a:solidFill>
              </a:rPr>
              <a:t>)</a:t>
            </a:r>
          </a:p>
          <a:p>
            <a:pPr>
              <a:buFont typeface="Arial" panose="020B0604020202020204" pitchFamily="34" charset="0"/>
              <a:buChar char="•"/>
            </a:pPr>
            <a:r>
              <a:rPr lang="it-IT" dirty="0" err="1">
                <a:solidFill>
                  <a:schemeClr val="tx1">
                    <a:lumMod val="65000"/>
                    <a:lumOff val="35000"/>
                  </a:schemeClr>
                </a:solidFill>
              </a:rPr>
              <a:t>Composting</a:t>
            </a:r>
            <a:r>
              <a:rPr lang="it-IT" dirty="0">
                <a:solidFill>
                  <a:schemeClr val="tx1">
                    <a:lumMod val="65000"/>
                    <a:lumOff val="35000"/>
                  </a:schemeClr>
                </a:solidFill>
              </a:rPr>
              <a:t> and </a:t>
            </a:r>
            <a:r>
              <a:rPr lang="it-IT" dirty="0" err="1">
                <a:solidFill>
                  <a:schemeClr val="tx1">
                    <a:lumMod val="65000"/>
                    <a:lumOff val="35000"/>
                  </a:schemeClr>
                </a:solidFill>
              </a:rPr>
              <a:t>organic</a:t>
            </a:r>
            <a:r>
              <a:rPr lang="it-IT" dirty="0">
                <a:solidFill>
                  <a:schemeClr val="tx1">
                    <a:lumMod val="65000"/>
                    <a:lumOff val="35000"/>
                  </a:schemeClr>
                </a:solidFill>
              </a:rPr>
              <a:t> </a:t>
            </a:r>
            <a:r>
              <a:rPr lang="it-IT" dirty="0" err="1">
                <a:solidFill>
                  <a:schemeClr val="tx1">
                    <a:lumMod val="65000"/>
                    <a:lumOff val="35000"/>
                  </a:schemeClr>
                </a:solidFill>
              </a:rPr>
              <a:t>fertilization</a:t>
            </a:r>
            <a:endParaRPr lang="it-IT" dirty="0">
              <a:solidFill>
                <a:schemeClr val="tx1">
                  <a:lumMod val="65000"/>
                  <a:lumOff val="35000"/>
                </a:schemeClr>
              </a:solidFill>
            </a:endParaRPr>
          </a:p>
          <a:p>
            <a:r>
              <a:rPr lang="it-IT" dirty="0">
                <a:solidFill>
                  <a:schemeClr val="tx1">
                    <a:lumMod val="65000"/>
                    <a:lumOff val="35000"/>
                  </a:schemeClr>
                </a:solidFill>
              </a:rPr>
              <a:t> </a:t>
            </a:r>
            <a:r>
              <a:rPr lang="it-IT" b="1" dirty="0">
                <a:solidFill>
                  <a:schemeClr val="tx1">
                    <a:lumMod val="65000"/>
                    <a:lumOff val="35000"/>
                  </a:schemeClr>
                </a:solidFill>
              </a:rPr>
              <a:t>Option C</a:t>
            </a:r>
            <a:endParaRPr lang="it-IT" dirty="0">
              <a:solidFill>
                <a:schemeClr val="tx1">
                  <a:lumMod val="65000"/>
                  <a:lumOff val="35000"/>
                </a:schemeClr>
              </a:solidFill>
            </a:endParaRPr>
          </a:p>
          <a:p>
            <a:pPr>
              <a:buFont typeface="Arial" panose="020B0604020202020204" pitchFamily="34" charset="0"/>
              <a:buChar char="•"/>
            </a:pPr>
            <a:r>
              <a:rPr lang="it-IT" dirty="0" err="1">
                <a:solidFill>
                  <a:schemeClr val="tx1">
                    <a:lumMod val="65000"/>
                    <a:lumOff val="35000"/>
                  </a:schemeClr>
                </a:solidFill>
              </a:rPr>
              <a:t>Frequent</a:t>
            </a:r>
            <a:r>
              <a:rPr lang="it-IT" dirty="0">
                <a:solidFill>
                  <a:schemeClr val="tx1">
                    <a:lumMod val="65000"/>
                    <a:lumOff val="35000"/>
                  </a:schemeClr>
                </a:solidFill>
              </a:rPr>
              <a:t> </a:t>
            </a:r>
            <a:r>
              <a:rPr lang="it-IT" dirty="0" err="1">
                <a:solidFill>
                  <a:schemeClr val="tx1">
                    <a:lumMod val="65000"/>
                    <a:lumOff val="35000"/>
                  </a:schemeClr>
                </a:solidFill>
              </a:rPr>
              <a:t>drainage</a:t>
            </a:r>
            <a:r>
              <a:rPr lang="it-IT" dirty="0">
                <a:solidFill>
                  <a:schemeClr val="tx1">
                    <a:lumMod val="65000"/>
                    <a:lumOff val="35000"/>
                  </a:schemeClr>
                </a:solidFill>
              </a:rPr>
              <a:t> and </a:t>
            </a:r>
            <a:r>
              <a:rPr lang="it-IT" dirty="0" err="1">
                <a:solidFill>
                  <a:schemeClr val="tx1">
                    <a:lumMod val="65000"/>
                    <a:lumOff val="35000"/>
                  </a:schemeClr>
                </a:solidFill>
              </a:rPr>
              <a:t>irrigation</a:t>
            </a:r>
            <a:endParaRPr lang="it-IT" dirty="0">
              <a:solidFill>
                <a:schemeClr val="tx1">
                  <a:lumMod val="65000"/>
                  <a:lumOff val="35000"/>
                </a:schemeClr>
              </a:solidFill>
            </a:endParaRPr>
          </a:p>
          <a:p>
            <a:pPr>
              <a:buFont typeface="Arial" panose="020B0604020202020204" pitchFamily="34" charset="0"/>
              <a:buChar char="•"/>
            </a:pPr>
            <a:r>
              <a:rPr lang="it-IT" dirty="0">
                <a:solidFill>
                  <a:schemeClr val="tx1">
                    <a:lumMod val="65000"/>
                    <a:lumOff val="35000"/>
                  </a:schemeClr>
                </a:solidFill>
              </a:rPr>
              <a:t>High </a:t>
            </a:r>
            <a:r>
              <a:rPr lang="it-IT" dirty="0" err="1">
                <a:solidFill>
                  <a:schemeClr val="tx1">
                    <a:lumMod val="65000"/>
                    <a:lumOff val="35000"/>
                  </a:schemeClr>
                </a:solidFill>
              </a:rPr>
              <a:t>doses</a:t>
            </a:r>
            <a:r>
              <a:rPr lang="it-IT" dirty="0">
                <a:solidFill>
                  <a:schemeClr val="tx1">
                    <a:lumMod val="65000"/>
                    <a:lumOff val="35000"/>
                  </a:schemeClr>
                </a:solidFill>
              </a:rPr>
              <a:t> of </a:t>
            </a:r>
            <a:r>
              <a:rPr lang="it-IT" dirty="0" err="1">
                <a:solidFill>
                  <a:schemeClr val="tx1">
                    <a:lumMod val="65000"/>
                    <a:lumOff val="35000"/>
                  </a:schemeClr>
                </a:solidFill>
              </a:rPr>
              <a:t>chemical</a:t>
            </a:r>
            <a:r>
              <a:rPr lang="it-IT" dirty="0">
                <a:solidFill>
                  <a:schemeClr val="tx1">
                    <a:lumMod val="65000"/>
                    <a:lumOff val="35000"/>
                  </a:schemeClr>
                </a:solidFill>
              </a:rPr>
              <a:t> </a:t>
            </a:r>
            <a:r>
              <a:rPr lang="it-IT" dirty="0" err="1">
                <a:solidFill>
                  <a:schemeClr val="tx1">
                    <a:lumMod val="65000"/>
                    <a:lumOff val="35000"/>
                  </a:schemeClr>
                </a:solidFill>
              </a:rPr>
              <a:t>fertilizers</a:t>
            </a:r>
            <a:endParaRPr lang="it-IT" dirty="0">
              <a:solidFill>
                <a:schemeClr val="tx1">
                  <a:lumMod val="65000"/>
                  <a:lumOff val="35000"/>
                </a:schemeClr>
              </a:solidFill>
            </a:endParaRPr>
          </a:p>
          <a:p>
            <a:pPr>
              <a:buFont typeface="Arial" panose="020B0604020202020204" pitchFamily="34" charset="0"/>
              <a:buChar char="•"/>
            </a:pPr>
            <a:r>
              <a:rPr lang="it-IT" dirty="0" err="1">
                <a:solidFill>
                  <a:schemeClr val="tx1">
                    <a:lumMod val="65000"/>
                    <a:lumOff val="35000"/>
                  </a:schemeClr>
                </a:solidFill>
              </a:rPr>
              <a:t>Removing</a:t>
            </a:r>
            <a:r>
              <a:rPr lang="it-IT" dirty="0">
                <a:solidFill>
                  <a:schemeClr val="tx1">
                    <a:lumMod val="65000"/>
                    <a:lumOff val="35000"/>
                  </a:schemeClr>
                </a:solidFill>
              </a:rPr>
              <a:t> </a:t>
            </a:r>
            <a:r>
              <a:rPr lang="it-IT" dirty="0" err="1">
                <a:solidFill>
                  <a:schemeClr val="tx1">
                    <a:lumMod val="65000"/>
                    <a:lumOff val="35000"/>
                  </a:schemeClr>
                </a:solidFill>
              </a:rPr>
              <a:t>hedgerows</a:t>
            </a:r>
            <a:r>
              <a:rPr lang="it-IT" dirty="0">
                <a:solidFill>
                  <a:schemeClr val="tx1">
                    <a:lumMod val="65000"/>
                    <a:lumOff val="35000"/>
                  </a:schemeClr>
                </a:solidFill>
              </a:rPr>
              <a:t> to </a:t>
            </a:r>
            <a:r>
              <a:rPr lang="it-IT" dirty="0" err="1">
                <a:solidFill>
                  <a:schemeClr val="tx1">
                    <a:lumMod val="65000"/>
                    <a:lumOff val="35000"/>
                  </a:schemeClr>
                </a:solidFill>
              </a:rPr>
              <a:t>expand</a:t>
            </a:r>
            <a:r>
              <a:rPr lang="it-IT" dirty="0">
                <a:solidFill>
                  <a:schemeClr val="tx1">
                    <a:lumMod val="65000"/>
                    <a:lumOff val="35000"/>
                  </a:schemeClr>
                </a:solidFill>
              </a:rPr>
              <a:t> </a:t>
            </a:r>
            <a:r>
              <a:rPr lang="it-IT" dirty="0" err="1">
                <a:solidFill>
                  <a:schemeClr val="tx1">
                    <a:lumMod val="65000"/>
                    <a:lumOff val="35000"/>
                  </a:schemeClr>
                </a:solidFill>
              </a:rPr>
              <a:t>cultivated</a:t>
            </a:r>
            <a:r>
              <a:rPr lang="it-IT" dirty="0">
                <a:solidFill>
                  <a:schemeClr val="tx1">
                    <a:lumMod val="65000"/>
                    <a:lumOff val="35000"/>
                  </a:schemeClr>
                </a:solidFill>
              </a:rPr>
              <a:t> </a:t>
            </a:r>
            <a:r>
              <a:rPr lang="it-IT" dirty="0" err="1">
                <a:solidFill>
                  <a:schemeClr val="tx1">
                    <a:lumMod val="65000"/>
                    <a:lumOff val="35000"/>
                  </a:schemeClr>
                </a:solidFill>
              </a:rPr>
              <a:t>land</a:t>
            </a:r>
            <a:endParaRPr lang="it-IT" dirty="0">
              <a:solidFill>
                <a:schemeClr val="tx1">
                  <a:lumMod val="65000"/>
                  <a:lumOff val="35000"/>
                </a:schemeClr>
              </a:solidFill>
            </a:endParaRPr>
          </a:p>
        </p:txBody>
      </p:sp>
    </p:spTree>
    <p:extLst>
      <p:ext uri="{BB962C8B-B14F-4D97-AF65-F5344CB8AC3E}">
        <p14:creationId xmlns:p14="http://schemas.microsoft.com/office/powerpoint/2010/main" val="225808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7"/>
          <p:cNvSpPr txBox="1">
            <a:spLocks noGrp="1"/>
          </p:cNvSpPr>
          <p:nvPr>
            <p:ph type="body" idx="1"/>
          </p:nvPr>
        </p:nvSpPr>
        <p:spPr>
          <a:xfrm>
            <a:off x="1639836" y="785664"/>
            <a:ext cx="8849638" cy="1381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772"/>
              </a:buClr>
              <a:buSzPts val="3600"/>
              <a:buNone/>
            </a:pPr>
            <a:r>
              <a:rPr lang="it-IT" b="1" dirty="0"/>
              <a:t>Feedback</a:t>
            </a:r>
            <a:endParaRPr dirty="0"/>
          </a:p>
          <a:p>
            <a:pPr marL="0" lvl="0" indent="0" algn="l" rtl="0">
              <a:lnSpc>
                <a:spcPct val="90000"/>
              </a:lnSpc>
              <a:spcBef>
                <a:spcPts val="1000"/>
              </a:spcBef>
              <a:spcAft>
                <a:spcPts val="0"/>
              </a:spcAft>
              <a:buClr>
                <a:srgbClr val="007772"/>
              </a:buClr>
              <a:buSzPts val="3600"/>
              <a:buNone/>
            </a:pPr>
            <a:endParaRPr dirty="0"/>
          </a:p>
        </p:txBody>
      </p:sp>
      <p:sp>
        <p:nvSpPr>
          <p:cNvPr id="366" name="Google Shape;366;p17"/>
          <p:cNvSpPr txBox="1">
            <a:spLocks noGrp="1"/>
          </p:cNvSpPr>
          <p:nvPr>
            <p:ph type="body" idx="2"/>
          </p:nvPr>
        </p:nvSpPr>
        <p:spPr>
          <a:xfrm>
            <a:off x="1639837" y="2766646"/>
            <a:ext cx="8849638" cy="3190017"/>
          </a:xfrm>
          <a:prstGeom prst="rect">
            <a:avLst/>
          </a:prstGeom>
          <a:noFill/>
          <a:ln>
            <a:noFill/>
          </a:ln>
        </p:spPr>
        <p:txBody>
          <a:bodyPr spcFirstLastPara="1" wrap="square" lIns="91425" tIns="45700" rIns="91425" bIns="45700" anchor="t" anchorCtr="0">
            <a:noAutofit/>
          </a:bodyPr>
          <a:lstStyle/>
          <a:p>
            <a:r>
              <a:rPr lang="en-US" dirty="0"/>
              <a:t>✔️ </a:t>
            </a:r>
            <a:r>
              <a:rPr lang="en-US" b="1" dirty="0"/>
              <a:t>Option B</a:t>
            </a:r>
            <a:r>
              <a:rPr lang="en-US" dirty="0"/>
              <a:t> is the best choice!</a:t>
            </a:r>
            <a:br>
              <a:rPr lang="en-US" dirty="0"/>
            </a:br>
            <a:r>
              <a:rPr lang="en-US" dirty="0"/>
              <a:t>It combines soil conservation and organic matter enhancement practices, improving fertility, structure, and the soil’s ability to store carbon.</a:t>
            </a:r>
          </a:p>
          <a:p>
            <a:r>
              <a:rPr lang="en-US" dirty="0"/>
              <a:t>❌ Options A and C can </a:t>
            </a:r>
            <a:r>
              <a:rPr lang="en-US" b="1" dirty="0"/>
              <a:t>worsen soil degradation</a:t>
            </a:r>
            <a:r>
              <a:rPr lang="en-US" dirty="0"/>
              <a:t> and reduce biodiversity, moving away from Climate-Smart Agriculture principles.</a:t>
            </a:r>
          </a:p>
        </p:txBody>
      </p:sp>
      <p:grpSp>
        <p:nvGrpSpPr>
          <p:cNvPr id="367" name="Google Shape;367;p17"/>
          <p:cNvGrpSpPr/>
          <p:nvPr/>
        </p:nvGrpSpPr>
        <p:grpSpPr>
          <a:xfrm>
            <a:off x="8399463" y="2397919"/>
            <a:ext cx="546100" cy="546100"/>
            <a:chOff x="6483350" y="2427288"/>
            <a:chExt cx="546100" cy="546100"/>
          </a:xfrm>
        </p:grpSpPr>
        <p:sp>
          <p:nvSpPr>
            <p:cNvPr id="368" name="Google Shape;368;p17"/>
            <p:cNvSpPr/>
            <p:nvPr/>
          </p:nvSpPr>
          <p:spPr>
            <a:xfrm>
              <a:off x="6483350" y="2427288"/>
              <a:ext cx="546100" cy="546100"/>
            </a:xfrm>
            <a:custGeom>
              <a:avLst/>
              <a:gdLst/>
              <a:ahLst/>
              <a:cxnLst/>
              <a:rect l="l" t="t" r="r" b="b"/>
              <a:pathLst>
                <a:path w="3439" h="3444" extrusionOk="0">
                  <a:moveTo>
                    <a:pt x="1717" y="179"/>
                  </a:moveTo>
                  <a:lnTo>
                    <a:pt x="1629" y="181"/>
                  </a:lnTo>
                  <a:lnTo>
                    <a:pt x="1540" y="190"/>
                  </a:lnTo>
                  <a:lnTo>
                    <a:pt x="1452" y="202"/>
                  </a:lnTo>
                  <a:lnTo>
                    <a:pt x="1365" y="220"/>
                  </a:lnTo>
                  <a:lnTo>
                    <a:pt x="1280" y="243"/>
                  </a:lnTo>
                  <a:lnTo>
                    <a:pt x="1194" y="271"/>
                  </a:lnTo>
                  <a:lnTo>
                    <a:pt x="1111" y="305"/>
                  </a:lnTo>
                  <a:lnTo>
                    <a:pt x="1029" y="343"/>
                  </a:lnTo>
                  <a:lnTo>
                    <a:pt x="950" y="386"/>
                  </a:lnTo>
                  <a:lnTo>
                    <a:pt x="869" y="436"/>
                  </a:lnTo>
                  <a:lnTo>
                    <a:pt x="792" y="490"/>
                  </a:lnTo>
                  <a:lnTo>
                    <a:pt x="720" y="548"/>
                  </a:lnTo>
                  <a:lnTo>
                    <a:pt x="651" y="611"/>
                  </a:lnTo>
                  <a:lnTo>
                    <a:pt x="586" y="677"/>
                  </a:lnTo>
                  <a:lnTo>
                    <a:pt x="525" y="746"/>
                  </a:lnTo>
                  <a:lnTo>
                    <a:pt x="469" y="819"/>
                  </a:lnTo>
                  <a:lnTo>
                    <a:pt x="418" y="897"/>
                  </a:lnTo>
                  <a:lnTo>
                    <a:pt x="371" y="976"/>
                  </a:lnTo>
                  <a:lnTo>
                    <a:pt x="328" y="1059"/>
                  </a:lnTo>
                  <a:lnTo>
                    <a:pt x="291" y="1144"/>
                  </a:lnTo>
                  <a:lnTo>
                    <a:pt x="259" y="1232"/>
                  </a:lnTo>
                  <a:lnTo>
                    <a:pt x="232" y="1323"/>
                  </a:lnTo>
                  <a:lnTo>
                    <a:pt x="210" y="1415"/>
                  </a:lnTo>
                  <a:lnTo>
                    <a:pt x="193" y="1507"/>
                  </a:lnTo>
                  <a:lnTo>
                    <a:pt x="184" y="1600"/>
                  </a:lnTo>
                  <a:lnTo>
                    <a:pt x="179" y="1692"/>
                  </a:lnTo>
                  <a:lnTo>
                    <a:pt x="180" y="1785"/>
                  </a:lnTo>
                  <a:lnTo>
                    <a:pt x="186" y="1877"/>
                  </a:lnTo>
                  <a:lnTo>
                    <a:pt x="198" y="1968"/>
                  </a:lnTo>
                  <a:lnTo>
                    <a:pt x="215" y="2059"/>
                  </a:lnTo>
                  <a:lnTo>
                    <a:pt x="238" y="2149"/>
                  </a:lnTo>
                  <a:lnTo>
                    <a:pt x="267" y="2237"/>
                  </a:lnTo>
                  <a:lnTo>
                    <a:pt x="301" y="2324"/>
                  </a:lnTo>
                  <a:lnTo>
                    <a:pt x="341" y="2410"/>
                  </a:lnTo>
                  <a:lnTo>
                    <a:pt x="385" y="2493"/>
                  </a:lnTo>
                  <a:lnTo>
                    <a:pt x="435" y="2574"/>
                  </a:lnTo>
                  <a:lnTo>
                    <a:pt x="489" y="2650"/>
                  </a:lnTo>
                  <a:lnTo>
                    <a:pt x="547" y="2723"/>
                  </a:lnTo>
                  <a:lnTo>
                    <a:pt x="609" y="2792"/>
                  </a:lnTo>
                  <a:lnTo>
                    <a:pt x="676" y="2857"/>
                  </a:lnTo>
                  <a:lnTo>
                    <a:pt x="745" y="2917"/>
                  </a:lnTo>
                  <a:lnTo>
                    <a:pt x="818" y="2973"/>
                  </a:lnTo>
                  <a:lnTo>
                    <a:pt x="894" y="3026"/>
                  </a:lnTo>
                  <a:lnTo>
                    <a:pt x="975" y="3072"/>
                  </a:lnTo>
                  <a:lnTo>
                    <a:pt x="1057" y="3115"/>
                  </a:lnTo>
                  <a:lnTo>
                    <a:pt x="1142" y="3152"/>
                  </a:lnTo>
                  <a:lnTo>
                    <a:pt x="1231" y="3185"/>
                  </a:lnTo>
                  <a:lnTo>
                    <a:pt x="1320" y="3212"/>
                  </a:lnTo>
                  <a:lnTo>
                    <a:pt x="1412" y="3233"/>
                  </a:lnTo>
                  <a:lnTo>
                    <a:pt x="1505" y="3249"/>
                  </a:lnTo>
                  <a:lnTo>
                    <a:pt x="1598" y="3260"/>
                  </a:lnTo>
                  <a:lnTo>
                    <a:pt x="1690" y="3264"/>
                  </a:lnTo>
                  <a:lnTo>
                    <a:pt x="1783" y="3263"/>
                  </a:lnTo>
                  <a:lnTo>
                    <a:pt x="1875" y="3257"/>
                  </a:lnTo>
                  <a:lnTo>
                    <a:pt x="1966" y="3245"/>
                  </a:lnTo>
                  <a:lnTo>
                    <a:pt x="2057" y="3228"/>
                  </a:lnTo>
                  <a:lnTo>
                    <a:pt x="2147" y="3205"/>
                  </a:lnTo>
                  <a:lnTo>
                    <a:pt x="2234" y="3175"/>
                  </a:lnTo>
                  <a:lnTo>
                    <a:pt x="2321" y="3142"/>
                  </a:lnTo>
                  <a:lnTo>
                    <a:pt x="2407" y="3102"/>
                  </a:lnTo>
                  <a:lnTo>
                    <a:pt x="2489" y="3057"/>
                  </a:lnTo>
                  <a:lnTo>
                    <a:pt x="2570" y="3008"/>
                  </a:lnTo>
                  <a:lnTo>
                    <a:pt x="2647" y="2954"/>
                  </a:lnTo>
                  <a:lnTo>
                    <a:pt x="2719" y="2895"/>
                  </a:lnTo>
                  <a:lnTo>
                    <a:pt x="2788" y="2833"/>
                  </a:lnTo>
                  <a:lnTo>
                    <a:pt x="2853" y="2767"/>
                  </a:lnTo>
                  <a:lnTo>
                    <a:pt x="2914" y="2697"/>
                  </a:lnTo>
                  <a:lnTo>
                    <a:pt x="2970" y="2624"/>
                  </a:lnTo>
                  <a:lnTo>
                    <a:pt x="3021" y="2548"/>
                  </a:lnTo>
                  <a:lnTo>
                    <a:pt x="3068" y="2468"/>
                  </a:lnTo>
                  <a:lnTo>
                    <a:pt x="3111" y="2386"/>
                  </a:lnTo>
                  <a:lnTo>
                    <a:pt x="3148" y="2300"/>
                  </a:lnTo>
                  <a:lnTo>
                    <a:pt x="3180" y="2212"/>
                  </a:lnTo>
                  <a:lnTo>
                    <a:pt x="3207" y="2121"/>
                  </a:lnTo>
                  <a:lnTo>
                    <a:pt x="3229" y="2029"/>
                  </a:lnTo>
                  <a:lnTo>
                    <a:pt x="3246" y="1936"/>
                  </a:lnTo>
                  <a:lnTo>
                    <a:pt x="3255" y="1844"/>
                  </a:lnTo>
                  <a:lnTo>
                    <a:pt x="3260" y="1751"/>
                  </a:lnTo>
                  <a:lnTo>
                    <a:pt x="3259" y="1659"/>
                  </a:lnTo>
                  <a:lnTo>
                    <a:pt x="3253" y="1566"/>
                  </a:lnTo>
                  <a:lnTo>
                    <a:pt x="3240" y="1475"/>
                  </a:lnTo>
                  <a:lnTo>
                    <a:pt x="3224" y="1384"/>
                  </a:lnTo>
                  <a:lnTo>
                    <a:pt x="3201" y="1295"/>
                  </a:lnTo>
                  <a:lnTo>
                    <a:pt x="3172" y="1206"/>
                  </a:lnTo>
                  <a:lnTo>
                    <a:pt x="3138" y="1119"/>
                  </a:lnTo>
                  <a:lnTo>
                    <a:pt x="3098" y="1035"/>
                  </a:lnTo>
                  <a:lnTo>
                    <a:pt x="3053" y="951"/>
                  </a:lnTo>
                  <a:lnTo>
                    <a:pt x="3003" y="870"/>
                  </a:lnTo>
                  <a:lnTo>
                    <a:pt x="2950" y="794"/>
                  </a:lnTo>
                  <a:lnTo>
                    <a:pt x="2892" y="721"/>
                  </a:lnTo>
                  <a:lnTo>
                    <a:pt x="2830" y="652"/>
                  </a:lnTo>
                  <a:lnTo>
                    <a:pt x="2763" y="587"/>
                  </a:lnTo>
                  <a:lnTo>
                    <a:pt x="2694" y="526"/>
                  </a:lnTo>
                  <a:lnTo>
                    <a:pt x="2621" y="470"/>
                  </a:lnTo>
                  <a:lnTo>
                    <a:pt x="2545" y="419"/>
                  </a:lnTo>
                  <a:lnTo>
                    <a:pt x="2464" y="372"/>
                  </a:lnTo>
                  <a:lnTo>
                    <a:pt x="2382" y="330"/>
                  </a:lnTo>
                  <a:lnTo>
                    <a:pt x="2297" y="292"/>
                  </a:lnTo>
                  <a:lnTo>
                    <a:pt x="2208" y="260"/>
                  </a:lnTo>
                  <a:lnTo>
                    <a:pt x="2119" y="232"/>
                  </a:lnTo>
                  <a:lnTo>
                    <a:pt x="2018" y="209"/>
                  </a:lnTo>
                  <a:lnTo>
                    <a:pt x="1918" y="193"/>
                  </a:lnTo>
                  <a:lnTo>
                    <a:pt x="1818" y="182"/>
                  </a:lnTo>
                  <a:lnTo>
                    <a:pt x="1717" y="179"/>
                  </a:lnTo>
                  <a:close/>
                  <a:moveTo>
                    <a:pt x="1752" y="0"/>
                  </a:moveTo>
                  <a:lnTo>
                    <a:pt x="1855" y="6"/>
                  </a:lnTo>
                  <a:lnTo>
                    <a:pt x="1959" y="17"/>
                  </a:lnTo>
                  <a:lnTo>
                    <a:pt x="2062" y="35"/>
                  </a:lnTo>
                  <a:lnTo>
                    <a:pt x="2164" y="59"/>
                  </a:lnTo>
                  <a:lnTo>
                    <a:pt x="2259" y="87"/>
                  </a:lnTo>
                  <a:lnTo>
                    <a:pt x="2350" y="121"/>
                  </a:lnTo>
                  <a:lnTo>
                    <a:pt x="2439" y="158"/>
                  </a:lnTo>
                  <a:lnTo>
                    <a:pt x="2525" y="200"/>
                  </a:lnTo>
                  <a:lnTo>
                    <a:pt x="2608" y="248"/>
                  </a:lnTo>
                  <a:lnTo>
                    <a:pt x="2690" y="299"/>
                  </a:lnTo>
                  <a:lnTo>
                    <a:pt x="2767" y="356"/>
                  </a:lnTo>
                  <a:lnTo>
                    <a:pt x="2841" y="415"/>
                  </a:lnTo>
                  <a:lnTo>
                    <a:pt x="2911" y="480"/>
                  </a:lnTo>
                  <a:lnTo>
                    <a:pt x="2979" y="549"/>
                  </a:lnTo>
                  <a:lnTo>
                    <a:pt x="3042" y="621"/>
                  </a:lnTo>
                  <a:lnTo>
                    <a:pt x="3102" y="698"/>
                  </a:lnTo>
                  <a:lnTo>
                    <a:pt x="3157" y="777"/>
                  </a:lnTo>
                  <a:lnTo>
                    <a:pt x="3209" y="861"/>
                  </a:lnTo>
                  <a:lnTo>
                    <a:pt x="3258" y="954"/>
                  </a:lnTo>
                  <a:lnTo>
                    <a:pt x="3302" y="1049"/>
                  </a:lnTo>
                  <a:lnTo>
                    <a:pt x="3341" y="1146"/>
                  </a:lnTo>
                  <a:lnTo>
                    <a:pt x="3372" y="1245"/>
                  </a:lnTo>
                  <a:lnTo>
                    <a:pt x="3398" y="1345"/>
                  </a:lnTo>
                  <a:lnTo>
                    <a:pt x="3418" y="1447"/>
                  </a:lnTo>
                  <a:lnTo>
                    <a:pt x="3432" y="1548"/>
                  </a:lnTo>
                  <a:lnTo>
                    <a:pt x="3438" y="1651"/>
                  </a:lnTo>
                  <a:lnTo>
                    <a:pt x="3439" y="1754"/>
                  </a:lnTo>
                  <a:lnTo>
                    <a:pt x="3434" y="1858"/>
                  </a:lnTo>
                  <a:lnTo>
                    <a:pt x="3422" y="1961"/>
                  </a:lnTo>
                  <a:lnTo>
                    <a:pt x="3404" y="2065"/>
                  </a:lnTo>
                  <a:lnTo>
                    <a:pt x="3380" y="2167"/>
                  </a:lnTo>
                  <a:lnTo>
                    <a:pt x="3352" y="2261"/>
                  </a:lnTo>
                  <a:lnTo>
                    <a:pt x="3320" y="2353"/>
                  </a:lnTo>
                  <a:lnTo>
                    <a:pt x="3281" y="2442"/>
                  </a:lnTo>
                  <a:lnTo>
                    <a:pt x="3239" y="2529"/>
                  </a:lnTo>
                  <a:lnTo>
                    <a:pt x="3192" y="2613"/>
                  </a:lnTo>
                  <a:lnTo>
                    <a:pt x="3140" y="2693"/>
                  </a:lnTo>
                  <a:lnTo>
                    <a:pt x="3085" y="2771"/>
                  </a:lnTo>
                  <a:lnTo>
                    <a:pt x="3024" y="2845"/>
                  </a:lnTo>
                  <a:lnTo>
                    <a:pt x="2959" y="2915"/>
                  </a:lnTo>
                  <a:lnTo>
                    <a:pt x="2892" y="2983"/>
                  </a:lnTo>
                  <a:lnTo>
                    <a:pt x="2818" y="3046"/>
                  </a:lnTo>
                  <a:lnTo>
                    <a:pt x="2742" y="3105"/>
                  </a:lnTo>
                  <a:lnTo>
                    <a:pt x="2663" y="3162"/>
                  </a:lnTo>
                  <a:lnTo>
                    <a:pt x="2579" y="3213"/>
                  </a:lnTo>
                  <a:lnTo>
                    <a:pt x="2489" y="3261"/>
                  </a:lnTo>
                  <a:lnTo>
                    <a:pt x="2398" y="3304"/>
                  </a:lnTo>
                  <a:lnTo>
                    <a:pt x="2306" y="3340"/>
                  </a:lnTo>
                  <a:lnTo>
                    <a:pt x="2210" y="3372"/>
                  </a:lnTo>
                  <a:lnTo>
                    <a:pt x="2115" y="3398"/>
                  </a:lnTo>
                  <a:lnTo>
                    <a:pt x="2018" y="3418"/>
                  </a:lnTo>
                  <a:lnTo>
                    <a:pt x="1920" y="3432"/>
                  </a:lnTo>
                  <a:lnTo>
                    <a:pt x="1822" y="3441"/>
                  </a:lnTo>
                  <a:lnTo>
                    <a:pt x="1723" y="3444"/>
                  </a:lnTo>
                  <a:lnTo>
                    <a:pt x="1610" y="3440"/>
                  </a:lnTo>
                  <a:lnTo>
                    <a:pt x="1498" y="3429"/>
                  </a:lnTo>
                  <a:lnTo>
                    <a:pt x="1386" y="3411"/>
                  </a:lnTo>
                  <a:lnTo>
                    <a:pt x="1274" y="3384"/>
                  </a:lnTo>
                  <a:lnTo>
                    <a:pt x="1180" y="3356"/>
                  </a:lnTo>
                  <a:lnTo>
                    <a:pt x="1089" y="3324"/>
                  </a:lnTo>
                  <a:lnTo>
                    <a:pt x="1000" y="3286"/>
                  </a:lnTo>
                  <a:lnTo>
                    <a:pt x="914" y="3243"/>
                  </a:lnTo>
                  <a:lnTo>
                    <a:pt x="830" y="3196"/>
                  </a:lnTo>
                  <a:lnTo>
                    <a:pt x="749" y="3144"/>
                  </a:lnTo>
                  <a:lnTo>
                    <a:pt x="672" y="3088"/>
                  </a:lnTo>
                  <a:lnTo>
                    <a:pt x="598" y="3028"/>
                  </a:lnTo>
                  <a:lnTo>
                    <a:pt x="528" y="2963"/>
                  </a:lnTo>
                  <a:lnTo>
                    <a:pt x="460" y="2895"/>
                  </a:lnTo>
                  <a:lnTo>
                    <a:pt x="397" y="2823"/>
                  </a:lnTo>
                  <a:lnTo>
                    <a:pt x="337" y="2746"/>
                  </a:lnTo>
                  <a:lnTo>
                    <a:pt x="282" y="2666"/>
                  </a:lnTo>
                  <a:lnTo>
                    <a:pt x="230" y="2582"/>
                  </a:lnTo>
                  <a:lnTo>
                    <a:pt x="181" y="2489"/>
                  </a:lnTo>
                  <a:lnTo>
                    <a:pt x="136" y="2394"/>
                  </a:lnTo>
                  <a:lnTo>
                    <a:pt x="98" y="2298"/>
                  </a:lnTo>
                  <a:lnTo>
                    <a:pt x="67" y="2198"/>
                  </a:lnTo>
                  <a:lnTo>
                    <a:pt x="41" y="2099"/>
                  </a:lnTo>
                  <a:lnTo>
                    <a:pt x="21" y="1998"/>
                  </a:lnTo>
                  <a:lnTo>
                    <a:pt x="7" y="1895"/>
                  </a:lnTo>
                  <a:lnTo>
                    <a:pt x="1" y="1793"/>
                  </a:lnTo>
                  <a:lnTo>
                    <a:pt x="0" y="1689"/>
                  </a:lnTo>
                  <a:lnTo>
                    <a:pt x="5" y="1586"/>
                  </a:lnTo>
                  <a:lnTo>
                    <a:pt x="17" y="1482"/>
                  </a:lnTo>
                  <a:lnTo>
                    <a:pt x="34" y="1379"/>
                  </a:lnTo>
                  <a:lnTo>
                    <a:pt x="58" y="1276"/>
                  </a:lnTo>
                  <a:lnTo>
                    <a:pt x="87" y="1182"/>
                  </a:lnTo>
                  <a:lnTo>
                    <a:pt x="119" y="1091"/>
                  </a:lnTo>
                  <a:lnTo>
                    <a:pt x="158" y="1001"/>
                  </a:lnTo>
                  <a:lnTo>
                    <a:pt x="200" y="915"/>
                  </a:lnTo>
                  <a:lnTo>
                    <a:pt x="247" y="832"/>
                  </a:lnTo>
                  <a:lnTo>
                    <a:pt x="299" y="751"/>
                  </a:lnTo>
                  <a:lnTo>
                    <a:pt x="354" y="674"/>
                  </a:lnTo>
                  <a:lnTo>
                    <a:pt x="415" y="600"/>
                  </a:lnTo>
                  <a:lnTo>
                    <a:pt x="479" y="528"/>
                  </a:lnTo>
                  <a:lnTo>
                    <a:pt x="547" y="461"/>
                  </a:lnTo>
                  <a:lnTo>
                    <a:pt x="621" y="398"/>
                  </a:lnTo>
                  <a:lnTo>
                    <a:pt x="697" y="338"/>
                  </a:lnTo>
                  <a:lnTo>
                    <a:pt x="776" y="283"/>
                  </a:lnTo>
                  <a:lnTo>
                    <a:pt x="860" y="231"/>
                  </a:lnTo>
                  <a:lnTo>
                    <a:pt x="953" y="181"/>
                  </a:lnTo>
                  <a:lnTo>
                    <a:pt x="1048" y="137"/>
                  </a:lnTo>
                  <a:lnTo>
                    <a:pt x="1145" y="99"/>
                  </a:lnTo>
                  <a:lnTo>
                    <a:pt x="1243" y="67"/>
                  </a:lnTo>
                  <a:lnTo>
                    <a:pt x="1343" y="41"/>
                  </a:lnTo>
                  <a:lnTo>
                    <a:pt x="1444" y="22"/>
                  </a:lnTo>
                  <a:lnTo>
                    <a:pt x="1546" y="9"/>
                  </a:lnTo>
                  <a:lnTo>
                    <a:pt x="1648" y="1"/>
                  </a:lnTo>
                  <a:lnTo>
                    <a:pt x="175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7"/>
            <p:cNvSpPr/>
            <p:nvPr/>
          </p:nvSpPr>
          <p:spPr>
            <a:xfrm>
              <a:off x="6667500" y="2568575"/>
              <a:ext cx="234950" cy="261938"/>
            </a:xfrm>
            <a:custGeom>
              <a:avLst/>
              <a:gdLst/>
              <a:ahLst/>
              <a:cxnLst/>
              <a:rect l="l" t="t" r="r" b="b"/>
              <a:pathLst>
                <a:path w="1481" h="1654" extrusionOk="0">
                  <a:moveTo>
                    <a:pt x="188" y="179"/>
                  </a:moveTo>
                  <a:lnTo>
                    <a:pt x="186" y="179"/>
                  </a:lnTo>
                  <a:lnTo>
                    <a:pt x="184" y="180"/>
                  </a:lnTo>
                  <a:lnTo>
                    <a:pt x="181" y="182"/>
                  </a:lnTo>
                  <a:lnTo>
                    <a:pt x="180" y="185"/>
                  </a:lnTo>
                  <a:lnTo>
                    <a:pt x="180" y="187"/>
                  </a:lnTo>
                  <a:lnTo>
                    <a:pt x="180" y="188"/>
                  </a:lnTo>
                  <a:lnTo>
                    <a:pt x="180" y="1466"/>
                  </a:lnTo>
                  <a:lnTo>
                    <a:pt x="180" y="1468"/>
                  </a:lnTo>
                  <a:lnTo>
                    <a:pt x="180" y="1469"/>
                  </a:lnTo>
                  <a:lnTo>
                    <a:pt x="181" y="1471"/>
                  </a:lnTo>
                  <a:lnTo>
                    <a:pt x="184" y="1473"/>
                  </a:lnTo>
                  <a:lnTo>
                    <a:pt x="186" y="1474"/>
                  </a:lnTo>
                  <a:lnTo>
                    <a:pt x="190" y="1474"/>
                  </a:lnTo>
                  <a:lnTo>
                    <a:pt x="191" y="1474"/>
                  </a:lnTo>
                  <a:lnTo>
                    <a:pt x="193" y="1473"/>
                  </a:lnTo>
                  <a:lnTo>
                    <a:pt x="1298" y="834"/>
                  </a:lnTo>
                  <a:lnTo>
                    <a:pt x="1299" y="834"/>
                  </a:lnTo>
                  <a:lnTo>
                    <a:pt x="1300" y="833"/>
                  </a:lnTo>
                  <a:lnTo>
                    <a:pt x="1301" y="831"/>
                  </a:lnTo>
                  <a:lnTo>
                    <a:pt x="1302" y="830"/>
                  </a:lnTo>
                  <a:lnTo>
                    <a:pt x="1302" y="827"/>
                  </a:lnTo>
                  <a:lnTo>
                    <a:pt x="1302" y="825"/>
                  </a:lnTo>
                  <a:lnTo>
                    <a:pt x="1301" y="822"/>
                  </a:lnTo>
                  <a:lnTo>
                    <a:pt x="1300" y="821"/>
                  </a:lnTo>
                  <a:lnTo>
                    <a:pt x="1299" y="820"/>
                  </a:lnTo>
                  <a:lnTo>
                    <a:pt x="1298" y="819"/>
                  </a:lnTo>
                  <a:lnTo>
                    <a:pt x="193" y="180"/>
                  </a:lnTo>
                  <a:lnTo>
                    <a:pt x="191" y="180"/>
                  </a:lnTo>
                  <a:lnTo>
                    <a:pt x="188" y="179"/>
                  </a:lnTo>
                  <a:close/>
                  <a:moveTo>
                    <a:pt x="188" y="0"/>
                  </a:moveTo>
                  <a:lnTo>
                    <a:pt x="220" y="3"/>
                  </a:lnTo>
                  <a:lnTo>
                    <a:pt x="252" y="11"/>
                  </a:lnTo>
                  <a:lnTo>
                    <a:pt x="281" y="26"/>
                  </a:lnTo>
                  <a:lnTo>
                    <a:pt x="1388" y="665"/>
                  </a:lnTo>
                  <a:lnTo>
                    <a:pt x="1411" y="680"/>
                  </a:lnTo>
                  <a:lnTo>
                    <a:pt x="1432" y="700"/>
                  </a:lnTo>
                  <a:lnTo>
                    <a:pt x="1449" y="721"/>
                  </a:lnTo>
                  <a:lnTo>
                    <a:pt x="1463" y="745"/>
                  </a:lnTo>
                  <a:lnTo>
                    <a:pt x="1473" y="771"/>
                  </a:lnTo>
                  <a:lnTo>
                    <a:pt x="1479" y="798"/>
                  </a:lnTo>
                  <a:lnTo>
                    <a:pt x="1481" y="827"/>
                  </a:lnTo>
                  <a:lnTo>
                    <a:pt x="1479" y="856"/>
                  </a:lnTo>
                  <a:lnTo>
                    <a:pt x="1473" y="883"/>
                  </a:lnTo>
                  <a:lnTo>
                    <a:pt x="1463" y="908"/>
                  </a:lnTo>
                  <a:lnTo>
                    <a:pt x="1449" y="932"/>
                  </a:lnTo>
                  <a:lnTo>
                    <a:pt x="1432" y="954"/>
                  </a:lnTo>
                  <a:lnTo>
                    <a:pt x="1411" y="973"/>
                  </a:lnTo>
                  <a:lnTo>
                    <a:pt x="1388" y="990"/>
                  </a:lnTo>
                  <a:lnTo>
                    <a:pt x="281" y="1629"/>
                  </a:lnTo>
                  <a:lnTo>
                    <a:pt x="252" y="1642"/>
                  </a:lnTo>
                  <a:lnTo>
                    <a:pt x="220" y="1651"/>
                  </a:lnTo>
                  <a:lnTo>
                    <a:pt x="188" y="1654"/>
                  </a:lnTo>
                  <a:lnTo>
                    <a:pt x="156" y="1651"/>
                  </a:lnTo>
                  <a:lnTo>
                    <a:pt x="125" y="1642"/>
                  </a:lnTo>
                  <a:lnTo>
                    <a:pt x="94" y="1629"/>
                  </a:lnTo>
                  <a:lnTo>
                    <a:pt x="70" y="1612"/>
                  </a:lnTo>
                  <a:lnTo>
                    <a:pt x="51" y="1593"/>
                  </a:lnTo>
                  <a:lnTo>
                    <a:pt x="33" y="1571"/>
                  </a:lnTo>
                  <a:lnTo>
                    <a:pt x="19" y="1547"/>
                  </a:lnTo>
                  <a:lnTo>
                    <a:pt x="9" y="1522"/>
                  </a:lnTo>
                  <a:lnTo>
                    <a:pt x="3" y="1495"/>
                  </a:lnTo>
                  <a:lnTo>
                    <a:pt x="0" y="1466"/>
                  </a:lnTo>
                  <a:lnTo>
                    <a:pt x="0" y="188"/>
                  </a:lnTo>
                  <a:lnTo>
                    <a:pt x="3" y="159"/>
                  </a:lnTo>
                  <a:lnTo>
                    <a:pt x="9" y="132"/>
                  </a:lnTo>
                  <a:lnTo>
                    <a:pt x="19" y="106"/>
                  </a:lnTo>
                  <a:lnTo>
                    <a:pt x="33" y="82"/>
                  </a:lnTo>
                  <a:lnTo>
                    <a:pt x="51" y="60"/>
                  </a:lnTo>
                  <a:lnTo>
                    <a:pt x="70" y="41"/>
                  </a:lnTo>
                  <a:lnTo>
                    <a:pt x="94" y="26"/>
                  </a:lnTo>
                  <a:lnTo>
                    <a:pt x="125" y="11"/>
                  </a:lnTo>
                  <a:lnTo>
                    <a:pt x="156" y="3"/>
                  </a:lnTo>
                  <a:lnTo>
                    <a:pt x="188"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17"/>
            <p:cNvSpPr/>
            <p:nvPr/>
          </p:nvSpPr>
          <p:spPr>
            <a:xfrm>
              <a:off x="6769100" y="2489200"/>
              <a:ext cx="158750" cy="103188"/>
            </a:xfrm>
            <a:custGeom>
              <a:avLst/>
              <a:gdLst/>
              <a:ahLst/>
              <a:cxnLst/>
              <a:rect l="l" t="t" r="r" b="b"/>
              <a:pathLst>
                <a:path w="998" h="652" extrusionOk="0">
                  <a:moveTo>
                    <a:pt x="80" y="0"/>
                  </a:moveTo>
                  <a:lnTo>
                    <a:pt x="101" y="1"/>
                  </a:lnTo>
                  <a:lnTo>
                    <a:pt x="187" y="15"/>
                  </a:lnTo>
                  <a:lnTo>
                    <a:pt x="271" y="35"/>
                  </a:lnTo>
                  <a:lnTo>
                    <a:pt x="354" y="61"/>
                  </a:lnTo>
                  <a:lnTo>
                    <a:pt x="435" y="92"/>
                  </a:lnTo>
                  <a:lnTo>
                    <a:pt x="514" y="128"/>
                  </a:lnTo>
                  <a:lnTo>
                    <a:pt x="590" y="169"/>
                  </a:lnTo>
                  <a:lnTo>
                    <a:pt x="663" y="214"/>
                  </a:lnTo>
                  <a:lnTo>
                    <a:pt x="734" y="264"/>
                  </a:lnTo>
                  <a:lnTo>
                    <a:pt x="801" y="320"/>
                  </a:lnTo>
                  <a:lnTo>
                    <a:pt x="865" y="378"/>
                  </a:lnTo>
                  <a:lnTo>
                    <a:pt x="924" y="441"/>
                  </a:lnTo>
                  <a:lnTo>
                    <a:pt x="980" y="508"/>
                  </a:lnTo>
                  <a:lnTo>
                    <a:pt x="990" y="526"/>
                  </a:lnTo>
                  <a:lnTo>
                    <a:pt x="996" y="544"/>
                  </a:lnTo>
                  <a:lnTo>
                    <a:pt x="998" y="564"/>
                  </a:lnTo>
                  <a:lnTo>
                    <a:pt x="995" y="584"/>
                  </a:lnTo>
                  <a:lnTo>
                    <a:pt x="989" y="603"/>
                  </a:lnTo>
                  <a:lnTo>
                    <a:pt x="979" y="620"/>
                  </a:lnTo>
                  <a:lnTo>
                    <a:pt x="964" y="633"/>
                  </a:lnTo>
                  <a:lnTo>
                    <a:pt x="946" y="645"/>
                  </a:lnTo>
                  <a:lnTo>
                    <a:pt x="927" y="650"/>
                  </a:lnTo>
                  <a:lnTo>
                    <a:pt x="909" y="652"/>
                  </a:lnTo>
                  <a:lnTo>
                    <a:pt x="889" y="650"/>
                  </a:lnTo>
                  <a:lnTo>
                    <a:pt x="870" y="644"/>
                  </a:lnTo>
                  <a:lnTo>
                    <a:pt x="852" y="633"/>
                  </a:lnTo>
                  <a:lnTo>
                    <a:pt x="838" y="618"/>
                  </a:lnTo>
                  <a:lnTo>
                    <a:pt x="790" y="560"/>
                  </a:lnTo>
                  <a:lnTo>
                    <a:pt x="738" y="506"/>
                  </a:lnTo>
                  <a:lnTo>
                    <a:pt x="683" y="454"/>
                  </a:lnTo>
                  <a:lnTo>
                    <a:pt x="626" y="406"/>
                  </a:lnTo>
                  <a:lnTo>
                    <a:pt x="564" y="364"/>
                  </a:lnTo>
                  <a:lnTo>
                    <a:pt x="500" y="324"/>
                  </a:lnTo>
                  <a:lnTo>
                    <a:pt x="434" y="288"/>
                  </a:lnTo>
                  <a:lnTo>
                    <a:pt x="366" y="257"/>
                  </a:lnTo>
                  <a:lnTo>
                    <a:pt x="296" y="231"/>
                  </a:lnTo>
                  <a:lnTo>
                    <a:pt x="224" y="209"/>
                  </a:lnTo>
                  <a:lnTo>
                    <a:pt x="151" y="191"/>
                  </a:lnTo>
                  <a:lnTo>
                    <a:pt x="77" y="178"/>
                  </a:lnTo>
                  <a:lnTo>
                    <a:pt x="57" y="173"/>
                  </a:lnTo>
                  <a:lnTo>
                    <a:pt x="39" y="164"/>
                  </a:lnTo>
                  <a:lnTo>
                    <a:pt x="24" y="151"/>
                  </a:lnTo>
                  <a:lnTo>
                    <a:pt x="12" y="136"/>
                  </a:lnTo>
                  <a:lnTo>
                    <a:pt x="4" y="118"/>
                  </a:lnTo>
                  <a:lnTo>
                    <a:pt x="0" y="98"/>
                  </a:lnTo>
                  <a:lnTo>
                    <a:pt x="1" y="77"/>
                  </a:lnTo>
                  <a:lnTo>
                    <a:pt x="6" y="57"/>
                  </a:lnTo>
                  <a:lnTo>
                    <a:pt x="14" y="39"/>
                  </a:lnTo>
                  <a:lnTo>
                    <a:pt x="28" y="25"/>
                  </a:lnTo>
                  <a:lnTo>
                    <a:pt x="43" y="12"/>
                  </a:lnTo>
                  <a:lnTo>
                    <a:pt x="61" y="4"/>
                  </a:lnTo>
                  <a:lnTo>
                    <a:pt x="8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71" name="Google Shape;371;p17"/>
          <p:cNvGrpSpPr/>
          <p:nvPr/>
        </p:nvGrpSpPr>
        <p:grpSpPr>
          <a:xfrm>
            <a:off x="8365332" y="1071563"/>
            <a:ext cx="614363" cy="546100"/>
            <a:chOff x="6480175" y="1214438"/>
            <a:chExt cx="614363" cy="546100"/>
          </a:xfrm>
        </p:grpSpPr>
        <p:sp>
          <p:nvSpPr>
            <p:cNvPr id="372" name="Google Shape;372;p17"/>
            <p:cNvSpPr/>
            <p:nvPr/>
          </p:nvSpPr>
          <p:spPr>
            <a:xfrm>
              <a:off x="6480175" y="1214438"/>
              <a:ext cx="614363" cy="546100"/>
            </a:xfrm>
            <a:custGeom>
              <a:avLst/>
              <a:gdLst/>
              <a:ahLst/>
              <a:cxnLst/>
              <a:rect l="l" t="t" r="r" b="b"/>
              <a:pathLst>
                <a:path w="3483" h="3100" extrusionOk="0">
                  <a:moveTo>
                    <a:pt x="1421" y="2533"/>
                  </a:moveTo>
                  <a:lnTo>
                    <a:pt x="1421" y="2686"/>
                  </a:lnTo>
                  <a:lnTo>
                    <a:pt x="1417" y="2732"/>
                  </a:lnTo>
                  <a:lnTo>
                    <a:pt x="1410" y="2778"/>
                  </a:lnTo>
                  <a:lnTo>
                    <a:pt x="1397" y="2822"/>
                  </a:lnTo>
                  <a:lnTo>
                    <a:pt x="1379" y="2864"/>
                  </a:lnTo>
                  <a:lnTo>
                    <a:pt x="1358" y="2903"/>
                  </a:lnTo>
                  <a:lnTo>
                    <a:pt x="1333" y="2940"/>
                  </a:lnTo>
                  <a:lnTo>
                    <a:pt x="2150" y="2940"/>
                  </a:lnTo>
                  <a:lnTo>
                    <a:pt x="2125" y="2903"/>
                  </a:lnTo>
                  <a:lnTo>
                    <a:pt x="2104" y="2864"/>
                  </a:lnTo>
                  <a:lnTo>
                    <a:pt x="2086" y="2822"/>
                  </a:lnTo>
                  <a:lnTo>
                    <a:pt x="2073" y="2778"/>
                  </a:lnTo>
                  <a:lnTo>
                    <a:pt x="2066" y="2732"/>
                  </a:lnTo>
                  <a:lnTo>
                    <a:pt x="2062" y="2686"/>
                  </a:lnTo>
                  <a:lnTo>
                    <a:pt x="2062" y="2533"/>
                  </a:lnTo>
                  <a:lnTo>
                    <a:pt x="1421" y="2533"/>
                  </a:lnTo>
                  <a:close/>
                  <a:moveTo>
                    <a:pt x="160" y="1901"/>
                  </a:moveTo>
                  <a:lnTo>
                    <a:pt x="160" y="2322"/>
                  </a:lnTo>
                  <a:lnTo>
                    <a:pt x="164" y="2338"/>
                  </a:lnTo>
                  <a:lnTo>
                    <a:pt x="170" y="2351"/>
                  </a:lnTo>
                  <a:lnTo>
                    <a:pt x="180" y="2362"/>
                  </a:lnTo>
                  <a:lnTo>
                    <a:pt x="194" y="2369"/>
                  </a:lnTo>
                  <a:lnTo>
                    <a:pt x="210" y="2373"/>
                  </a:lnTo>
                  <a:lnTo>
                    <a:pt x="3273" y="2373"/>
                  </a:lnTo>
                  <a:lnTo>
                    <a:pt x="3289" y="2369"/>
                  </a:lnTo>
                  <a:lnTo>
                    <a:pt x="3303" y="2362"/>
                  </a:lnTo>
                  <a:lnTo>
                    <a:pt x="3313" y="2351"/>
                  </a:lnTo>
                  <a:lnTo>
                    <a:pt x="3319" y="2338"/>
                  </a:lnTo>
                  <a:lnTo>
                    <a:pt x="3323" y="2322"/>
                  </a:lnTo>
                  <a:lnTo>
                    <a:pt x="3323" y="1901"/>
                  </a:lnTo>
                  <a:lnTo>
                    <a:pt x="160" y="1901"/>
                  </a:lnTo>
                  <a:close/>
                  <a:moveTo>
                    <a:pt x="210" y="161"/>
                  </a:moveTo>
                  <a:lnTo>
                    <a:pt x="194" y="163"/>
                  </a:lnTo>
                  <a:lnTo>
                    <a:pt x="180" y="170"/>
                  </a:lnTo>
                  <a:lnTo>
                    <a:pt x="170" y="181"/>
                  </a:lnTo>
                  <a:lnTo>
                    <a:pt x="164" y="194"/>
                  </a:lnTo>
                  <a:lnTo>
                    <a:pt x="160" y="210"/>
                  </a:lnTo>
                  <a:lnTo>
                    <a:pt x="160" y="1740"/>
                  </a:lnTo>
                  <a:lnTo>
                    <a:pt x="3323" y="1740"/>
                  </a:lnTo>
                  <a:lnTo>
                    <a:pt x="3323" y="210"/>
                  </a:lnTo>
                  <a:lnTo>
                    <a:pt x="3319" y="194"/>
                  </a:lnTo>
                  <a:lnTo>
                    <a:pt x="3313" y="181"/>
                  </a:lnTo>
                  <a:lnTo>
                    <a:pt x="3303" y="170"/>
                  </a:lnTo>
                  <a:lnTo>
                    <a:pt x="3289" y="163"/>
                  </a:lnTo>
                  <a:lnTo>
                    <a:pt x="3273" y="161"/>
                  </a:lnTo>
                  <a:lnTo>
                    <a:pt x="210" y="161"/>
                  </a:lnTo>
                  <a:close/>
                  <a:moveTo>
                    <a:pt x="210" y="0"/>
                  </a:moveTo>
                  <a:lnTo>
                    <a:pt x="3273" y="0"/>
                  </a:lnTo>
                  <a:lnTo>
                    <a:pt x="3307" y="3"/>
                  </a:lnTo>
                  <a:lnTo>
                    <a:pt x="3339" y="11"/>
                  </a:lnTo>
                  <a:lnTo>
                    <a:pt x="3369" y="23"/>
                  </a:lnTo>
                  <a:lnTo>
                    <a:pt x="3396" y="40"/>
                  </a:lnTo>
                  <a:lnTo>
                    <a:pt x="3422" y="61"/>
                  </a:lnTo>
                  <a:lnTo>
                    <a:pt x="3443" y="87"/>
                  </a:lnTo>
                  <a:lnTo>
                    <a:pt x="3460" y="114"/>
                  </a:lnTo>
                  <a:lnTo>
                    <a:pt x="3472" y="144"/>
                  </a:lnTo>
                  <a:lnTo>
                    <a:pt x="3480" y="176"/>
                  </a:lnTo>
                  <a:lnTo>
                    <a:pt x="3483" y="210"/>
                  </a:lnTo>
                  <a:lnTo>
                    <a:pt x="3483" y="2322"/>
                  </a:lnTo>
                  <a:lnTo>
                    <a:pt x="3480" y="2357"/>
                  </a:lnTo>
                  <a:lnTo>
                    <a:pt x="3472" y="2388"/>
                  </a:lnTo>
                  <a:lnTo>
                    <a:pt x="3460" y="2419"/>
                  </a:lnTo>
                  <a:lnTo>
                    <a:pt x="3443" y="2446"/>
                  </a:lnTo>
                  <a:lnTo>
                    <a:pt x="3422" y="2471"/>
                  </a:lnTo>
                  <a:lnTo>
                    <a:pt x="3396" y="2492"/>
                  </a:lnTo>
                  <a:lnTo>
                    <a:pt x="3369" y="2509"/>
                  </a:lnTo>
                  <a:lnTo>
                    <a:pt x="3339" y="2521"/>
                  </a:lnTo>
                  <a:lnTo>
                    <a:pt x="3307" y="2530"/>
                  </a:lnTo>
                  <a:lnTo>
                    <a:pt x="3273" y="2533"/>
                  </a:lnTo>
                  <a:lnTo>
                    <a:pt x="2224" y="2533"/>
                  </a:lnTo>
                  <a:lnTo>
                    <a:pt x="2224" y="2686"/>
                  </a:lnTo>
                  <a:lnTo>
                    <a:pt x="2227" y="2727"/>
                  </a:lnTo>
                  <a:lnTo>
                    <a:pt x="2237" y="2766"/>
                  </a:lnTo>
                  <a:lnTo>
                    <a:pt x="2251" y="2802"/>
                  </a:lnTo>
                  <a:lnTo>
                    <a:pt x="2272" y="2835"/>
                  </a:lnTo>
                  <a:lnTo>
                    <a:pt x="2298" y="2865"/>
                  </a:lnTo>
                  <a:lnTo>
                    <a:pt x="2327" y="2890"/>
                  </a:lnTo>
                  <a:lnTo>
                    <a:pt x="2361" y="2911"/>
                  </a:lnTo>
                  <a:lnTo>
                    <a:pt x="2397" y="2926"/>
                  </a:lnTo>
                  <a:lnTo>
                    <a:pt x="2436" y="2936"/>
                  </a:lnTo>
                  <a:lnTo>
                    <a:pt x="2478" y="2940"/>
                  </a:lnTo>
                  <a:lnTo>
                    <a:pt x="2709" y="2940"/>
                  </a:lnTo>
                  <a:lnTo>
                    <a:pt x="2730" y="2942"/>
                  </a:lnTo>
                  <a:lnTo>
                    <a:pt x="2749" y="2950"/>
                  </a:lnTo>
                  <a:lnTo>
                    <a:pt x="2765" y="2963"/>
                  </a:lnTo>
                  <a:lnTo>
                    <a:pt x="2778" y="2979"/>
                  </a:lnTo>
                  <a:lnTo>
                    <a:pt x="2786" y="2998"/>
                  </a:lnTo>
                  <a:lnTo>
                    <a:pt x="2790" y="3020"/>
                  </a:lnTo>
                  <a:lnTo>
                    <a:pt x="2786" y="3041"/>
                  </a:lnTo>
                  <a:lnTo>
                    <a:pt x="2778" y="3060"/>
                  </a:lnTo>
                  <a:lnTo>
                    <a:pt x="2765" y="3076"/>
                  </a:lnTo>
                  <a:lnTo>
                    <a:pt x="2749" y="3088"/>
                  </a:lnTo>
                  <a:lnTo>
                    <a:pt x="2730" y="3097"/>
                  </a:lnTo>
                  <a:lnTo>
                    <a:pt x="2709" y="3100"/>
                  </a:lnTo>
                  <a:lnTo>
                    <a:pt x="774" y="3100"/>
                  </a:lnTo>
                  <a:lnTo>
                    <a:pt x="753" y="3097"/>
                  </a:lnTo>
                  <a:lnTo>
                    <a:pt x="734" y="3088"/>
                  </a:lnTo>
                  <a:lnTo>
                    <a:pt x="718" y="3076"/>
                  </a:lnTo>
                  <a:lnTo>
                    <a:pt x="705" y="3060"/>
                  </a:lnTo>
                  <a:lnTo>
                    <a:pt x="697" y="3041"/>
                  </a:lnTo>
                  <a:lnTo>
                    <a:pt x="693" y="3020"/>
                  </a:lnTo>
                  <a:lnTo>
                    <a:pt x="697" y="2998"/>
                  </a:lnTo>
                  <a:lnTo>
                    <a:pt x="705" y="2979"/>
                  </a:lnTo>
                  <a:lnTo>
                    <a:pt x="718" y="2963"/>
                  </a:lnTo>
                  <a:lnTo>
                    <a:pt x="734" y="2950"/>
                  </a:lnTo>
                  <a:lnTo>
                    <a:pt x="753" y="2942"/>
                  </a:lnTo>
                  <a:lnTo>
                    <a:pt x="774" y="2940"/>
                  </a:lnTo>
                  <a:lnTo>
                    <a:pt x="1005" y="2940"/>
                  </a:lnTo>
                  <a:lnTo>
                    <a:pt x="1047" y="2936"/>
                  </a:lnTo>
                  <a:lnTo>
                    <a:pt x="1086" y="2926"/>
                  </a:lnTo>
                  <a:lnTo>
                    <a:pt x="1122" y="2911"/>
                  </a:lnTo>
                  <a:lnTo>
                    <a:pt x="1156" y="2890"/>
                  </a:lnTo>
                  <a:lnTo>
                    <a:pt x="1185" y="2865"/>
                  </a:lnTo>
                  <a:lnTo>
                    <a:pt x="1211" y="2835"/>
                  </a:lnTo>
                  <a:lnTo>
                    <a:pt x="1232" y="2802"/>
                  </a:lnTo>
                  <a:lnTo>
                    <a:pt x="1246" y="2766"/>
                  </a:lnTo>
                  <a:lnTo>
                    <a:pt x="1256" y="2727"/>
                  </a:lnTo>
                  <a:lnTo>
                    <a:pt x="1259" y="2686"/>
                  </a:lnTo>
                  <a:lnTo>
                    <a:pt x="1259" y="2533"/>
                  </a:lnTo>
                  <a:lnTo>
                    <a:pt x="210" y="2533"/>
                  </a:lnTo>
                  <a:lnTo>
                    <a:pt x="176" y="2530"/>
                  </a:lnTo>
                  <a:lnTo>
                    <a:pt x="144" y="2521"/>
                  </a:lnTo>
                  <a:lnTo>
                    <a:pt x="114" y="2509"/>
                  </a:lnTo>
                  <a:lnTo>
                    <a:pt x="87" y="2492"/>
                  </a:lnTo>
                  <a:lnTo>
                    <a:pt x="61" y="2471"/>
                  </a:lnTo>
                  <a:lnTo>
                    <a:pt x="40" y="2446"/>
                  </a:lnTo>
                  <a:lnTo>
                    <a:pt x="23" y="2419"/>
                  </a:lnTo>
                  <a:lnTo>
                    <a:pt x="11" y="2388"/>
                  </a:lnTo>
                  <a:lnTo>
                    <a:pt x="3" y="2357"/>
                  </a:lnTo>
                  <a:lnTo>
                    <a:pt x="0" y="2322"/>
                  </a:lnTo>
                  <a:lnTo>
                    <a:pt x="0" y="210"/>
                  </a:lnTo>
                  <a:lnTo>
                    <a:pt x="3" y="176"/>
                  </a:lnTo>
                  <a:lnTo>
                    <a:pt x="11" y="144"/>
                  </a:lnTo>
                  <a:lnTo>
                    <a:pt x="23" y="114"/>
                  </a:lnTo>
                  <a:lnTo>
                    <a:pt x="40" y="87"/>
                  </a:lnTo>
                  <a:lnTo>
                    <a:pt x="61" y="61"/>
                  </a:lnTo>
                  <a:lnTo>
                    <a:pt x="87" y="40"/>
                  </a:lnTo>
                  <a:lnTo>
                    <a:pt x="114" y="23"/>
                  </a:lnTo>
                  <a:lnTo>
                    <a:pt x="144" y="11"/>
                  </a:lnTo>
                  <a:lnTo>
                    <a:pt x="176" y="3"/>
                  </a:lnTo>
                  <a:lnTo>
                    <a:pt x="21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17"/>
            <p:cNvSpPr/>
            <p:nvPr/>
          </p:nvSpPr>
          <p:spPr>
            <a:xfrm>
              <a:off x="6772275" y="1574800"/>
              <a:ext cx="30163" cy="31750"/>
            </a:xfrm>
            <a:custGeom>
              <a:avLst/>
              <a:gdLst/>
              <a:ahLst/>
              <a:cxnLst/>
              <a:rect l="l" t="t" r="r" b="b"/>
              <a:pathLst>
                <a:path w="173" h="173" extrusionOk="0">
                  <a:moveTo>
                    <a:pt x="87" y="0"/>
                  </a:moveTo>
                  <a:lnTo>
                    <a:pt x="110" y="3"/>
                  </a:lnTo>
                  <a:lnTo>
                    <a:pt x="130" y="11"/>
                  </a:lnTo>
                  <a:lnTo>
                    <a:pt x="148" y="25"/>
                  </a:lnTo>
                  <a:lnTo>
                    <a:pt x="161" y="43"/>
                  </a:lnTo>
                  <a:lnTo>
                    <a:pt x="170" y="63"/>
                  </a:lnTo>
                  <a:lnTo>
                    <a:pt x="173" y="86"/>
                  </a:lnTo>
                  <a:lnTo>
                    <a:pt x="170" y="110"/>
                  </a:lnTo>
                  <a:lnTo>
                    <a:pt x="161" y="131"/>
                  </a:lnTo>
                  <a:lnTo>
                    <a:pt x="148" y="147"/>
                  </a:lnTo>
                  <a:lnTo>
                    <a:pt x="130" y="161"/>
                  </a:lnTo>
                  <a:lnTo>
                    <a:pt x="110" y="170"/>
                  </a:lnTo>
                  <a:lnTo>
                    <a:pt x="87" y="173"/>
                  </a:lnTo>
                  <a:lnTo>
                    <a:pt x="63" y="170"/>
                  </a:lnTo>
                  <a:lnTo>
                    <a:pt x="43" y="161"/>
                  </a:lnTo>
                  <a:lnTo>
                    <a:pt x="25" y="147"/>
                  </a:lnTo>
                  <a:lnTo>
                    <a:pt x="12" y="131"/>
                  </a:lnTo>
                  <a:lnTo>
                    <a:pt x="3" y="110"/>
                  </a:lnTo>
                  <a:lnTo>
                    <a:pt x="0" y="86"/>
                  </a:lnTo>
                  <a:lnTo>
                    <a:pt x="3" y="63"/>
                  </a:lnTo>
                  <a:lnTo>
                    <a:pt x="12" y="43"/>
                  </a:lnTo>
                  <a:lnTo>
                    <a:pt x="25" y="25"/>
                  </a:lnTo>
                  <a:lnTo>
                    <a:pt x="43" y="11"/>
                  </a:lnTo>
                  <a:lnTo>
                    <a:pt x="63" y="3"/>
                  </a:lnTo>
                  <a:lnTo>
                    <a:pt x="8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17"/>
            <p:cNvSpPr/>
            <p:nvPr/>
          </p:nvSpPr>
          <p:spPr>
            <a:xfrm>
              <a:off x="6688138" y="1306513"/>
              <a:ext cx="127000" cy="128588"/>
            </a:xfrm>
            <a:custGeom>
              <a:avLst/>
              <a:gdLst/>
              <a:ahLst/>
              <a:cxnLst/>
              <a:rect l="l" t="t" r="r" b="b"/>
              <a:pathLst>
                <a:path w="727" h="727" extrusionOk="0">
                  <a:moveTo>
                    <a:pt x="638" y="0"/>
                  </a:moveTo>
                  <a:lnTo>
                    <a:pt x="656" y="0"/>
                  </a:lnTo>
                  <a:lnTo>
                    <a:pt x="673" y="4"/>
                  </a:lnTo>
                  <a:lnTo>
                    <a:pt x="690" y="11"/>
                  </a:lnTo>
                  <a:lnTo>
                    <a:pt x="704" y="23"/>
                  </a:lnTo>
                  <a:lnTo>
                    <a:pt x="715" y="38"/>
                  </a:lnTo>
                  <a:lnTo>
                    <a:pt x="724" y="53"/>
                  </a:lnTo>
                  <a:lnTo>
                    <a:pt x="727" y="70"/>
                  </a:lnTo>
                  <a:lnTo>
                    <a:pt x="727" y="88"/>
                  </a:lnTo>
                  <a:lnTo>
                    <a:pt x="724" y="105"/>
                  </a:lnTo>
                  <a:lnTo>
                    <a:pt x="715" y="122"/>
                  </a:lnTo>
                  <a:lnTo>
                    <a:pt x="704" y="137"/>
                  </a:lnTo>
                  <a:lnTo>
                    <a:pt x="137" y="703"/>
                  </a:lnTo>
                  <a:lnTo>
                    <a:pt x="124" y="713"/>
                  </a:lnTo>
                  <a:lnTo>
                    <a:pt x="111" y="721"/>
                  </a:lnTo>
                  <a:lnTo>
                    <a:pt x="96" y="725"/>
                  </a:lnTo>
                  <a:lnTo>
                    <a:pt x="80" y="727"/>
                  </a:lnTo>
                  <a:lnTo>
                    <a:pt x="64" y="725"/>
                  </a:lnTo>
                  <a:lnTo>
                    <a:pt x="49" y="721"/>
                  </a:lnTo>
                  <a:lnTo>
                    <a:pt x="36" y="713"/>
                  </a:lnTo>
                  <a:lnTo>
                    <a:pt x="23" y="703"/>
                  </a:lnTo>
                  <a:lnTo>
                    <a:pt x="11" y="688"/>
                  </a:lnTo>
                  <a:lnTo>
                    <a:pt x="4" y="672"/>
                  </a:lnTo>
                  <a:lnTo>
                    <a:pt x="0" y="655"/>
                  </a:lnTo>
                  <a:lnTo>
                    <a:pt x="0" y="637"/>
                  </a:lnTo>
                  <a:lnTo>
                    <a:pt x="4" y="621"/>
                  </a:lnTo>
                  <a:lnTo>
                    <a:pt x="11" y="604"/>
                  </a:lnTo>
                  <a:lnTo>
                    <a:pt x="23" y="590"/>
                  </a:lnTo>
                  <a:lnTo>
                    <a:pt x="591" y="23"/>
                  </a:lnTo>
                  <a:lnTo>
                    <a:pt x="606" y="11"/>
                  </a:lnTo>
                  <a:lnTo>
                    <a:pt x="621" y="4"/>
                  </a:lnTo>
                  <a:lnTo>
                    <a:pt x="638"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7"/>
            <p:cNvSpPr/>
            <p:nvPr/>
          </p:nvSpPr>
          <p:spPr>
            <a:xfrm>
              <a:off x="6807200" y="1365250"/>
              <a:ext cx="68263" cy="68263"/>
            </a:xfrm>
            <a:custGeom>
              <a:avLst/>
              <a:gdLst/>
              <a:ahLst/>
              <a:cxnLst/>
              <a:rect l="l" t="t" r="r" b="b"/>
              <a:pathLst>
                <a:path w="386" h="386" extrusionOk="0">
                  <a:moveTo>
                    <a:pt x="297" y="0"/>
                  </a:moveTo>
                  <a:lnTo>
                    <a:pt x="315" y="0"/>
                  </a:lnTo>
                  <a:lnTo>
                    <a:pt x="332" y="4"/>
                  </a:lnTo>
                  <a:lnTo>
                    <a:pt x="348" y="12"/>
                  </a:lnTo>
                  <a:lnTo>
                    <a:pt x="362" y="24"/>
                  </a:lnTo>
                  <a:lnTo>
                    <a:pt x="374" y="37"/>
                  </a:lnTo>
                  <a:lnTo>
                    <a:pt x="381" y="54"/>
                  </a:lnTo>
                  <a:lnTo>
                    <a:pt x="386" y="71"/>
                  </a:lnTo>
                  <a:lnTo>
                    <a:pt x="386" y="89"/>
                  </a:lnTo>
                  <a:lnTo>
                    <a:pt x="381" y="106"/>
                  </a:lnTo>
                  <a:lnTo>
                    <a:pt x="374" y="122"/>
                  </a:lnTo>
                  <a:lnTo>
                    <a:pt x="362" y="137"/>
                  </a:lnTo>
                  <a:lnTo>
                    <a:pt x="137" y="362"/>
                  </a:lnTo>
                  <a:lnTo>
                    <a:pt x="124" y="373"/>
                  </a:lnTo>
                  <a:lnTo>
                    <a:pt x="110" y="380"/>
                  </a:lnTo>
                  <a:lnTo>
                    <a:pt x="95" y="384"/>
                  </a:lnTo>
                  <a:lnTo>
                    <a:pt x="80" y="386"/>
                  </a:lnTo>
                  <a:lnTo>
                    <a:pt x="65" y="384"/>
                  </a:lnTo>
                  <a:lnTo>
                    <a:pt x="50" y="380"/>
                  </a:lnTo>
                  <a:lnTo>
                    <a:pt x="35" y="373"/>
                  </a:lnTo>
                  <a:lnTo>
                    <a:pt x="23" y="362"/>
                  </a:lnTo>
                  <a:lnTo>
                    <a:pt x="11" y="348"/>
                  </a:lnTo>
                  <a:lnTo>
                    <a:pt x="4" y="332"/>
                  </a:lnTo>
                  <a:lnTo>
                    <a:pt x="0" y="315"/>
                  </a:lnTo>
                  <a:lnTo>
                    <a:pt x="0" y="297"/>
                  </a:lnTo>
                  <a:lnTo>
                    <a:pt x="4" y="280"/>
                  </a:lnTo>
                  <a:lnTo>
                    <a:pt x="11" y="263"/>
                  </a:lnTo>
                  <a:lnTo>
                    <a:pt x="23" y="249"/>
                  </a:lnTo>
                  <a:lnTo>
                    <a:pt x="249" y="24"/>
                  </a:lnTo>
                  <a:lnTo>
                    <a:pt x="263" y="12"/>
                  </a:lnTo>
                  <a:lnTo>
                    <a:pt x="280" y="4"/>
                  </a:lnTo>
                  <a:lnTo>
                    <a:pt x="29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76" name="Google Shape;376;p17"/>
          <p:cNvSpPr/>
          <p:nvPr/>
        </p:nvSpPr>
        <p:spPr>
          <a:xfrm>
            <a:off x="8365332" y="3724275"/>
            <a:ext cx="614363" cy="547688"/>
          </a:xfrm>
          <a:custGeom>
            <a:avLst/>
            <a:gdLst/>
            <a:ahLst/>
            <a:cxnLst/>
            <a:rect l="l" t="t" r="r" b="b"/>
            <a:pathLst>
              <a:path w="3487" h="3103" extrusionOk="0">
                <a:moveTo>
                  <a:pt x="545" y="1944"/>
                </a:moveTo>
                <a:lnTo>
                  <a:pt x="179" y="2127"/>
                </a:lnTo>
                <a:lnTo>
                  <a:pt x="169" y="2134"/>
                </a:lnTo>
                <a:lnTo>
                  <a:pt x="163" y="2142"/>
                </a:lnTo>
                <a:lnTo>
                  <a:pt x="161" y="2150"/>
                </a:lnTo>
                <a:lnTo>
                  <a:pt x="160" y="2157"/>
                </a:lnTo>
                <a:lnTo>
                  <a:pt x="161" y="2164"/>
                </a:lnTo>
                <a:lnTo>
                  <a:pt x="163" y="2171"/>
                </a:lnTo>
                <a:lnTo>
                  <a:pt x="169" y="2180"/>
                </a:lnTo>
                <a:lnTo>
                  <a:pt x="179" y="2186"/>
                </a:lnTo>
                <a:lnTo>
                  <a:pt x="1644" y="2919"/>
                </a:lnTo>
                <a:lnTo>
                  <a:pt x="1676" y="2933"/>
                </a:lnTo>
                <a:lnTo>
                  <a:pt x="1709" y="2940"/>
                </a:lnTo>
                <a:lnTo>
                  <a:pt x="1743" y="2942"/>
                </a:lnTo>
                <a:lnTo>
                  <a:pt x="1777" y="2940"/>
                </a:lnTo>
                <a:lnTo>
                  <a:pt x="1810" y="2933"/>
                </a:lnTo>
                <a:lnTo>
                  <a:pt x="1843" y="2919"/>
                </a:lnTo>
                <a:lnTo>
                  <a:pt x="3308" y="2186"/>
                </a:lnTo>
                <a:lnTo>
                  <a:pt x="3317" y="2180"/>
                </a:lnTo>
                <a:lnTo>
                  <a:pt x="3323" y="2171"/>
                </a:lnTo>
                <a:lnTo>
                  <a:pt x="3326" y="2164"/>
                </a:lnTo>
                <a:lnTo>
                  <a:pt x="3326" y="2157"/>
                </a:lnTo>
                <a:lnTo>
                  <a:pt x="3326" y="2150"/>
                </a:lnTo>
                <a:lnTo>
                  <a:pt x="3323" y="2142"/>
                </a:lnTo>
                <a:lnTo>
                  <a:pt x="3317" y="2134"/>
                </a:lnTo>
                <a:lnTo>
                  <a:pt x="3308" y="2127"/>
                </a:lnTo>
                <a:lnTo>
                  <a:pt x="2941" y="1944"/>
                </a:lnTo>
                <a:lnTo>
                  <a:pt x="1914" y="2457"/>
                </a:lnTo>
                <a:lnTo>
                  <a:pt x="1872" y="2474"/>
                </a:lnTo>
                <a:lnTo>
                  <a:pt x="1830" y="2487"/>
                </a:lnTo>
                <a:lnTo>
                  <a:pt x="1787" y="2494"/>
                </a:lnTo>
                <a:lnTo>
                  <a:pt x="1743" y="2497"/>
                </a:lnTo>
                <a:lnTo>
                  <a:pt x="1699" y="2494"/>
                </a:lnTo>
                <a:lnTo>
                  <a:pt x="1655" y="2487"/>
                </a:lnTo>
                <a:lnTo>
                  <a:pt x="1613" y="2474"/>
                </a:lnTo>
                <a:lnTo>
                  <a:pt x="1572" y="2457"/>
                </a:lnTo>
                <a:lnTo>
                  <a:pt x="545" y="1944"/>
                </a:lnTo>
                <a:close/>
                <a:moveTo>
                  <a:pt x="2941" y="1338"/>
                </a:moveTo>
                <a:lnTo>
                  <a:pt x="1914" y="1852"/>
                </a:lnTo>
                <a:lnTo>
                  <a:pt x="1872" y="1869"/>
                </a:lnTo>
                <a:lnTo>
                  <a:pt x="1830" y="1881"/>
                </a:lnTo>
                <a:lnTo>
                  <a:pt x="1787" y="1889"/>
                </a:lnTo>
                <a:lnTo>
                  <a:pt x="1743" y="1892"/>
                </a:lnTo>
                <a:lnTo>
                  <a:pt x="1699" y="1889"/>
                </a:lnTo>
                <a:lnTo>
                  <a:pt x="1655" y="1881"/>
                </a:lnTo>
                <a:lnTo>
                  <a:pt x="1613" y="1869"/>
                </a:lnTo>
                <a:lnTo>
                  <a:pt x="1572" y="1852"/>
                </a:lnTo>
                <a:lnTo>
                  <a:pt x="545" y="1338"/>
                </a:lnTo>
                <a:lnTo>
                  <a:pt x="179" y="1521"/>
                </a:lnTo>
                <a:lnTo>
                  <a:pt x="169" y="1529"/>
                </a:lnTo>
                <a:lnTo>
                  <a:pt x="163" y="1536"/>
                </a:lnTo>
                <a:lnTo>
                  <a:pt x="161" y="1545"/>
                </a:lnTo>
                <a:lnTo>
                  <a:pt x="160" y="1551"/>
                </a:lnTo>
                <a:lnTo>
                  <a:pt x="161" y="1558"/>
                </a:lnTo>
                <a:lnTo>
                  <a:pt x="163" y="1566"/>
                </a:lnTo>
                <a:lnTo>
                  <a:pt x="169" y="1574"/>
                </a:lnTo>
                <a:lnTo>
                  <a:pt x="179" y="1581"/>
                </a:lnTo>
                <a:lnTo>
                  <a:pt x="1644" y="2313"/>
                </a:lnTo>
                <a:lnTo>
                  <a:pt x="1676" y="2327"/>
                </a:lnTo>
                <a:lnTo>
                  <a:pt x="1709" y="2334"/>
                </a:lnTo>
                <a:lnTo>
                  <a:pt x="1743" y="2337"/>
                </a:lnTo>
                <a:lnTo>
                  <a:pt x="1777" y="2334"/>
                </a:lnTo>
                <a:lnTo>
                  <a:pt x="1810" y="2327"/>
                </a:lnTo>
                <a:lnTo>
                  <a:pt x="1843" y="2313"/>
                </a:lnTo>
                <a:lnTo>
                  <a:pt x="3308" y="1581"/>
                </a:lnTo>
                <a:lnTo>
                  <a:pt x="3317" y="1574"/>
                </a:lnTo>
                <a:lnTo>
                  <a:pt x="3323" y="1566"/>
                </a:lnTo>
                <a:lnTo>
                  <a:pt x="3326" y="1558"/>
                </a:lnTo>
                <a:lnTo>
                  <a:pt x="3326" y="1551"/>
                </a:lnTo>
                <a:lnTo>
                  <a:pt x="3326" y="1545"/>
                </a:lnTo>
                <a:lnTo>
                  <a:pt x="3323" y="1536"/>
                </a:lnTo>
                <a:lnTo>
                  <a:pt x="3317" y="1529"/>
                </a:lnTo>
                <a:lnTo>
                  <a:pt x="3308" y="1521"/>
                </a:lnTo>
                <a:lnTo>
                  <a:pt x="2941" y="1338"/>
                </a:lnTo>
                <a:close/>
                <a:moveTo>
                  <a:pt x="1743" y="160"/>
                </a:moveTo>
                <a:lnTo>
                  <a:pt x="1709" y="163"/>
                </a:lnTo>
                <a:lnTo>
                  <a:pt x="1676" y="171"/>
                </a:lnTo>
                <a:lnTo>
                  <a:pt x="1644" y="183"/>
                </a:lnTo>
                <a:lnTo>
                  <a:pt x="179" y="916"/>
                </a:lnTo>
                <a:lnTo>
                  <a:pt x="169" y="923"/>
                </a:lnTo>
                <a:lnTo>
                  <a:pt x="163" y="931"/>
                </a:lnTo>
                <a:lnTo>
                  <a:pt x="161" y="939"/>
                </a:lnTo>
                <a:lnTo>
                  <a:pt x="160" y="945"/>
                </a:lnTo>
                <a:lnTo>
                  <a:pt x="161" y="953"/>
                </a:lnTo>
                <a:lnTo>
                  <a:pt x="163" y="960"/>
                </a:lnTo>
                <a:lnTo>
                  <a:pt x="169" y="969"/>
                </a:lnTo>
                <a:lnTo>
                  <a:pt x="179" y="975"/>
                </a:lnTo>
                <a:lnTo>
                  <a:pt x="1644" y="1708"/>
                </a:lnTo>
                <a:lnTo>
                  <a:pt x="1676" y="1721"/>
                </a:lnTo>
                <a:lnTo>
                  <a:pt x="1709" y="1729"/>
                </a:lnTo>
                <a:lnTo>
                  <a:pt x="1743" y="1731"/>
                </a:lnTo>
                <a:lnTo>
                  <a:pt x="1777" y="1729"/>
                </a:lnTo>
                <a:lnTo>
                  <a:pt x="1810" y="1721"/>
                </a:lnTo>
                <a:lnTo>
                  <a:pt x="1843" y="1708"/>
                </a:lnTo>
                <a:lnTo>
                  <a:pt x="3308" y="975"/>
                </a:lnTo>
                <a:lnTo>
                  <a:pt x="3317" y="969"/>
                </a:lnTo>
                <a:lnTo>
                  <a:pt x="3323" y="960"/>
                </a:lnTo>
                <a:lnTo>
                  <a:pt x="3326" y="953"/>
                </a:lnTo>
                <a:lnTo>
                  <a:pt x="3326" y="945"/>
                </a:lnTo>
                <a:lnTo>
                  <a:pt x="3326" y="939"/>
                </a:lnTo>
                <a:lnTo>
                  <a:pt x="3323" y="931"/>
                </a:lnTo>
                <a:lnTo>
                  <a:pt x="3317" y="923"/>
                </a:lnTo>
                <a:lnTo>
                  <a:pt x="3308" y="916"/>
                </a:lnTo>
                <a:lnTo>
                  <a:pt x="1842" y="183"/>
                </a:lnTo>
                <a:lnTo>
                  <a:pt x="1810" y="171"/>
                </a:lnTo>
                <a:lnTo>
                  <a:pt x="1777" y="163"/>
                </a:lnTo>
                <a:lnTo>
                  <a:pt x="1743" y="160"/>
                </a:lnTo>
                <a:close/>
                <a:moveTo>
                  <a:pt x="1743" y="0"/>
                </a:moveTo>
                <a:lnTo>
                  <a:pt x="1787" y="2"/>
                </a:lnTo>
                <a:lnTo>
                  <a:pt x="1830" y="10"/>
                </a:lnTo>
                <a:lnTo>
                  <a:pt x="1872" y="22"/>
                </a:lnTo>
                <a:lnTo>
                  <a:pt x="1914" y="40"/>
                </a:lnTo>
                <a:lnTo>
                  <a:pt x="3380" y="773"/>
                </a:lnTo>
                <a:lnTo>
                  <a:pt x="3406" y="789"/>
                </a:lnTo>
                <a:lnTo>
                  <a:pt x="3430" y="809"/>
                </a:lnTo>
                <a:lnTo>
                  <a:pt x="3449" y="831"/>
                </a:lnTo>
                <a:lnTo>
                  <a:pt x="3464" y="858"/>
                </a:lnTo>
                <a:lnTo>
                  <a:pt x="3476" y="885"/>
                </a:lnTo>
                <a:lnTo>
                  <a:pt x="3484" y="915"/>
                </a:lnTo>
                <a:lnTo>
                  <a:pt x="3487" y="945"/>
                </a:lnTo>
                <a:lnTo>
                  <a:pt x="3484" y="977"/>
                </a:lnTo>
                <a:lnTo>
                  <a:pt x="3476" y="1007"/>
                </a:lnTo>
                <a:lnTo>
                  <a:pt x="3464" y="1034"/>
                </a:lnTo>
                <a:lnTo>
                  <a:pt x="3450" y="1060"/>
                </a:lnTo>
                <a:lnTo>
                  <a:pt x="3430" y="1083"/>
                </a:lnTo>
                <a:lnTo>
                  <a:pt x="3406" y="1102"/>
                </a:lnTo>
                <a:lnTo>
                  <a:pt x="3380" y="1119"/>
                </a:lnTo>
                <a:lnTo>
                  <a:pt x="3380" y="1119"/>
                </a:lnTo>
                <a:lnTo>
                  <a:pt x="3119" y="1248"/>
                </a:lnTo>
                <a:lnTo>
                  <a:pt x="3380" y="1378"/>
                </a:lnTo>
                <a:lnTo>
                  <a:pt x="3406" y="1394"/>
                </a:lnTo>
                <a:lnTo>
                  <a:pt x="3430" y="1414"/>
                </a:lnTo>
                <a:lnTo>
                  <a:pt x="3449" y="1437"/>
                </a:lnTo>
                <a:lnTo>
                  <a:pt x="3464" y="1463"/>
                </a:lnTo>
                <a:lnTo>
                  <a:pt x="3476" y="1491"/>
                </a:lnTo>
                <a:lnTo>
                  <a:pt x="3484" y="1520"/>
                </a:lnTo>
                <a:lnTo>
                  <a:pt x="3487" y="1551"/>
                </a:lnTo>
                <a:lnTo>
                  <a:pt x="3484" y="1583"/>
                </a:lnTo>
                <a:lnTo>
                  <a:pt x="3476" y="1612"/>
                </a:lnTo>
                <a:lnTo>
                  <a:pt x="3464" y="1640"/>
                </a:lnTo>
                <a:lnTo>
                  <a:pt x="3449" y="1665"/>
                </a:lnTo>
                <a:lnTo>
                  <a:pt x="3430" y="1689"/>
                </a:lnTo>
                <a:lnTo>
                  <a:pt x="3406" y="1708"/>
                </a:lnTo>
                <a:lnTo>
                  <a:pt x="3380" y="1725"/>
                </a:lnTo>
                <a:lnTo>
                  <a:pt x="3119" y="1854"/>
                </a:lnTo>
                <a:lnTo>
                  <a:pt x="3380" y="1984"/>
                </a:lnTo>
                <a:lnTo>
                  <a:pt x="3406" y="2000"/>
                </a:lnTo>
                <a:lnTo>
                  <a:pt x="3430" y="2020"/>
                </a:lnTo>
                <a:lnTo>
                  <a:pt x="3449" y="2042"/>
                </a:lnTo>
                <a:lnTo>
                  <a:pt x="3464" y="2068"/>
                </a:lnTo>
                <a:lnTo>
                  <a:pt x="3476" y="2096"/>
                </a:lnTo>
                <a:lnTo>
                  <a:pt x="3484" y="2126"/>
                </a:lnTo>
                <a:lnTo>
                  <a:pt x="3487" y="2157"/>
                </a:lnTo>
                <a:lnTo>
                  <a:pt x="3484" y="2187"/>
                </a:lnTo>
                <a:lnTo>
                  <a:pt x="3476" y="2218"/>
                </a:lnTo>
                <a:lnTo>
                  <a:pt x="3464" y="2245"/>
                </a:lnTo>
                <a:lnTo>
                  <a:pt x="3450" y="2271"/>
                </a:lnTo>
                <a:lnTo>
                  <a:pt x="3430" y="2294"/>
                </a:lnTo>
                <a:lnTo>
                  <a:pt x="3406" y="2313"/>
                </a:lnTo>
                <a:lnTo>
                  <a:pt x="3380" y="2330"/>
                </a:lnTo>
                <a:lnTo>
                  <a:pt x="1914" y="3063"/>
                </a:lnTo>
                <a:lnTo>
                  <a:pt x="1872" y="3080"/>
                </a:lnTo>
                <a:lnTo>
                  <a:pt x="1830" y="3092"/>
                </a:lnTo>
                <a:lnTo>
                  <a:pt x="1787" y="3100"/>
                </a:lnTo>
                <a:lnTo>
                  <a:pt x="1743" y="3103"/>
                </a:lnTo>
                <a:lnTo>
                  <a:pt x="1699" y="3100"/>
                </a:lnTo>
                <a:lnTo>
                  <a:pt x="1655" y="3092"/>
                </a:lnTo>
                <a:lnTo>
                  <a:pt x="1613" y="3080"/>
                </a:lnTo>
                <a:lnTo>
                  <a:pt x="1572" y="3063"/>
                </a:lnTo>
                <a:lnTo>
                  <a:pt x="107" y="2330"/>
                </a:lnTo>
                <a:lnTo>
                  <a:pt x="80" y="2313"/>
                </a:lnTo>
                <a:lnTo>
                  <a:pt x="57" y="2294"/>
                </a:lnTo>
                <a:lnTo>
                  <a:pt x="37" y="2271"/>
                </a:lnTo>
                <a:lnTo>
                  <a:pt x="21" y="2245"/>
                </a:lnTo>
                <a:lnTo>
                  <a:pt x="10" y="2218"/>
                </a:lnTo>
                <a:lnTo>
                  <a:pt x="2" y="2187"/>
                </a:lnTo>
                <a:lnTo>
                  <a:pt x="0" y="2157"/>
                </a:lnTo>
                <a:lnTo>
                  <a:pt x="2" y="2126"/>
                </a:lnTo>
                <a:lnTo>
                  <a:pt x="10" y="2096"/>
                </a:lnTo>
                <a:lnTo>
                  <a:pt x="21" y="2068"/>
                </a:lnTo>
                <a:lnTo>
                  <a:pt x="37" y="2042"/>
                </a:lnTo>
                <a:lnTo>
                  <a:pt x="57" y="2020"/>
                </a:lnTo>
                <a:lnTo>
                  <a:pt x="80" y="2000"/>
                </a:lnTo>
                <a:lnTo>
                  <a:pt x="107" y="1984"/>
                </a:lnTo>
                <a:lnTo>
                  <a:pt x="366" y="1854"/>
                </a:lnTo>
                <a:lnTo>
                  <a:pt x="107" y="1725"/>
                </a:lnTo>
                <a:lnTo>
                  <a:pt x="80" y="1708"/>
                </a:lnTo>
                <a:lnTo>
                  <a:pt x="57" y="1689"/>
                </a:lnTo>
                <a:lnTo>
                  <a:pt x="37" y="1665"/>
                </a:lnTo>
                <a:lnTo>
                  <a:pt x="21" y="1640"/>
                </a:lnTo>
                <a:lnTo>
                  <a:pt x="10" y="1612"/>
                </a:lnTo>
                <a:lnTo>
                  <a:pt x="2" y="1583"/>
                </a:lnTo>
                <a:lnTo>
                  <a:pt x="0" y="1551"/>
                </a:lnTo>
                <a:lnTo>
                  <a:pt x="2" y="1520"/>
                </a:lnTo>
                <a:lnTo>
                  <a:pt x="10" y="1491"/>
                </a:lnTo>
                <a:lnTo>
                  <a:pt x="21" y="1463"/>
                </a:lnTo>
                <a:lnTo>
                  <a:pt x="37" y="1437"/>
                </a:lnTo>
                <a:lnTo>
                  <a:pt x="57" y="1414"/>
                </a:lnTo>
                <a:lnTo>
                  <a:pt x="80" y="1394"/>
                </a:lnTo>
                <a:lnTo>
                  <a:pt x="107" y="1378"/>
                </a:lnTo>
                <a:lnTo>
                  <a:pt x="366" y="1248"/>
                </a:lnTo>
                <a:lnTo>
                  <a:pt x="107" y="1119"/>
                </a:lnTo>
                <a:lnTo>
                  <a:pt x="80" y="1102"/>
                </a:lnTo>
                <a:lnTo>
                  <a:pt x="57" y="1083"/>
                </a:lnTo>
                <a:lnTo>
                  <a:pt x="37" y="1060"/>
                </a:lnTo>
                <a:lnTo>
                  <a:pt x="21" y="1034"/>
                </a:lnTo>
                <a:lnTo>
                  <a:pt x="10" y="1007"/>
                </a:lnTo>
                <a:lnTo>
                  <a:pt x="2" y="977"/>
                </a:lnTo>
                <a:lnTo>
                  <a:pt x="0" y="945"/>
                </a:lnTo>
                <a:lnTo>
                  <a:pt x="2" y="915"/>
                </a:lnTo>
                <a:lnTo>
                  <a:pt x="10" y="885"/>
                </a:lnTo>
                <a:lnTo>
                  <a:pt x="21" y="858"/>
                </a:lnTo>
                <a:lnTo>
                  <a:pt x="37" y="831"/>
                </a:lnTo>
                <a:lnTo>
                  <a:pt x="57" y="809"/>
                </a:lnTo>
                <a:lnTo>
                  <a:pt x="80" y="789"/>
                </a:lnTo>
                <a:lnTo>
                  <a:pt x="107" y="773"/>
                </a:lnTo>
                <a:lnTo>
                  <a:pt x="1572" y="40"/>
                </a:lnTo>
                <a:lnTo>
                  <a:pt x="1613" y="22"/>
                </a:lnTo>
                <a:lnTo>
                  <a:pt x="1655" y="10"/>
                </a:lnTo>
                <a:lnTo>
                  <a:pt x="1699" y="2"/>
                </a:lnTo>
                <a:lnTo>
                  <a:pt x="1743"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249298" y="2136654"/>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5949685" y="2119224"/>
            <a:ext cx="6353359" cy="566444"/>
          </a:xfrm>
          <a:prstGeom prst="rect">
            <a:avLst/>
          </a:prstGeom>
        </p:spPr>
        <p:txBody>
          <a:bodyPr/>
          <a:lstStyle/>
          <a:p>
            <a:r>
              <a:rPr lang="en-US" noProof="0" dirty="0"/>
              <a:t>Techniques for preventing soil erosion &amp; degradation </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249298" y="2714516"/>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5949686" y="2697086"/>
            <a:ext cx="6428776" cy="566444"/>
          </a:xfrm>
          <a:prstGeom prst="rect">
            <a:avLst/>
          </a:prstGeom>
        </p:spPr>
        <p:txBody>
          <a:bodyPr/>
          <a:lstStyle/>
          <a:p>
            <a:r>
              <a:rPr lang="en-US" dirty="0"/>
              <a:t>Agroforestry &amp; cover cropping in carbon sequestration</a:t>
            </a:r>
            <a:endParaRPr lang="en-GB" noProof="0" dirty="0"/>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249298" y="3293585"/>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5949686" y="3276155"/>
            <a:ext cx="6428776" cy="566444"/>
          </a:xfrm>
          <a:prstGeom prst="rect">
            <a:avLst/>
          </a:prstGeom>
        </p:spPr>
        <p:txBody>
          <a:bodyPr/>
          <a:lstStyle/>
          <a:p>
            <a:r>
              <a:rPr lang="en-US" noProof="0" dirty="0"/>
              <a:t>Monitoring &amp; enhancing soil health with technology</a:t>
            </a:r>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249298" y="3875913"/>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5949686" y="3858481"/>
            <a:ext cx="4541325" cy="566444"/>
          </a:xfrm>
          <a:prstGeom prst="rect">
            <a:avLst/>
          </a:prstGeom>
        </p:spPr>
        <p:txBody>
          <a:bodyPr/>
          <a:lstStyle/>
          <a:p>
            <a:r>
              <a:rPr lang="en-GB"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482925" y="1541917"/>
            <a:ext cx="4685975" cy="4057649"/>
          </a:xfrm>
          <a:prstGeom prst="rect">
            <a:avLst/>
          </a:prstGeom>
        </p:spPr>
        <p:txBody>
          <a:bodyPr/>
          <a:lstStyle/>
          <a:p>
            <a:r>
              <a:rPr lang="en-US" dirty="0"/>
              <a:t>In t</a:t>
            </a:r>
            <a:r>
              <a:rPr lang="en-US" noProof="0" dirty="0"/>
              <a:t>his module, learners will discover techniques to prevent soil erosion, promote carbon capture, and understand how to monitor soil health with technological tools. We will discuss:</a:t>
            </a:r>
          </a:p>
          <a:p>
            <a:pPr marL="342900" indent="-342900">
              <a:buFont typeface="Arial" panose="020B0604020202020204" pitchFamily="34" charset="0"/>
              <a:buChar char="•"/>
            </a:pPr>
            <a:r>
              <a:rPr lang="en-US" sz="2000" noProof="0" dirty="0"/>
              <a:t>Enhancing soil health with organic matter.</a:t>
            </a:r>
          </a:p>
          <a:p>
            <a:pPr marL="342900" indent="-342900">
              <a:buFont typeface="Arial" panose="020B0604020202020204" pitchFamily="34" charset="0"/>
              <a:buChar char="•"/>
            </a:pPr>
            <a:r>
              <a:rPr lang="en-US" sz="2000" dirty="0"/>
              <a:t>The benefits of cover cropping</a:t>
            </a:r>
            <a:endParaRPr lang="en-US" sz="2000" noProof="0" dirty="0"/>
          </a:p>
          <a:p>
            <a:pPr marL="342900" indent="-342900">
              <a:buFont typeface="Arial" panose="020B0604020202020204" pitchFamily="34" charset="0"/>
              <a:buChar char="•"/>
            </a:pPr>
            <a:r>
              <a:rPr lang="en-US" sz="2000" dirty="0"/>
              <a:t>Monitoring and a</a:t>
            </a:r>
            <a:r>
              <a:rPr lang="en-US" sz="2000" noProof="0" dirty="0" err="1"/>
              <a:t>djusting</a:t>
            </a:r>
            <a:r>
              <a:rPr lang="en-US" sz="2000" noProof="0" dirty="0"/>
              <a:t> practices to suit the soils needs</a:t>
            </a:r>
          </a:p>
          <a:p>
            <a:endParaRPr lang="en-GB" noProof="0" dirty="0"/>
          </a:p>
        </p:txBody>
      </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5300" b="0" i="0" u="none" strike="noStrike" kern="1200" cap="none" spc="0" normalizeH="0" baseline="0" noProof="0" dirty="0">
                <a:ln>
                  <a:noFill/>
                </a:ln>
                <a:solidFill>
                  <a:prstClr val="white"/>
                </a:solidFill>
                <a:effectLst/>
                <a:uLnTx/>
                <a:uFillTx/>
                <a:latin typeface="Calibri" panose="020F0502020204030204"/>
                <a:ea typeface="+mn-ea"/>
                <a:cs typeface="+mn-cs"/>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398789" y="2685668"/>
            <a:ext cx="6428776"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This license enables </a:t>
            </a:r>
            <a:r>
              <a:rPr kumimoji="0" lang="en-IE" sz="500" b="0" i="0" u="none" strike="noStrike" kern="1200" cap="none" spc="0" normalizeH="0" baseline="0" noProof="0" dirty="0" err="1">
                <a:ln>
                  <a:noFill/>
                </a:ln>
                <a:solidFill>
                  <a:srgbClr val="404040"/>
                </a:solidFill>
                <a:effectLst/>
                <a:uLnTx/>
                <a:uFillTx/>
                <a:latin typeface="Calibri" panose="020F0502020204030204"/>
                <a:ea typeface="+mn-ea"/>
                <a:cs typeface="+mn-cs"/>
              </a:rPr>
              <a:t>reusers</a:t>
            </a: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 to distribute, remix, adapt, and build upon the material in any medium or format, so long as </a:t>
            </a: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attribution is given to the creator. The license allows for commercial use. CC BY includes the following elements: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BY: credit must be given to the creator.</a:t>
            </a:r>
            <a:endParaRPr kumimoji="0" lang="en-US" sz="500" b="0" i="0" u="none" strike="noStrike" kern="1200" cap="none" spc="0" normalizeH="0" baseline="0" noProof="0" dirty="0">
              <a:ln>
                <a:noFill/>
              </a:ln>
              <a:solidFill>
                <a:srgbClr val="404040"/>
              </a:solidFill>
              <a:effectLst/>
              <a:uLnTx/>
              <a:uFillTx/>
              <a:latin typeface="Calibri" panose="020F0502020204030204"/>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307909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51" name="Freeform 50">
              <a:extLst>
                <a:ext uri="{FF2B5EF4-FFF2-40B4-BE49-F238E27FC236}">
                  <a16:creationId xmlns:a16="http://schemas.microsoft.com/office/drawing/2014/main" id="{5FEEDE3F-44ED-C980-9AB9-2FB72A3FE355}"/>
                </a:ext>
              </a:extLst>
            </p:cNvPr>
            <p:cNvSpPr/>
            <p:nvPr/>
          </p:nvSpPr>
          <p:spPr>
            <a:xfrm>
              <a:off x="10239527"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www.</a:t>
            </a: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smartskillsproject</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66709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7" descr="Dry cracking soil"/>
          <p:cNvPicPr preferRelativeResize="0">
            <a:picLocks noGrp="1"/>
          </p:cNvPicPr>
          <p:nvPr>
            <p:ph type="pic" idx="2"/>
          </p:nvPr>
        </p:nvPicPr>
        <p:blipFill>
          <a:blip r:embed="rId3" cstate="email">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200" name="Google Shape;200;p7"/>
          <p:cNvSpPr txBox="1"/>
          <p:nvPr/>
        </p:nvSpPr>
        <p:spPr>
          <a:xfrm>
            <a:off x="1899910" y="2037392"/>
            <a:ext cx="7242900" cy="1200600"/>
          </a:xfrm>
          <a:prstGeom prst="rect">
            <a:avLst/>
          </a:prstGeom>
          <a:solidFill>
            <a:srgbClr val="EEA82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dirty="0">
                <a:solidFill>
                  <a:schemeClr val="lt1"/>
                </a:solidFill>
                <a:latin typeface="Calibri"/>
                <a:ea typeface="Calibri"/>
                <a:cs typeface="Calibri"/>
                <a:sym typeface="Calibri"/>
              </a:rPr>
              <a:t>TECHNIQUES FOR PREVENTING SOIL EROSION &amp; DEGRADATION</a:t>
            </a:r>
            <a:endParaRPr lang="en-US" dirty="0"/>
          </a:p>
        </p:txBody>
      </p:sp>
      <p:sp>
        <p:nvSpPr>
          <p:cNvPr id="201" name="Google Shape;201;p7"/>
          <p:cNvSpPr/>
          <p:nvPr/>
        </p:nvSpPr>
        <p:spPr>
          <a:xfrm>
            <a:off x="10027950" y="0"/>
            <a:ext cx="1407911" cy="2637692"/>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7"/>
          <p:cNvSpPr/>
          <p:nvPr/>
        </p:nvSpPr>
        <p:spPr>
          <a:xfrm>
            <a:off x="0" y="5371864"/>
            <a:ext cx="1407911" cy="1486136"/>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7"/>
          <p:cNvSpPr txBox="1">
            <a:spLocks noGrp="1"/>
          </p:cNvSpPr>
          <p:nvPr>
            <p:ph type="body" idx="1"/>
          </p:nvPr>
        </p:nvSpPr>
        <p:spPr>
          <a:xfrm>
            <a:off x="9241981" y="871477"/>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a:t>01</a:t>
            </a:r>
            <a:endParaRPr/>
          </a:p>
        </p:txBody>
      </p:sp>
      <p:grpSp>
        <p:nvGrpSpPr>
          <p:cNvPr id="204" name="Google Shape;204;p7"/>
          <p:cNvGrpSpPr/>
          <p:nvPr/>
        </p:nvGrpSpPr>
        <p:grpSpPr>
          <a:xfrm>
            <a:off x="9142810" y="3808810"/>
            <a:ext cx="3049190" cy="3049190"/>
            <a:chOff x="3268483" y="5538141"/>
            <a:chExt cx="1760348" cy="1760348"/>
          </a:xfrm>
        </p:grpSpPr>
        <p:sp>
          <p:nvSpPr>
            <p:cNvPr id="205" name="Google Shape;205;p7"/>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7"/>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 name="Online Media 1" title="10 WAYS TO PREVENT SOIL EROSION">
            <a:hlinkClick r:id="" action="ppaction://media"/>
            <a:extLst>
              <a:ext uri="{FF2B5EF4-FFF2-40B4-BE49-F238E27FC236}">
                <a16:creationId xmlns:a16="http://schemas.microsoft.com/office/drawing/2014/main" id="{1A91C97E-72B9-B3C9-81C8-C7C79B85D512}"/>
              </a:ext>
            </a:extLst>
          </p:cNvPr>
          <p:cNvPicPr>
            <a:picLocks noGrp="1" noRot="1" noChangeAspect="1"/>
          </p:cNvPicPr>
          <p:nvPr>
            <p:ph type="pic" idx="2"/>
            <a:videoFile r:link="rId1"/>
          </p:nvPr>
        </p:nvPicPr>
        <p:blipFill>
          <a:blip r:embed="rId4"/>
          <a:srcRect t="8636" b="8636"/>
          <a:stretch>
            <a:fillRect/>
          </a:stretch>
        </p:blipFill>
        <p:spPr>
          <a:xfrm>
            <a:off x="1114425" y="2940050"/>
            <a:ext cx="4981575" cy="2813050"/>
          </a:xfrm>
          <a:prstGeom prst="rect">
            <a:avLst/>
          </a:prstGeom>
        </p:spPr>
      </p:pic>
      <p:sp>
        <p:nvSpPr>
          <p:cNvPr id="213" name="Google Shape;213;g3421652cbe9_0_39"/>
          <p:cNvSpPr txBox="1">
            <a:spLocks noGrp="1"/>
          </p:cNvSpPr>
          <p:nvPr>
            <p:ph type="body" idx="1"/>
          </p:nvPr>
        </p:nvSpPr>
        <p:spPr>
          <a:xfrm>
            <a:off x="6967718" y="815819"/>
            <a:ext cx="4513200" cy="697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7772"/>
              </a:buClr>
              <a:buSzPts val="3600"/>
              <a:buFont typeface="Arial"/>
              <a:buNone/>
            </a:pPr>
            <a:r>
              <a:rPr lang="en-US" b="1" dirty="0"/>
              <a:t>Enhancing Soil Health with Organic Matter</a:t>
            </a:r>
            <a:endParaRPr dirty="0"/>
          </a:p>
          <a:p>
            <a:pPr marL="0" lvl="0" indent="0" algn="l" rtl="0">
              <a:spcBef>
                <a:spcPts val="1000"/>
              </a:spcBef>
              <a:spcAft>
                <a:spcPts val="0"/>
              </a:spcAft>
              <a:buNone/>
            </a:pPr>
            <a:endParaRPr dirty="0"/>
          </a:p>
        </p:txBody>
      </p:sp>
      <p:sp>
        <p:nvSpPr>
          <p:cNvPr id="214" name="Google Shape;214;g3421652cbe9_0_39"/>
          <p:cNvSpPr txBox="1">
            <a:spLocks noGrp="1"/>
          </p:cNvSpPr>
          <p:nvPr>
            <p:ph type="body" idx="3"/>
          </p:nvPr>
        </p:nvSpPr>
        <p:spPr>
          <a:xfrm>
            <a:off x="6972765" y="2061958"/>
            <a:ext cx="4507200" cy="31704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tx1">
                    <a:lumMod val="65000"/>
                    <a:lumOff val="35000"/>
                  </a:schemeClr>
                </a:solidFill>
              </a:rPr>
              <a:t>Maintaining </a:t>
            </a:r>
            <a:r>
              <a:rPr lang="en-US" b="1" dirty="0">
                <a:solidFill>
                  <a:schemeClr val="tx1">
                    <a:lumMod val="65000"/>
                    <a:lumOff val="35000"/>
                  </a:schemeClr>
                </a:solidFill>
              </a:rPr>
              <a:t>healthy soil</a:t>
            </a:r>
            <a:r>
              <a:rPr lang="en-US" dirty="0">
                <a:solidFill>
                  <a:schemeClr val="tx1">
                    <a:lumMod val="65000"/>
                    <a:lumOff val="35000"/>
                  </a:schemeClr>
                </a:solidFill>
              </a:rPr>
              <a:t> is essential to prevent erosion and preserve agricultural productivity. Practices that increase organic matter help improve soil structure, promote water retention and reduce the risk of degradation.</a:t>
            </a:r>
            <a:endParaRPr dirty="0">
              <a:solidFill>
                <a:schemeClr val="tx1">
                  <a:lumMod val="65000"/>
                  <a:lumOff val="35000"/>
                </a:schemeClr>
              </a:solidFill>
            </a:endParaRPr>
          </a:p>
          <a:p>
            <a:pPr marL="0" lvl="0" indent="0" algn="l" rtl="0">
              <a:spcBef>
                <a:spcPts val="1200"/>
              </a:spcBef>
              <a:spcAft>
                <a:spcPts val="0"/>
              </a:spcAft>
              <a:buNone/>
            </a:pPr>
            <a:endParaRPr dirty="0">
              <a:solidFill>
                <a:schemeClr val="tx1">
                  <a:lumMod val="65000"/>
                  <a:lumOff val="35000"/>
                </a:schemeClr>
              </a:solidFill>
            </a:endParaRPr>
          </a:p>
        </p:txBody>
      </p:sp>
      <p:sp>
        <p:nvSpPr>
          <p:cNvPr id="4" name="TextBox 3">
            <a:extLst>
              <a:ext uri="{FF2B5EF4-FFF2-40B4-BE49-F238E27FC236}">
                <a16:creationId xmlns:a16="http://schemas.microsoft.com/office/drawing/2014/main" id="{0AAB9A44-C745-E20D-A7C2-DCD787E70D7E}"/>
              </a:ext>
            </a:extLst>
          </p:cNvPr>
          <p:cNvSpPr txBox="1"/>
          <p:nvPr/>
        </p:nvSpPr>
        <p:spPr>
          <a:xfrm>
            <a:off x="1731169" y="6380262"/>
            <a:ext cx="6853236" cy="307777"/>
          </a:xfrm>
          <a:prstGeom prst="rect">
            <a:avLst/>
          </a:prstGeom>
          <a:noFill/>
        </p:spPr>
        <p:txBody>
          <a:bodyPr wrap="square">
            <a:spAutoFit/>
          </a:bodyPr>
          <a:lstStyle/>
          <a:p>
            <a:r>
              <a:rPr lang="en-US" dirty="0">
                <a:hlinkClick r:id="rId5"/>
              </a:rPr>
              <a:t>10 WAYS TO PREVENT SOIL EROSION</a:t>
            </a:r>
            <a:endParaRPr lang="en-I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0"/>
          <p:cNvSpPr/>
          <p:nvPr/>
        </p:nvSpPr>
        <p:spPr>
          <a:xfrm>
            <a:off x="989370" y="2073607"/>
            <a:ext cx="2513095" cy="2107868"/>
          </a:xfrm>
          <a:custGeom>
            <a:avLst/>
            <a:gdLst/>
            <a:ahLst/>
            <a:cxnLst/>
            <a:rect l="l" t="t" r="r" b="b"/>
            <a:pathLst>
              <a:path w="4381" h="3421" extrusionOk="0">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2" name="Google Shape;222;p20"/>
          <p:cNvSpPr/>
          <p:nvPr/>
        </p:nvSpPr>
        <p:spPr>
          <a:xfrm>
            <a:off x="1455039" y="1023321"/>
            <a:ext cx="1581753" cy="1700706"/>
          </a:xfrm>
          <a:custGeom>
            <a:avLst/>
            <a:gdLst/>
            <a:ahLst/>
            <a:cxnLst/>
            <a:rect l="l" t="t" r="r" b="b"/>
            <a:pathLst>
              <a:path w="2757" h="2964" extrusionOk="0">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3" name="Google Shape;223;p20"/>
          <p:cNvSpPr/>
          <p:nvPr/>
        </p:nvSpPr>
        <p:spPr>
          <a:xfrm>
            <a:off x="4839379" y="2073607"/>
            <a:ext cx="2513095" cy="2107868"/>
          </a:xfrm>
          <a:custGeom>
            <a:avLst/>
            <a:gdLst/>
            <a:ahLst/>
            <a:cxnLst/>
            <a:rect l="l" t="t" r="r" b="b"/>
            <a:pathLst>
              <a:path w="4381" h="3421" extrusionOk="0">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007772">
              <a:alpha val="7372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4" name="Google Shape;224;p20"/>
          <p:cNvSpPr/>
          <p:nvPr/>
        </p:nvSpPr>
        <p:spPr>
          <a:xfrm>
            <a:off x="5305047" y="1023321"/>
            <a:ext cx="1581758" cy="1700706"/>
          </a:xfrm>
          <a:custGeom>
            <a:avLst/>
            <a:gdLst/>
            <a:ahLst/>
            <a:cxnLst/>
            <a:rect l="l" t="t" r="r" b="b"/>
            <a:pathLst>
              <a:path w="2756" h="2964" extrusionOk="0">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5" name="Google Shape;225;p20"/>
          <p:cNvSpPr/>
          <p:nvPr/>
        </p:nvSpPr>
        <p:spPr>
          <a:xfrm>
            <a:off x="8948802" y="2121682"/>
            <a:ext cx="2513095" cy="2107868"/>
          </a:xfrm>
          <a:custGeom>
            <a:avLst/>
            <a:gdLst/>
            <a:ahLst/>
            <a:cxnLst/>
            <a:rect l="l" t="t" r="r" b="b"/>
            <a:pathLst>
              <a:path w="4381" h="3421" extrusionOk="0">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EEA8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6" name="Google Shape;226;p20"/>
          <p:cNvSpPr/>
          <p:nvPr/>
        </p:nvSpPr>
        <p:spPr>
          <a:xfrm>
            <a:off x="9414471" y="1071396"/>
            <a:ext cx="1581758" cy="1700706"/>
          </a:xfrm>
          <a:custGeom>
            <a:avLst/>
            <a:gdLst/>
            <a:ahLst/>
            <a:cxnLst/>
            <a:rect l="l" t="t" r="r" b="b"/>
            <a:pathLst>
              <a:path w="2756" h="2964" extrusionOk="0">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00777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7" name="Google Shape;227;p20"/>
          <p:cNvSpPr txBox="1"/>
          <p:nvPr/>
        </p:nvSpPr>
        <p:spPr>
          <a:xfrm>
            <a:off x="926393" y="2646708"/>
            <a:ext cx="2379635" cy="1415732"/>
          </a:xfrm>
          <a:prstGeom prst="rect">
            <a:avLst/>
          </a:prstGeom>
          <a:noFill/>
          <a:ln>
            <a:noFill/>
          </a:ln>
        </p:spPr>
        <p:txBody>
          <a:bodyPr spcFirstLastPara="1" wrap="square" lIns="91425" tIns="45700" rIns="91425" bIns="45700" anchor="t" anchorCtr="0">
            <a:spAutoFit/>
          </a:bodyPr>
          <a:lstStyle/>
          <a:p>
            <a:pPr marL="457200" lvl="0" indent="0" algn="l" rtl="0">
              <a:lnSpc>
                <a:spcPct val="115000"/>
              </a:lnSpc>
              <a:spcBef>
                <a:spcPts val="1200"/>
              </a:spcBef>
              <a:spcAft>
                <a:spcPts val="0"/>
              </a:spcAft>
              <a:buNone/>
            </a:pPr>
            <a:r>
              <a:rPr lang="en-US" sz="2000" b="1" dirty="0">
                <a:solidFill>
                  <a:schemeClr val="lt1"/>
                </a:solidFill>
                <a:latin typeface="Calibri"/>
                <a:ea typeface="Calibri"/>
                <a:cs typeface="Calibri"/>
                <a:sym typeface="Calibri"/>
              </a:rPr>
              <a:t>Composting and organic inputs</a:t>
            </a:r>
            <a:endParaRPr sz="2000" b="1" dirty="0">
              <a:solidFill>
                <a:schemeClr val="lt1"/>
              </a:solidFill>
              <a:latin typeface="Calibri"/>
              <a:ea typeface="Calibri"/>
              <a:cs typeface="Calibri"/>
              <a:sym typeface="Calibri"/>
            </a:endParaRPr>
          </a:p>
          <a:p>
            <a:pPr marL="0" marR="0" lvl="0" indent="0" algn="ctr" rtl="0">
              <a:spcBef>
                <a:spcPts val="1200"/>
              </a:spcBef>
              <a:spcAft>
                <a:spcPts val="0"/>
              </a:spcAft>
              <a:buNone/>
            </a:pPr>
            <a:endParaRPr sz="2000" b="1" dirty="0">
              <a:solidFill>
                <a:schemeClr val="lt1"/>
              </a:solidFill>
              <a:latin typeface="Calibri"/>
              <a:ea typeface="Calibri"/>
              <a:cs typeface="Calibri"/>
              <a:sym typeface="Calibri"/>
            </a:endParaRPr>
          </a:p>
        </p:txBody>
      </p:sp>
      <p:sp>
        <p:nvSpPr>
          <p:cNvPr id="228" name="Google Shape;228;p20"/>
          <p:cNvSpPr txBox="1"/>
          <p:nvPr/>
        </p:nvSpPr>
        <p:spPr>
          <a:xfrm>
            <a:off x="4854075" y="2654298"/>
            <a:ext cx="2483700" cy="12621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0"/>
              </a:spcAft>
              <a:buNone/>
            </a:pPr>
            <a:r>
              <a:rPr lang="en-US" sz="2000" b="1" dirty="0">
                <a:solidFill>
                  <a:schemeClr val="lt1"/>
                </a:solidFill>
                <a:latin typeface="Calibri"/>
                <a:ea typeface="Calibri"/>
                <a:cs typeface="Calibri"/>
                <a:sym typeface="Calibri"/>
              </a:rPr>
              <a:t>Cover Cropping and green manuring</a:t>
            </a:r>
            <a:endParaRPr sz="2000" b="1" dirty="0">
              <a:solidFill>
                <a:schemeClr val="lt1"/>
              </a:solidFill>
              <a:latin typeface="Calibri"/>
              <a:ea typeface="Calibri"/>
              <a:cs typeface="Calibri"/>
              <a:sym typeface="Calibri"/>
            </a:endParaRPr>
          </a:p>
          <a:p>
            <a:pPr marL="0" marR="0" lvl="0" indent="0" algn="ctr" rtl="0">
              <a:spcBef>
                <a:spcPts val="1200"/>
              </a:spcBef>
              <a:spcAft>
                <a:spcPts val="0"/>
              </a:spcAft>
              <a:buNone/>
            </a:pPr>
            <a:endParaRPr sz="2000" b="1" dirty="0">
              <a:solidFill>
                <a:schemeClr val="lt1"/>
              </a:solidFill>
              <a:latin typeface="Calibri"/>
              <a:ea typeface="Calibri"/>
              <a:cs typeface="Calibri"/>
              <a:sym typeface="Calibri"/>
            </a:endParaRPr>
          </a:p>
        </p:txBody>
      </p:sp>
      <p:sp>
        <p:nvSpPr>
          <p:cNvPr id="229" name="Google Shape;229;p20"/>
          <p:cNvSpPr txBox="1"/>
          <p:nvPr/>
        </p:nvSpPr>
        <p:spPr>
          <a:xfrm>
            <a:off x="8948802" y="2723524"/>
            <a:ext cx="2513100" cy="12621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0"/>
              </a:spcAft>
              <a:buNone/>
            </a:pPr>
            <a:r>
              <a:rPr lang="en-US" sz="2000" b="1" dirty="0">
                <a:solidFill>
                  <a:schemeClr val="lt1"/>
                </a:solidFill>
                <a:latin typeface="Calibri"/>
                <a:ea typeface="Calibri"/>
                <a:cs typeface="Calibri"/>
                <a:sym typeface="Calibri"/>
              </a:rPr>
              <a:t>Reduced tillage (No-Till/Min-Till)</a:t>
            </a:r>
            <a:endParaRPr sz="2000" b="1" dirty="0">
              <a:solidFill>
                <a:schemeClr val="lt1"/>
              </a:solidFill>
              <a:latin typeface="Calibri"/>
              <a:ea typeface="Calibri"/>
              <a:cs typeface="Calibri"/>
              <a:sym typeface="Calibri"/>
            </a:endParaRPr>
          </a:p>
          <a:p>
            <a:pPr marL="0" marR="0" lvl="0" indent="0" algn="ctr" rtl="0">
              <a:spcBef>
                <a:spcPts val="1200"/>
              </a:spcBef>
              <a:spcAft>
                <a:spcPts val="0"/>
              </a:spcAft>
              <a:buNone/>
            </a:pPr>
            <a:endParaRPr sz="2000" b="1" dirty="0">
              <a:solidFill>
                <a:schemeClr val="lt1"/>
              </a:solidFill>
              <a:latin typeface="Calibri"/>
              <a:ea typeface="Calibri"/>
              <a:cs typeface="Calibri"/>
              <a:sym typeface="Calibri"/>
            </a:endParaRPr>
          </a:p>
        </p:txBody>
      </p:sp>
      <p:sp>
        <p:nvSpPr>
          <p:cNvPr id="230" name="Google Shape;230;p20"/>
          <p:cNvSpPr txBox="1">
            <a:spLocks noGrp="1"/>
          </p:cNvSpPr>
          <p:nvPr>
            <p:ph type="body" idx="1"/>
          </p:nvPr>
        </p:nvSpPr>
        <p:spPr>
          <a:xfrm>
            <a:off x="1" y="392774"/>
            <a:ext cx="12191999" cy="80365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7772"/>
              </a:buClr>
              <a:buSzPts val="3600"/>
              <a:buFont typeface="Arial"/>
              <a:buNone/>
            </a:pPr>
            <a:r>
              <a:rPr lang="en-US"/>
              <a:t>Enhancing Soil Health with Organic Matter</a:t>
            </a:r>
            <a:endParaRPr b="0"/>
          </a:p>
          <a:p>
            <a:pPr marL="0" lvl="0" indent="0" algn="ctr" rtl="0">
              <a:lnSpc>
                <a:spcPct val="90000"/>
              </a:lnSpc>
              <a:spcBef>
                <a:spcPts val="0"/>
              </a:spcBef>
              <a:spcAft>
                <a:spcPts val="0"/>
              </a:spcAft>
              <a:buClr>
                <a:srgbClr val="007772"/>
              </a:buClr>
              <a:buSzPts val="3600"/>
              <a:buNone/>
            </a:pPr>
            <a:endParaRPr/>
          </a:p>
        </p:txBody>
      </p:sp>
      <p:sp>
        <p:nvSpPr>
          <p:cNvPr id="231" name="Google Shape;231;p20"/>
          <p:cNvSpPr txBox="1"/>
          <p:nvPr/>
        </p:nvSpPr>
        <p:spPr>
          <a:xfrm>
            <a:off x="529015" y="4229550"/>
            <a:ext cx="3433800" cy="219133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US" sz="2400" dirty="0">
                <a:solidFill>
                  <a:schemeClr val="tx1">
                    <a:lumMod val="65000"/>
                    <a:lumOff val="35000"/>
                  </a:schemeClr>
                </a:solidFill>
                <a:latin typeface="Calibri"/>
                <a:ea typeface="Calibri"/>
                <a:cs typeface="Calibri"/>
                <a:sym typeface="Calibri"/>
              </a:rPr>
              <a:t>Adding compost, stimulating microbial activity and improving soil fertility.</a:t>
            </a:r>
            <a:endParaRPr sz="2400" dirty="0">
              <a:solidFill>
                <a:schemeClr val="tx1">
                  <a:lumMod val="65000"/>
                  <a:lumOff val="35000"/>
                </a:schemeClr>
              </a:solidFill>
              <a:latin typeface="Calibri"/>
              <a:ea typeface="Calibri"/>
              <a:cs typeface="Calibri"/>
              <a:sym typeface="Calibri"/>
            </a:endParaRPr>
          </a:p>
        </p:txBody>
      </p:sp>
      <p:sp>
        <p:nvSpPr>
          <p:cNvPr id="232" name="Google Shape;232;p20"/>
          <p:cNvSpPr txBox="1"/>
          <p:nvPr/>
        </p:nvSpPr>
        <p:spPr>
          <a:xfrm>
            <a:off x="4275225" y="4229550"/>
            <a:ext cx="3641400" cy="276995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US" sz="2400" dirty="0">
                <a:solidFill>
                  <a:schemeClr val="tx1">
                    <a:lumMod val="65000"/>
                    <a:lumOff val="35000"/>
                  </a:schemeClr>
                </a:solidFill>
                <a:latin typeface="Calibri"/>
                <a:ea typeface="Calibri"/>
                <a:cs typeface="Calibri"/>
                <a:sym typeface="Calibri"/>
              </a:rPr>
              <a:t>Cover crops (legumes, cereals) between harvests protect the soil surface from erosion</a:t>
            </a:r>
            <a:endParaRPr sz="2400" dirty="0">
              <a:solidFill>
                <a:schemeClr val="tx1">
                  <a:lumMod val="65000"/>
                  <a:lumOff val="35000"/>
                </a:schemeClr>
              </a:solidFill>
              <a:latin typeface="Calibri"/>
              <a:ea typeface="Calibri"/>
              <a:cs typeface="Calibri"/>
              <a:sym typeface="Calibri"/>
            </a:endParaRPr>
          </a:p>
          <a:p>
            <a:pPr marL="0" lvl="0" indent="0" algn="ctr" rtl="0">
              <a:lnSpc>
                <a:spcPct val="115000"/>
              </a:lnSpc>
              <a:spcBef>
                <a:spcPts val="1200"/>
              </a:spcBef>
              <a:spcAft>
                <a:spcPts val="1200"/>
              </a:spcAft>
              <a:buNone/>
            </a:pPr>
            <a:endParaRPr sz="2400" dirty="0">
              <a:solidFill>
                <a:schemeClr val="tx1">
                  <a:lumMod val="65000"/>
                  <a:lumOff val="35000"/>
                </a:schemeClr>
              </a:solidFill>
              <a:latin typeface="Calibri"/>
              <a:ea typeface="Calibri"/>
              <a:cs typeface="Calibri"/>
              <a:sym typeface="Calibri"/>
            </a:endParaRPr>
          </a:p>
        </p:txBody>
      </p:sp>
      <p:sp>
        <p:nvSpPr>
          <p:cNvPr id="233" name="Google Shape;233;p20"/>
          <p:cNvSpPr txBox="1"/>
          <p:nvPr/>
        </p:nvSpPr>
        <p:spPr>
          <a:xfrm>
            <a:off x="8310399" y="4229550"/>
            <a:ext cx="3789900" cy="334857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US" sz="2400" dirty="0">
                <a:solidFill>
                  <a:schemeClr val="tx1">
                    <a:lumMod val="65000"/>
                    <a:lumOff val="35000"/>
                  </a:schemeClr>
                </a:solidFill>
                <a:latin typeface="Calibri"/>
                <a:ea typeface="Calibri"/>
                <a:cs typeface="Calibri"/>
                <a:sym typeface="Calibri"/>
              </a:rPr>
              <a:t>Tilling the soil less limits surface erosion. Increases the accumulation of organic carbon.</a:t>
            </a:r>
            <a:endParaRPr sz="2400" dirty="0">
              <a:solidFill>
                <a:schemeClr val="tx1">
                  <a:lumMod val="65000"/>
                  <a:lumOff val="35000"/>
                </a:schemeClr>
              </a:solidFill>
              <a:latin typeface="Calibri"/>
              <a:ea typeface="Calibri"/>
              <a:cs typeface="Calibri"/>
              <a:sym typeface="Calibri"/>
            </a:endParaRPr>
          </a:p>
          <a:p>
            <a:pPr marL="0" lvl="0" indent="0" algn="ctr" rtl="0">
              <a:lnSpc>
                <a:spcPct val="115000"/>
              </a:lnSpc>
              <a:spcBef>
                <a:spcPts val="1200"/>
              </a:spcBef>
              <a:spcAft>
                <a:spcPts val="0"/>
              </a:spcAft>
              <a:buNone/>
            </a:pPr>
            <a:endParaRPr sz="2400" dirty="0">
              <a:solidFill>
                <a:schemeClr val="tx1">
                  <a:lumMod val="65000"/>
                  <a:lumOff val="35000"/>
                </a:schemeClr>
              </a:solidFill>
              <a:latin typeface="Calibri"/>
              <a:ea typeface="Calibri"/>
              <a:cs typeface="Calibri"/>
              <a:sym typeface="Calibri"/>
            </a:endParaRPr>
          </a:p>
          <a:p>
            <a:pPr marL="0" lvl="0" indent="0" algn="ctr" rtl="0">
              <a:lnSpc>
                <a:spcPct val="115000"/>
              </a:lnSpc>
              <a:spcBef>
                <a:spcPts val="1200"/>
              </a:spcBef>
              <a:spcAft>
                <a:spcPts val="1200"/>
              </a:spcAft>
              <a:buNone/>
            </a:pPr>
            <a:endParaRPr sz="2400" dirty="0">
              <a:solidFill>
                <a:schemeClr val="tx1">
                  <a:lumMod val="65000"/>
                  <a:lumOff val="35000"/>
                </a:schemeClr>
              </a:solidFill>
              <a:latin typeface="Calibri"/>
              <a:ea typeface="Calibri"/>
              <a:cs typeface="Calibri"/>
              <a:sym typeface="Calibri"/>
            </a:endParaRPr>
          </a:p>
        </p:txBody>
      </p:sp>
      <p:pic>
        <p:nvPicPr>
          <p:cNvPr id="3" name="Elemento grafico 2" descr="Pianta">
            <a:extLst>
              <a:ext uri="{FF2B5EF4-FFF2-40B4-BE49-F238E27FC236}">
                <a16:creationId xmlns:a16="http://schemas.microsoft.com/office/drawing/2014/main" id="{83867004-EBA8-9B3E-0901-5AF9C7E022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2931" y="1295126"/>
            <a:ext cx="914400" cy="914400"/>
          </a:xfrm>
          <a:prstGeom prst="rect">
            <a:avLst/>
          </a:prstGeom>
        </p:spPr>
      </p:pic>
      <p:pic>
        <p:nvPicPr>
          <p:cNvPr id="5" name="Elemento grafico 4" descr="Foglia">
            <a:extLst>
              <a:ext uri="{FF2B5EF4-FFF2-40B4-BE49-F238E27FC236}">
                <a16:creationId xmlns:a16="http://schemas.microsoft.com/office/drawing/2014/main" id="{4B011EB7-6D13-A9A1-393B-B91B1E6BAC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8715" y="1401776"/>
            <a:ext cx="914400" cy="914400"/>
          </a:xfrm>
          <a:prstGeom prst="rect">
            <a:avLst/>
          </a:prstGeom>
        </p:spPr>
      </p:pic>
      <p:pic>
        <p:nvPicPr>
          <p:cNvPr id="7" name="Elemento grafico 6" descr="Trattore">
            <a:extLst>
              <a:ext uri="{FF2B5EF4-FFF2-40B4-BE49-F238E27FC236}">
                <a16:creationId xmlns:a16="http://schemas.microsoft.com/office/drawing/2014/main" id="{A8623BF1-F877-1BA5-1159-71F0C0ADB1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48149" y="1329127"/>
            <a:ext cx="914400"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6"/>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6857999" y="0"/>
            <a:ext cx="5334000" cy="6858000"/>
          </a:xfrm>
          <a:prstGeom prst="rect">
            <a:avLst/>
          </a:prstGeom>
          <a:noFill/>
          <a:ln>
            <a:noFill/>
          </a:ln>
        </p:spPr>
      </p:pic>
      <p:sp>
        <p:nvSpPr>
          <p:cNvPr id="239" name="Google Shape;239;p6"/>
          <p:cNvSpPr txBox="1">
            <a:spLocks noGrp="1"/>
          </p:cNvSpPr>
          <p:nvPr>
            <p:ph type="body" idx="1"/>
          </p:nvPr>
        </p:nvSpPr>
        <p:spPr>
          <a:xfrm>
            <a:off x="660950" y="500775"/>
            <a:ext cx="5607600" cy="865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20000"/>
              </a:lnSpc>
              <a:spcBef>
                <a:spcPts val="0"/>
              </a:spcBef>
              <a:spcAft>
                <a:spcPts val="0"/>
              </a:spcAft>
              <a:buClr>
                <a:srgbClr val="007772"/>
              </a:buClr>
              <a:buSzPts val="900"/>
              <a:buNone/>
            </a:pPr>
            <a:r>
              <a:rPr lang="en-US" sz="14400" b="1" dirty="0">
                <a:solidFill>
                  <a:srgbClr val="007772"/>
                </a:solidFill>
              </a:rPr>
              <a:t>Enhancing Soil Health with Organic Matter</a:t>
            </a:r>
            <a:endParaRPr sz="14400" dirty="0">
              <a:solidFill>
                <a:srgbClr val="007772"/>
              </a:solidFill>
            </a:endParaRPr>
          </a:p>
          <a:p>
            <a:pPr marL="0" lvl="0" indent="0" algn="l" rtl="0">
              <a:lnSpc>
                <a:spcPct val="120000"/>
              </a:lnSpc>
              <a:spcBef>
                <a:spcPts val="0"/>
              </a:spcBef>
              <a:spcAft>
                <a:spcPts val="0"/>
              </a:spcAft>
              <a:buClr>
                <a:srgbClr val="007772"/>
              </a:buClr>
              <a:buSzPct val="100000"/>
              <a:buNone/>
            </a:pPr>
            <a:endParaRPr b="1" dirty="0">
              <a:solidFill>
                <a:srgbClr val="007772"/>
              </a:solidFill>
            </a:endParaRPr>
          </a:p>
          <a:p>
            <a:pPr marL="0" lvl="0" indent="0" algn="l" rtl="0">
              <a:lnSpc>
                <a:spcPct val="120000"/>
              </a:lnSpc>
              <a:spcBef>
                <a:spcPts val="1000"/>
              </a:spcBef>
              <a:spcAft>
                <a:spcPts val="0"/>
              </a:spcAft>
              <a:buClr>
                <a:srgbClr val="404040"/>
              </a:buClr>
              <a:buSzPct val="100000"/>
              <a:buNone/>
            </a:pPr>
            <a:endParaRPr dirty="0"/>
          </a:p>
        </p:txBody>
      </p:sp>
      <p:sp>
        <p:nvSpPr>
          <p:cNvPr id="240" name="Google Shape;240;p6"/>
          <p:cNvSpPr txBox="1">
            <a:spLocks noGrp="1"/>
          </p:cNvSpPr>
          <p:nvPr>
            <p:ph type="body" idx="3"/>
          </p:nvPr>
        </p:nvSpPr>
        <p:spPr>
          <a:xfrm>
            <a:off x="516650" y="1894850"/>
            <a:ext cx="5751900" cy="2337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dirty="0">
                <a:solidFill>
                  <a:schemeClr val="tx1">
                    <a:lumMod val="65000"/>
                    <a:lumOff val="35000"/>
                  </a:schemeClr>
                </a:solidFill>
              </a:rPr>
              <a:t>These techniques, central to </a:t>
            </a:r>
            <a:r>
              <a:rPr lang="en-US" b="1" dirty="0">
                <a:solidFill>
                  <a:schemeClr val="tx1">
                    <a:lumMod val="65000"/>
                    <a:lumOff val="35000"/>
                  </a:schemeClr>
                </a:solidFill>
              </a:rPr>
              <a:t>Climate-Smart Agriculture</a:t>
            </a:r>
            <a:r>
              <a:rPr lang="en-US" dirty="0">
                <a:solidFill>
                  <a:schemeClr val="tx1">
                    <a:lumMod val="65000"/>
                    <a:lumOff val="35000"/>
                  </a:schemeClr>
                </a:solidFill>
              </a:rPr>
              <a:t>, reduce dependence on chemical </a:t>
            </a:r>
            <a:r>
              <a:rPr lang="en-US" dirty="0" err="1">
                <a:solidFill>
                  <a:schemeClr val="tx1">
                    <a:lumMod val="65000"/>
                    <a:lumOff val="35000"/>
                  </a:schemeClr>
                </a:solidFill>
              </a:rPr>
              <a:t>fertilisers</a:t>
            </a:r>
            <a:r>
              <a:rPr lang="en-US" dirty="0">
                <a:solidFill>
                  <a:schemeClr val="tx1">
                    <a:lumMod val="65000"/>
                    <a:lumOff val="35000"/>
                  </a:schemeClr>
                </a:solidFill>
              </a:rPr>
              <a:t> and ensure </a:t>
            </a:r>
            <a:r>
              <a:rPr lang="en-US" b="1" dirty="0">
                <a:solidFill>
                  <a:schemeClr val="tx1">
                    <a:lumMod val="65000"/>
                    <a:lumOff val="35000"/>
                  </a:schemeClr>
                </a:solidFill>
              </a:rPr>
              <a:t>long-lasting productivity</a:t>
            </a:r>
            <a:r>
              <a:rPr lang="en-US" dirty="0">
                <a:solidFill>
                  <a:schemeClr val="tx1">
                    <a:lumMod val="65000"/>
                    <a:lumOff val="35000"/>
                  </a:schemeClr>
                </a:solidFill>
              </a:rPr>
              <a:t>, even in variable climatic conditions.</a:t>
            </a:r>
            <a:endParaRPr dirty="0">
              <a:solidFill>
                <a:schemeClr val="tx1">
                  <a:lumMod val="65000"/>
                  <a:lumOff val="35000"/>
                </a:schemeClr>
              </a:solidFill>
            </a:endParaRPr>
          </a:p>
        </p:txBody>
      </p:sp>
      <p:sp>
        <p:nvSpPr>
          <p:cNvPr id="241" name="Google Shape;241;p6"/>
          <p:cNvSpPr/>
          <p:nvPr/>
        </p:nvSpPr>
        <p:spPr>
          <a:xfrm>
            <a:off x="6847955" y="5003800"/>
            <a:ext cx="1407911" cy="1854200"/>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6"/>
          <p:cNvSpPr/>
          <p:nvPr/>
        </p:nvSpPr>
        <p:spPr>
          <a:xfrm>
            <a:off x="10784089" y="0"/>
            <a:ext cx="1407911" cy="1511300"/>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6"/>
          <p:cNvSpPr txBox="1">
            <a:spLocks noGrp="1"/>
          </p:cNvSpPr>
          <p:nvPr>
            <p:ph type="body" idx="3"/>
          </p:nvPr>
        </p:nvSpPr>
        <p:spPr>
          <a:xfrm>
            <a:off x="516650" y="4596150"/>
            <a:ext cx="2022600" cy="482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None/>
            </a:pPr>
            <a:r>
              <a:rPr lang="en-US" b="1" u="sng">
                <a:solidFill>
                  <a:srgbClr val="EEA821"/>
                </a:solidFill>
                <a:hlinkClick r:id="rId4">
                  <a:extLst>
                    <a:ext uri="{A12FA001-AC4F-418D-AE19-62706E023703}">
                      <ahyp:hlinkClr xmlns:ahyp="http://schemas.microsoft.com/office/drawing/2018/hyperlinkcolor" val="tx"/>
                    </a:ext>
                  </a:extLst>
                </a:hlinkClick>
              </a:rPr>
              <a:t>Find out more</a:t>
            </a:r>
            <a:endParaRPr b="1">
              <a:solidFill>
                <a:srgbClr val="EEA821"/>
              </a:solidFill>
            </a:endParaRPr>
          </a:p>
        </p:txBody>
      </p:sp>
      <p:sp>
        <p:nvSpPr>
          <p:cNvPr id="2" name="Freccia destra con strisce 1">
            <a:extLst>
              <a:ext uri="{FF2B5EF4-FFF2-40B4-BE49-F238E27FC236}">
                <a16:creationId xmlns:a16="http://schemas.microsoft.com/office/drawing/2014/main" id="{6531489E-3592-020A-644C-13FC081C03C6}"/>
              </a:ext>
            </a:extLst>
          </p:cNvPr>
          <p:cNvSpPr/>
          <p:nvPr/>
        </p:nvSpPr>
        <p:spPr>
          <a:xfrm rot="10800000">
            <a:off x="3036561" y="4765269"/>
            <a:ext cx="722376" cy="482400"/>
          </a:xfrm>
          <a:prstGeom prst="stripedRightArrow">
            <a:avLst/>
          </a:prstGeom>
          <a:solidFill>
            <a:srgbClr val="EEA82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g3421652cbe9_0_24" descr="Close-up of orchard in Canada"/>
          <p:cNvPicPr preferRelativeResize="0">
            <a:picLocks noGrp="1"/>
          </p:cNvPicPr>
          <p:nvPr>
            <p:ph type="pic" idx="2"/>
          </p:nvPr>
        </p:nvPicPr>
        <p:blipFill>
          <a:blip r:embed="rId3" cstate="email">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250" name="Google Shape;250;g3421652cbe9_0_24"/>
          <p:cNvSpPr txBox="1"/>
          <p:nvPr/>
        </p:nvSpPr>
        <p:spPr>
          <a:xfrm>
            <a:off x="1219201" y="2037300"/>
            <a:ext cx="8022780" cy="1200600"/>
          </a:xfrm>
          <a:prstGeom prst="rect">
            <a:avLst/>
          </a:prstGeom>
          <a:solidFill>
            <a:srgbClr val="EEA821"/>
          </a:solid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600" b="1" dirty="0">
                <a:solidFill>
                  <a:schemeClr val="lt1"/>
                </a:solidFill>
                <a:latin typeface="Calibri"/>
                <a:ea typeface="Calibri"/>
                <a:cs typeface="Calibri"/>
                <a:sym typeface="Calibri"/>
              </a:rPr>
              <a:t>ROLE OF AGROFORESTRY &amp; COVER CROPPING IN CARBON SEQUESTRATION. </a:t>
            </a:r>
          </a:p>
          <a:p>
            <a:pPr marL="0" marR="0" lvl="0" indent="0" algn="ctr" rtl="0">
              <a:spcBef>
                <a:spcPts val="0"/>
              </a:spcBef>
              <a:spcAft>
                <a:spcPts val="0"/>
              </a:spcAft>
              <a:buNone/>
            </a:pPr>
            <a:endParaRPr lang="en-US" sz="3600" b="1" dirty="0">
              <a:solidFill>
                <a:schemeClr val="lt1"/>
              </a:solidFill>
              <a:latin typeface="Calibri"/>
              <a:ea typeface="Calibri"/>
              <a:cs typeface="Calibri"/>
              <a:sym typeface="Calibri"/>
            </a:endParaRPr>
          </a:p>
        </p:txBody>
      </p:sp>
      <p:sp>
        <p:nvSpPr>
          <p:cNvPr id="251" name="Google Shape;251;g3421652cbe9_0_24"/>
          <p:cNvSpPr/>
          <p:nvPr/>
        </p:nvSpPr>
        <p:spPr>
          <a:xfrm>
            <a:off x="10027950" y="0"/>
            <a:ext cx="1407900" cy="2637600"/>
          </a:xfrm>
          <a:prstGeom prst="rect">
            <a:avLst/>
          </a:prstGeom>
          <a:solidFill>
            <a:srgbClr val="EEA821">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g3421652cbe9_0_24"/>
          <p:cNvSpPr/>
          <p:nvPr/>
        </p:nvSpPr>
        <p:spPr>
          <a:xfrm>
            <a:off x="0" y="5371864"/>
            <a:ext cx="1407900" cy="1486200"/>
          </a:xfrm>
          <a:prstGeom prst="rect">
            <a:avLst/>
          </a:prstGeom>
          <a:solidFill>
            <a:srgbClr val="007772">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g3421652cbe9_0_24"/>
          <p:cNvSpPr txBox="1">
            <a:spLocks noGrp="1"/>
          </p:cNvSpPr>
          <p:nvPr>
            <p:ph type="body" idx="1"/>
          </p:nvPr>
        </p:nvSpPr>
        <p:spPr>
          <a:xfrm>
            <a:off x="9241981" y="871477"/>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4000"/>
              <a:buNone/>
            </a:pPr>
            <a:r>
              <a:rPr lang="en-US"/>
              <a:t>02</a:t>
            </a:r>
            <a:endParaRPr/>
          </a:p>
        </p:txBody>
      </p:sp>
      <p:grpSp>
        <p:nvGrpSpPr>
          <p:cNvPr id="254" name="Google Shape;254;g3421652cbe9_0_24"/>
          <p:cNvGrpSpPr/>
          <p:nvPr/>
        </p:nvGrpSpPr>
        <p:grpSpPr>
          <a:xfrm>
            <a:off x="9142967" y="3809077"/>
            <a:ext cx="3049275" cy="3049275"/>
            <a:chOff x="3268483" y="5538141"/>
            <a:chExt cx="1760348" cy="1760348"/>
          </a:xfrm>
        </p:grpSpPr>
        <p:sp>
          <p:nvSpPr>
            <p:cNvPr id="255" name="Google Shape;255;g3421652cbe9_0_24"/>
            <p:cNvSpPr/>
            <p:nvPr/>
          </p:nvSpPr>
          <p:spPr>
            <a:xfrm>
              <a:off x="3268483" y="5538141"/>
              <a:ext cx="1760348" cy="1760348"/>
            </a:xfrm>
            <a:custGeom>
              <a:avLst/>
              <a:gdLst/>
              <a:ahLst/>
              <a:cxnLst/>
              <a:rect l="l" t="t" r="r" b="b"/>
              <a:pathLst>
                <a:path w="1760348" h="1760348" extrusionOk="0">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g3421652cbe9_0_24"/>
            <p:cNvSpPr/>
            <p:nvPr/>
          </p:nvSpPr>
          <p:spPr>
            <a:xfrm>
              <a:off x="3468723" y="6185069"/>
              <a:ext cx="948387" cy="913180"/>
            </a:xfrm>
            <a:custGeom>
              <a:avLst/>
              <a:gdLst/>
              <a:ahLst/>
              <a:cxnLst/>
              <a:rect l="l" t="t" r="r" b="b"/>
              <a:pathLst>
                <a:path w="948387" h="913180" extrusionOk="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solidFill>
              <a:schemeClr val="lt1">
                <a:alpha val="6669"/>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8" descr="Close-up of hand moving fern in forest"/>
          <p:cNvPicPr preferRelativeResize="0">
            <a:picLocks noGrp="1"/>
          </p:cNvPicPr>
          <p:nvPr>
            <p:ph type="pic" idx="2"/>
          </p:nvPr>
        </p:nvPicPr>
        <p:blipFill>
          <a:blip r:embed="rId3" cstate="email">
            <a:extLst>
              <a:ext uri="{28A0092B-C50C-407E-A947-70E740481C1C}">
                <a14:useLocalDpi xmlns:a14="http://schemas.microsoft.com/office/drawing/2010/main"/>
              </a:ext>
            </a:extLst>
          </a:blip>
          <a:srcRect/>
          <a:stretch/>
        </p:blipFill>
        <p:spPr>
          <a:xfrm>
            <a:off x="0" y="3305908"/>
            <a:ext cx="11125201" cy="2731477"/>
          </a:xfrm>
          <a:prstGeom prst="rect">
            <a:avLst/>
          </a:prstGeom>
          <a:noFill/>
          <a:ln>
            <a:noFill/>
          </a:ln>
        </p:spPr>
      </p:pic>
      <p:sp>
        <p:nvSpPr>
          <p:cNvPr id="262" name="Google Shape;262;p8"/>
          <p:cNvSpPr txBox="1">
            <a:spLocks noGrp="1"/>
          </p:cNvSpPr>
          <p:nvPr>
            <p:ph type="body" idx="1"/>
          </p:nvPr>
        </p:nvSpPr>
        <p:spPr>
          <a:xfrm>
            <a:off x="737860" y="611527"/>
            <a:ext cx="9649500" cy="697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1200"/>
              </a:spcBef>
              <a:spcAft>
                <a:spcPts val="0"/>
              </a:spcAft>
              <a:buClr>
                <a:schemeClr val="dk1"/>
              </a:buClr>
              <a:buSzPts val="275"/>
              <a:buFont typeface="Arial"/>
              <a:buNone/>
            </a:pPr>
            <a:r>
              <a:rPr lang="en-US" sz="14400" b="1">
                <a:solidFill>
                  <a:srgbClr val="007772"/>
                </a:solidFill>
              </a:rPr>
              <a:t>Agroforestry: trees in synergy with agriculture</a:t>
            </a:r>
            <a:endParaRPr sz="14400" b="1">
              <a:solidFill>
                <a:srgbClr val="007772"/>
              </a:solidFill>
            </a:endParaRPr>
          </a:p>
          <a:p>
            <a:pPr marL="0" lvl="0" indent="0" algn="l" rtl="0">
              <a:lnSpc>
                <a:spcPct val="90000"/>
              </a:lnSpc>
              <a:spcBef>
                <a:spcPts val="1200"/>
              </a:spcBef>
              <a:spcAft>
                <a:spcPts val="0"/>
              </a:spcAft>
              <a:buClr>
                <a:srgbClr val="404040"/>
              </a:buClr>
              <a:buSzPct val="100000"/>
              <a:buNone/>
            </a:pPr>
            <a:endParaRPr b="1"/>
          </a:p>
          <a:p>
            <a:pPr marL="0" lvl="0" indent="0" algn="l" rtl="0">
              <a:lnSpc>
                <a:spcPct val="90000"/>
              </a:lnSpc>
              <a:spcBef>
                <a:spcPts val="1000"/>
              </a:spcBef>
              <a:spcAft>
                <a:spcPts val="0"/>
              </a:spcAft>
              <a:buClr>
                <a:srgbClr val="404040"/>
              </a:buClr>
              <a:buSzPct val="100000"/>
              <a:buNone/>
            </a:pPr>
            <a:endParaRPr/>
          </a:p>
        </p:txBody>
      </p:sp>
      <p:sp>
        <p:nvSpPr>
          <p:cNvPr id="263" name="Google Shape;263;p8"/>
          <p:cNvSpPr txBox="1">
            <a:spLocks noGrp="1"/>
          </p:cNvSpPr>
          <p:nvPr>
            <p:ph type="body" idx="3"/>
          </p:nvPr>
        </p:nvSpPr>
        <p:spPr>
          <a:xfrm>
            <a:off x="1407911" y="1427351"/>
            <a:ext cx="9637200" cy="523800"/>
          </a:xfrm>
          <a:prstGeom prst="rect">
            <a:avLst/>
          </a:prstGeom>
          <a:noFill/>
          <a:ln>
            <a:noFill/>
          </a:ln>
        </p:spPr>
        <p:txBody>
          <a:bodyPr spcFirstLastPara="1" wrap="square" lIns="91425" tIns="45700" rIns="91425" bIns="45700" anchor="t" anchorCtr="0">
            <a:noAutofit/>
          </a:bodyPr>
          <a:lstStyle/>
          <a:p>
            <a:pPr marL="76200" lvl="0" indent="0" algn="l" rtl="0">
              <a:lnSpc>
                <a:spcPct val="115000"/>
              </a:lnSpc>
              <a:spcBef>
                <a:spcPts val="1200"/>
              </a:spcBef>
              <a:spcAft>
                <a:spcPts val="0"/>
              </a:spcAft>
              <a:buClr>
                <a:schemeClr val="dk1"/>
              </a:buClr>
              <a:buSzPts val="2400"/>
            </a:pPr>
            <a:r>
              <a:rPr lang="en-US" b="1" dirty="0">
                <a:solidFill>
                  <a:schemeClr val="tx1">
                    <a:lumMod val="65000"/>
                    <a:lumOff val="35000"/>
                  </a:schemeClr>
                </a:solidFill>
              </a:rPr>
              <a:t>Carbon sequestration:</a:t>
            </a:r>
            <a:r>
              <a:rPr lang="en-US" dirty="0">
                <a:solidFill>
                  <a:schemeClr val="tx1">
                    <a:lumMod val="65000"/>
                    <a:lumOff val="35000"/>
                  </a:schemeClr>
                </a:solidFill>
              </a:rPr>
              <a:t> Trees absorb CO₂, contributing to the mitigation of climate change.</a:t>
            </a:r>
            <a:endParaRPr dirty="0">
              <a:solidFill>
                <a:schemeClr val="tx1">
                  <a:lumMod val="65000"/>
                  <a:lumOff val="35000"/>
                </a:schemeClr>
              </a:solidFill>
            </a:endParaRPr>
          </a:p>
          <a:p>
            <a:pPr marL="76200" lvl="0" indent="0" algn="l" rtl="0">
              <a:lnSpc>
                <a:spcPct val="115000"/>
              </a:lnSpc>
              <a:spcBef>
                <a:spcPts val="0"/>
              </a:spcBef>
              <a:spcAft>
                <a:spcPts val="0"/>
              </a:spcAft>
              <a:buClr>
                <a:schemeClr val="dk1"/>
              </a:buClr>
              <a:buSzPts val="2400"/>
            </a:pPr>
            <a:r>
              <a:rPr lang="en-US" b="1" dirty="0">
                <a:solidFill>
                  <a:schemeClr val="tx1">
                    <a:lumMod val="65000"/>
                    <a:lumOff val="35000"/>
                  </a:schemeClr>
                </a:solidFill>
              </a:rPr>
              <a:t>Crop protection:</a:t>
            </a:r>
            <a:r>
              <a:rPr lang="en-US" dirty="0">
                <a:solidFill>
                  <a:schemeClr val="tx1">
                    <a:lumMod val="65000"/>
                    <a:lumOff val="35000"/>
                  </a:schemeClr>
                </a:solidFill>
              </a:rPr>
              <a:t> They act as windbreaks and provide shade, reducing erosion and heat stress.</a:t>
            </a:r>
            <a:endParaRPr dirty="0">
              <a:solidFill>
                <a:schemeClr val="tx1">
                  <a:lumMod val="65000"/>
                  <a:lumOff val="35000"/>
                </a:schemeClr>
              </a:solidFill>
            </a:endParaRPr>
          </a:p>
          <a:p>
            <a:pPr marL="0" lvl="0" indent="0" algn="l" rtl="0">
              <a:lnSpc>
                <a:spcPct val="90000"/>
              </a:lnSpc>
              <a:spcBef>
                <a:spcPts val="1200"/>
              </a:spcBef>
              <a:spcAft>
                <a:spcPts val="0"/>
              </a:spcAft>
              <a:buClr>
                <a:srgbClr val="404040"/>
              </a:buClr>
              <a:buSzPts val="2400"/>
            </a:pPr>
            <a:endParaRPr dirty="0">
              <a:solidFill>
                <a:schemeClr val="tx1">
                  <a:lumMod val="65000"/>
                  <a:lumOff val="35000"/>
                </a:schemeClr>
              </a:solidFill>
            </a:endParaRPr>
          </a:p>
          <a:p>
            <a:pPr marL="0" lvl="0" indent="0" algn="l" rtl="0">
              <a:lnSpc>
                <a:spcPct val="90000"/>
              </a:lnSpc>
              <a:spcBef>
                <a:spcPts val="1000"/>
              </a:spcBef>
              <a:spcAft>
                <a:spcPts val="0"/>
              </a:spcAft>
              <a:buClr>
                <a:srgbClr val="404040"/>
              </a:buClr>
              <a:buSzPts val="2400"/>
            </a:pPr>
            <a:endParaRPr dirty="0">
              <a:solidFill>
                <a:schemeClr val="tx1">
                  <a:lumMod val="65000"/>
                  <a:lumOff val="35000"/>
                </a:schemeClr>
              </a:solidFill>
            </a:endParaRPr>
          </a:p>
        </p:txBody>
      </p:sp>
      <p:sp>
        <p:nvSpPr>
          <p:cNvPr id="264" name="Google Shape;264;p8"/>
          <p:cNvSpPr/>
          <p:nvPr/>
        </p:nvSpPr>
        <p:spPr>
          <a:xfrm>
            <a:off x="10784089" y="0"/>
            <a:ext cx="1407911" cy="5042136"/>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8"/>
          <p:cNvSpPr/>
          <p:nvPr/>
        </p:nvSpPr>
        <p:spPr>
          <a:xfrm>
            <a:off x="0" y="2946400"/>
            <a:ext cx="1407911" cy="1486136"/>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
          <p:cNvSpPr txBox="1">
            <a:spLocks noGrp="1"/>
          </p:cNvSpPr>
          <p:nvPr>
            <p:ph type="body" idx="1"/>
          </p:nvPr>
        </p:nvSpPr>
        <p:spPr>
          <a:xfrm>
            <a:off x="5740400" y="413323"/>
            <a:ext cx="5466986" cy="69735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dirty="0"/>
              <a:t>Agroforestry: trees in synergy with agriculture</a:t>
            </a:r>
            <a:endParaRPr b="1" dirty="0"/>
          </a:p>
          <a:p>
            <a:pPr marL="0" lvl="0" indent="0" algn="l" rtl="0">
              <a:lnSpc>
                <a:spcPct val="90000"/>
              </a:lnSpc>
              <a:spcBef>
                <a:spcPts val="1200"/>
              </a:spcBef>
              <a:spcAft>
                <a:spcPts val="0"/>
              </a:spcAft>
              <a:buClr>
                <a:srgbClr val="007772"/>
              </a:buClr>
              <a:buSzPts val="3600"/>
              <a:buNone/>
            </a:pPr>
            <a:endParaRPr dirty="0"/>
          </a:p>
        </p:txBody>
      </p:sp>
      <p:sp>
        <p:nvSpPr>
          <p:cNvPr id="271" name="Google Shape;271;p5"/>
          <p:cNvSpPr txBox="1">
            <a:spLocks noGrp="1"/>
          </p:cNvSpPr>
          <p:nvPr>
            <p:ph type="body" idx="2"/>
          </p:nvPr>
        </p:nvSpPr>
        <p:spPr>
          <a:xfrm>
            <a:off x="5740400" y="2358100"/>
            <a:ext cx="6193500" cy="27459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rgbClr val="EEA821"/>
              </a:buClr>
              <a:buSzPct val="89000"/>
              <a:buChar char="●"/>
            </a:pPr>
            <a:r>
              <a:rPr lang="en-US" b="1" dirty="0">
                <a:solidFill>
                  <a:schemeClr val="tx1">
                    <a:lumMod val="65000"/>
                    <a:lumOff val="35000"/>
                  </a:schemeClr>
                </a:solidFill>
              </a:rPr>
              <a:t>Biodiversity and microclimate:</a:t>
            </a:r>
            <a:r>
              <a:rPr lang="en-US" dirty="0">
                <a:solidFill>
                  <a:schemeClr val="tx1">
                    <a:lumMod val="65000"/>
                    <a:lumOff val="35000"/>
                  </a:schemeClr>
                </a:solidFill>
              </a:rPr>
              <a:t> They offer a habitat for pollinators and natural predators of parasites, improving the health of the ecosystem and regulating temperatures.</a:t>
            </a:r>
            <a:endParaRPr dirty="0">
              <a:solidFill>
                <a:schemeClr val="tx1">
                  <a:lumMod val="65000"/>
                  <a:lumOff val="35000"/>
                </a:schemeClr>
              </a:solidFill>
            </a:endParaRPr>
          </a:p>
          <a:p>
            <a:pPr marL="457200" lvl="0" indent="-381000" algn="l" rtl="0">
              <a:lnSpc>
                <a:spcPct val="115000"/>
              </a:lnSpc>
              <a:spcBef>
                <a:spcPts val="0"/>
              </a:spcBef>
              <a:spcAft>
                <a:spcPts val="0"/>
              </a:spcAft>
              <a:buClr>
                <a:srgbClr val="EEA821"/>
              </a:buClr>
              <a:buSzPct val="89000"/>
              <a:buChar char="●"/>
            </a:pPr>
            <a:r>
              <a:rPr lang="en-US" b="1" dirty="0">
                <a:solidFill>
                  <a:schemeClr val="tx1">
                    <a:lumMod val="65000"/>
                    <a:lumOff val="35000"/>
                  </a:schemeClr>
                </a:solidFill>
              </a:rPr>
              <a:t>Income diversification:</a:t>
            </a:r>
            <a:r>
              <a:rPr lang="en-US" dirty="0">
                <a:solidFill>
                  <a:schemeClr val="tx1">
                    <a:lumMod val="65000"/>
                    <a:lumOff val="35000"/>
                  </a:schemeClr>
                </a:solidFill>
              </a:rPr>
              <a:t> Additional products (wood, fruit, nuts, medicinal plants) reduce the economic risk associated with climate variations.</a:t>
            </a:r>
            <a:endParaRPr dirty="0">
              <a:solidFill>
                <a:schemeClr val="tx1">
                  <a:lumMod val="65000"/>
                  <a:lumOff val="35000"/>
                </a:schemeClr>
              </a:solidFill>
            </a:endParaRPr>
          </a:p>
          <a:p>
            <a:pPr marL="0" lvl="0" indent="0" algn="l" rtl="0">
              <a:lnSpc>
                <a:spcPct val="115000"/>
              </a:lnSpc>
              <a:spcBef>
                <a:spcPts val="1200"/>
              </a:spcBef>
              <a:spcAft>
                <a:spcPts val="1200"/>
              </a:spcAft>
              <a:buClr>
                <a:srgbClr val="EEA821"/>
              </a:buClr>
              <a:buSzPct val="89000"/>
              <a:buNone/>
            </a:pPr>
            <a:endParaRPr dirty="0">
              <a:solidFill>
                <a:schemeClr val="tx1">
                  <a:lumMod val="65000"/>
                  <a:lumOff val="35000"/>
                </a:schemeClr>
              </a:solidFill>
            </a:endParaRPr>
          </a:p>
        </p:txBody>
      </p:sp>
      <p:pic>
        <p:nvPicPr>
          <p:cNvPr id="272" name="Google Shape;272;p5" descr="Green and yellow canola fields"/>
          <p:cNvPicPr preferRelativeResize="0"/>
          <p:nvPr/>
        </p:nvPicPr>
        <p:blipFill>
          <a:blip r:embed="rId3" cstate="email">
            <a:extLst>
              <a:ext uri="{28A0092B-C50C-407E-A947-70E740481C1C}">
                <a14:useLocalDpi xmlns:a14="http://schemas.microsoft.com/office/drawing/2010/main"/>
              </a:ext>
            </a:extLst>
          </a:blip>
          <a:srcRect/>
          <a:stretch>
            <a:fillRect/>
          </a:stretch>
        </p:blipFill>
        <p:spPr>
          <a:xfrm>
            <a:off x="0" y="0"/>
            <a:ext cx="5334001" cy="6858000"/>
          </a:xfrm>
          <a:prstGeom prst="rect">
            <a:avLst/>
          </a:prstGeom>
          <a:noFill/>
          <a:ln>
            <a:noFill/>
          </a:ln>
        </p:spPr>
      </p:pic>
      <p:sp>
        <p:nvSpPr>
          <p:cNvPr id="273" name="Google Shape;273;p5"/>
          <p:cNvSpPr/>
          <p:nvPr/>
        </p:nvSpPr>
        <p:spPr>
          <a:xfrm>
            <a:off x="4318000" y="5326326"/>
            <a:ext cx="1422400" cy="4173415"/>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5"/>
          <p:cNvSpPr/>
          <p:nvPr/>
        </p:nvSpPr>
        <p:spPr>
          <a:xfrm>
            <a:off x="0" y="0"/>
            <a:ext cx="1422400" cy="1524001"/>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D21EF8-57FE-4ED9-87D4-171ADD3103AE}">
  <ds:schemaRefs>
    <ds:schemaRef ds:uri="http://schemas.microsoft.com/sharepoint/v3/contenttype/forms"/>
  </ds:schemaRefs>
</ds:datastoreItem>
</file>

<file path=customXml/itemProps2.xml><?xml version="1.0" encoding="utf-8"?>
<ds:datastoreItem xmlns:ds="http://schemas.openxmlformats.org/officeDocument/2006/customXml" ds:itemID="{C7698CDE-021E-4453-8CA2-26FDB4C6810C}">
  <ds:schemaRefs>
    <ds:schemaRef ds:uri="http://schemas.microsoft.com/office/2006/metadata/properties"/>
    <ds:schemaRef ds:uri="http://schemas.microsoft.com/office/infopath/2007/PartnerControls"/>
    <ds:schemaRef ds:uri="a651b1ec-d991-4d4b-b8eb-4dc0d5a73a78"/>
    <ds:schemaRef ds:uri="3374af87-adae-48da-b513-0d7080d8e0e2"/>
  </ds:schemaRefs>
</ds:datastoreItem>
</file>

<file path=customXml/itemProps3.xml><?xml version="1.0" encoding="utf-8"?>
<ds:datastoreItem xmlns:ds="http://schemas.openxmlformats.org/officeDocument/2006/customXml" ds:itemID="{CDB0ECA7-B07F-4170-A870-9257AFFC5C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TotalTime>
  <Words>1061</Words>
  <Application>Microsoft Office PowerPoint</Application>
  <PresentationFormat>Widescreen</PresentationFormat>
  <Paragraphs>101</Paragraphs>
  <Slides>20</Slides>
  <Notes>16</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Montserrat Light</vt:lpstr>
      <vt:lpstr>Calibri</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24</cp:revision>
  <dcterms:created xsi:type="dcterms:W3CDTF">2019-11-20T14:08:21Z</dcterms:created>
  <dcterms:modified xsi:type="dcterms:W3CDTF">2025-07-14T16:28:18Z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