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74" r:id="rId5"/>
    <p:sldMasterId id="2147483697" r:id="rId6"/>
  </p:sldMasterIdLst>
  <p:notesMasterIdLst>
    <p:notesMasterId r:id="rId27"/>
  </p:notesMasterIdLst>
  <p:sldIdLst>
    <p:sldId id="4388" r:id="rId7"/>
    <p:sldId id="4391"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7" r:id="rId22"/>
    <p:sldId id="274" r:id="rId23"/>
    <p:sldId id="4392" r:id="rId24"/>
    <p:sldId id="278" r:id="rId25"/>
    <p:sldId id="281" r:id="rId26"/>
  </p:sldIdLst>
  <p:sldSz cx="12192000" cy="6858000"/>
  <p:notesSz cx="6858000" cy="9144000"/>
  <p:embeddedFontLst>
    <p:embeddedFont>
      <p:font typeface="Montserrat Light" panose="00000400000000000000" pitchFamily="2" charset="0"/>
      <p:regular r:id="rId28"/>
      <p: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jx7HcFSgpqI7qtMSVpF+PWSPOaF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772"/>
    <a:srgbClr val="EEA8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BED7CD-18C4-D986-81BB-9465B3275C14}" v="11" dt="2025-04-28T14:39:52.9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88" autoAdjust="0"/>
    <p:restoredTop sz="94660"/>
  </p:normalViewPr>
  <p:slideViewPr>
    <p:cSldViewPr snapToGrid="0" showGuides="1">
      <p:cViewPr varScale="1">
        <p:scale>
          <a:sx n="96" d="100"/>
          <a:sy n="96" d="100"/>
        </p:scale>
        <p:origin x="138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42" Type="http://customschemas.google.com/relationships/presentationmetadata" Target="metadata"/><Relationship Id="rId47"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1.fntdata"/><Relationship Id="rId10" Type="http://schemas.openxmlformats.org/officeDocument/2006/relationships/slide" Target="slides/slide4.xml"/><Relationship Id="rId19" Type="http://schemas.openxmlformats.org/officeDocument/2006/relationships/slide" Target="slides/slide13.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43" Type="http://schemas.openxmlformats.org/officeDocument/2006/relationships/presProps" Target="presProp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3421652cbe9_0_5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g3421652cbe9_0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3421652cbe9_0_18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0" name="Google Shape;310;g3421652cbe9_0_1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 name="Google Shape;31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4218c5e46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g34218c5e46a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7" name="Google Shape;457;g34218c5e46a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421652cbe9_0_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3421652cbe9_0_3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g3421652cbe9_0_3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93000"/>
              </a:lnSpc>
              <a:spcBef>
                <a:spcPts val="0"/>
              </a:spcBef>
              <a:spcAft>
                <a:spcPts val="0"/>
              </a:spcAft>
              <a:buNone/>
            </a:pPr>
            <a:fld id="{00000000-1234-1234-1234-123412341234}" type="slidenum">
              <a:rPr lang="en-US" sz="1200">
                <a:solidFill>
                  <a:srgbClr val="000000"/>
                </a:solidFill>
                <a:latin typeface="Times New Roman"/>
                <a:ea typeface="Times New Roman"/>
                <a:cs typeface="Times New Roman"/>
                <a:sym typeface="Times New Roman"/>
              </a:rPr>
              <a:t>5</a:t>
            </a:fld>
            <a:endParaRPr sz="1200">
              <a:solidFill>
                <a:srgbClr val="000000"/>
              </a:solidFill>
              <a:latin typeface="Times New Roman"/>
              <a:ea typeface="Times New Roman"/>
              <a:cs typeface="Times New Roman"/>
              <a:sym typeface="Times New Roman"/>
            </a:endParaRPr>
          </a:p>
        </p:txBody>
      </p:sp>
      <p:sp>
        <p:nvSpPr>
          <p:cNvPr id="218" name="Google Shape;218;p20:notes"/>
          <p:cNvSpPr>
            <a:spLocks noGrp="1" noRot="1" noChangeAspect="1"/>
          </p:cNvSpPr>
          <p:nvPr>
            <p:ph type="sldImg" idx="2"/>
          </p:nvPr>
        </p:nvSpPr>
        <p:spPr>
          <a:xfrm>
            <a:off x="533400" y="763588"/>
            <a:ext cx="6705600" cy="37719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219" name="Google Shape;219;p20:notes"/>
          <p:cNvSpPr txBox="1">
            <a:spLocks noGrp="1"/>
          </p:cNvSpPr>
          <p:nvPr>
            <p:ph type="body" idx="1"/>
          </p:nvPr>
        </p:nvSpPr>
        <p:spPr>
          <a:xfrm>
            <a:off x="777875" y="4776788"/>
            <a:ext cx="6218238" cy="4525962"/>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latin typeface="Times New Roman"/>
              <a:ea typeface="Times New Roman"/>
              <a:cs typeface="Times New Roman"/>
              <a:sym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421652cbe9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3421652cbe9_0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g3421652cbe9_0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9" name="Google Shape;25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3421652cbe9_0_3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g3421652cbe9_0_3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g3421652cbe9_0_3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
        <p:cNvGrpSpPr/>
        <p:nvPr/>
      </p:nvGrpSpPr>
      <p:grpSpPr>
        <a:xfrm>
          <a:off x="0" y="0"/>
          <a:ext cx="0" cy="0"/>
          <a:chOff x="0" y="0"/>
          <a:chExt cx="0" cy="0"/>
        </a:xfrm>
      </p:grpSpPr>
      <p:sp>
        <p:nvSpPr>
          <p:cNvPr id="19" name="Google Shape;19;p31"/>
          <p:cNvSpPr/>
          <p:nvPr/>
        </p:nvSpPr>
        <p:spPr>
          <a:xfrm>
            <a:off x="0" y="0"/>
            <a:ext cx="12192000" cy="6858001"/>
          </a:xfrm>
          <a:prstGeom prst="rect">
            <a:avLst/>
          </a:prstGeom>
          <a:solidFill>
            <a:srgbClr val="29266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 name="Google Shape;20;p31"/>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21" name="Google Shape;21;p31"/>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24 point  -  Main Text Body </a:t>
            </a:r>
            <a:endParaRPr sz="300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22" name="Google Shape;22;p31"/>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a:solidFill>
                  <a:schemeClr val="lt1"/>
                </a:solidFill>
                <a:latin typeface="Calibri"/>
                <a:ea typeface="Calibri"/>
                <a:cs typeface="Calibri"/>
                <a:sym typeface="Calibri"/>
              </a:rPr>
              <a:t>Smart Skills </a:t>
            </a:r>
            <a:r>
              <a:rPr lang="en-US" sz="2400" b="0" i="0" u="none" strike="noStrike">
                <a:solidFill>
                  <a:schemeClr val="lt1"/>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US"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23" name="Google Shape;23;p31"/>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4" name="Google Shape;24;p31"/>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5" name="Google Shape;25;p31"/>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26" name="Google Shape;26;p3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2 - with icons">
  <p:cSld name="Text Slide 2 - with icons">
    <p:spTree>
      <p:nvGrpSpPr>
        <p:cNvPr id="1" name="Shape 98"/>
        <p:cNvGrpSpPr/>
        <p:nvPr/>
      </p:nvGrpSpPr>
      <p:grpSpPr>
        <a:xfrm>
          <a:off x="0" y="0"/>
          <a:ext cx="0" cy="0"/>
          <a:chOff x="0" y="0"/>
          <a:chExt cx="0" cy="0"/>
        </a:xfrm>
      </p:grpSpPr>
      <p:sp>
        <p:nvSpPr>
          <p:cNvPr id="99" name="Google Shape;99;p44"/>
          <p:cNvSpPr/>
          <p:nvPr/>
        </p:nvSpPr>
        <p:spPr>
          <a:xfrm>
            <a:off x="-36717" y="643325"/>
            <a:ext cx="1422400" cy="1524001"/>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4"/>
          <p:cNvSpPr txBox="1">
            <a:spLocks noGrp="1"/>
          </p:cNvSpPr>
          <p:nvPr>
            <p:ph type="body" idx="1"/>
          </p:nvPr>
        </p:nvSpPr>
        <p:spPr>
          <a:xfrm>
            <a:off x="1639836" y="785664"/>
            <a:ext cx="8849638" cy="138166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44"/>
          <p:cNvSpPr txBox="1">
            <a:spLocks noGrp="1"/>
          </p:cNvSpPr>
          <p:nvPr>
            <p:ph type="body" idx="2"/>
          </p:nvPr>
        </p:nvSpPr>
        <p:spPr>
          <a:xfrm>
            <a:off x="1639837" y="2766646"/>
            <a:ext cx="8849638" cy="319001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4"/>
          <p:cNvSpPr/>
          <p:nvPr/>
        </p:nvSpPr>
        <p:spPr>
          <a:xfrm>
            <a:off x="10769600" y="0"/>
            <a:ext cx="1422400" cy="5107577"/>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ster">
  <p:cSld name="Master">
    <p:spTree>
      <p:nvGrpSpPr>
        <p:cNvPr id="1" name="Shape 114"/>
        <p:cNvGrpSpPr/>
        <p:nvPr/>
      </p:nvGrpSpPr>
      <p:grpSpPr>
        <a:xfrm>
          <a:off x="0" y="0"/>
          <a:ext cx="0" cy="0"/>
          <a:chOff x="0" y="0"/>
          <a:chExt cx="0" cy="0"/>
        </a:xfrm>
      </p:grpSpPr>
      <p:sp>
        <p:nvSpPr>
          <p:cNvPr id="115" name="Google Shape;115;p47"/>
          <p:cNvSpPr txBox="1">
            <a:spLocks noGrp="1"/>
          </p:cNvSpPr>
          <p:nvPr>
            <p:ph type="body" idx="1"/>
          </p:nvPr>
        </p:nvSpPr>
        <p:spPr>
          <a:xfrm>
            <a:off x="-2" y="375841"/>
            <a:ext cx="12191999" cy="803654"/>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rgbClr val="007772"/>
              </a:buClr>
              <a:buSzPts val="3600"/>
              <a:buFont typeface="Arial"/>
              <a:buNone/>
              <a:defRPr sz="3600" b="1"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Slide with quote">
  <p:cSld name="Text Slide with quote">
    <p:spTree>
      <p:nvGrpSpPr>
        <p:cNvPr id="1" name="Shape 119"/>
        <p:cNvGrpSpPr/>
        <p:nvPr/>
      </p:nvGrpSpPr>
      <p:grpSpPr>
        <a:xfrm>
          <a:off x="0" y="0"/>
          <a:ext cx="0" cy="0"/>
          <a:chOff x="0" y="0"/>
          <a:chExt cx="0" cy="0"/>
        </a:xfrm>
      </p:grpSpPr>
      <p:sp>
        <p:nvSpPr>
          <p:cNvPr id="120" name="Google Shape;120;p49"/>
          <p:cNvSpPr/>
          <p:nvPr/>
        </p:nvSpPr>
        <p:spPr>
          <a:xfrm>
            <a:off x="0" y="660259"/>
            <a:ext cx="1423827" cy="1525530"/>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1" name="Google Shape;121;p49"/>
          <p:cNvSpPr/>
          <p:nvPr/>
        </p:nvSpPr>
        <p:spPr>
          <a:xfrm rot="-5400000">
            <a:off x="5984599" y="4179308"/>
            <a:ext cx="3245241" cy="91670"/>
          </a:xfrm>
          <a:prstGeom prst="roundRect">
            <a:avLst>
              <a:gd name="adj" fmla="val 50000"/>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49"/>
          <p:cNvSpPr txBox="1">
            <a:spLocks noGrp="1"/>
          </p:cNvSpPr>
          <p:nvPr>
            <p:ph type="body" idx="1"/>
          </p:nvPr>
        </p:nvSpPr>
        <p:spPr>
          <a:xfrm>
            <a:off x="1675006" y="1074656"/>
            <a:ext cx="53822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49"/>
          <p:cNvSpPr txBox="1">
            <a:spLocks noGrp="1"/>
          </p:cNvSpPr>
          <p:nvPr>
            <p:ph type="body" idx="2"/>
          </p:nvPr>
        </p:nvSpPr>
        <p:spPr>
          <a:xfrm>
            <a:off x="1687302" y="2602523"/>
            <a:ext cx="5463775"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49"/>
          <p:cNvSpPr txBox="1">
            <a:spLocks noGrp="1"/>
          </p:cNvSpPr>
          <p:nvPr>
            <p:ph type="body" idx="3"/>
          </p:nvPr>
        </p:nvSpPr>
        <p:spPr>
          <a:xfrm>
            <a:off x="8063361" y="2602523"/>
            <a:ext cx="3706607" cy="324524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404040"/>
              </a:buClr>
              <a:buSzPts val="2400"/>
              <a:buFont typeface="Arial"/>
              <a:buNone/>
              <a:defRPr sz="2400" b="0" i="1"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Slide - Blue Icon box">
  <p:cSld name="Text Slide - Blue Icon box">
    <p:spTree>
      <p:nvGrpSpPr>
        <p:cNvPr id="1" name="Shape 125"/>
        <p:cNvGrpSpPr/>
        <p:nvPr/>
      </p:nvGrpSpPr>
      <p:grpSpPr>
        <a:xfrm>
          <a:off x="0" y="0"/>
          <a:ext cx="0" cy="0"/>
          <a:chOff x="0" y="0"/>
          <a:chExt cx="0" cy="0"/>
        </a:xfrm>
      </p:grpSpPr>
      <p:sp>
        <p:nvSpPr>
          <p:cNvPr id="126" name="Google Shape;126;p50"/>
          <p:cNvSpPr/>
          <p:nvPr/>
        </p:nvSpPr>
        <p:spPr>
          <a:xfrm>
            <a:off x="-13271" y="643325"/>
            <a:ext cx="1423827" cy="1525530"/>
          </a:xfrm>
          <a:prstGeom prst="rect">
            <a:avLst/>
          </a:prstGeom>
          <a:solidFill>
            <a:srgbClr val="3DBDAB">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7" name="Google Shape;127;p50"/>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50"/>
          <p:cNvSpPr txBox="1">
            <a:spLocks noGrp="1"/>
          </p:cNvSpPr>
          <p:nvPr>
            <p:ph type="body" idx="2"/>
          </p:nvPr>
        </p:nvSpPr>
        <p:spPr>
          <a:xfrm>
            <a:off x="1687302" y="2602523"/>
            <a:ext cx="9637190"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LATPTOP SLIDE 2">
  <p:cSld name="LATPTOP SLIDE 2">
    <p:spTree>
      <p:nvGrpSpPr>
        <p:cNvPr id="1" name="Shape 129"/>
        <p:cNvGrpSpPr/>
        <p:nvPr/>
      </p:nvGrpSpPr>
      <p:grpSpPr>
        <a:xfrm>
          <a:off x="0" y="0"/>
          <a:ext cx="0" cy="0"/>
          <a:chOff x="0" y="0"/>
          <a:chExt cx="0" cy="0"/>
        </a:xfrm>
      </p:grpSpPr>
      <p:sp>
        <p:nvSpPr>
          <p:cNvPr id="130" name="Google Shape;130;p51"/>
          <p:cNvSpPr/>
          <p:nvPr/>
        </p:nvSpPr>
        <p:spPr>
          <a:xfrm>
            <a:off x="0" y="745067"/>
            <a:ext cx="1420250" cy="2707632"/>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1" name="Google Shape;131;p51"/>
          <p:cNvPicPr preferRelativeResize="0"/>
          <p:nvPr/>
        </p:nvPicPr>
        <p:blipFill rotWithShape="1">
          <a:blip r:embed="rId2" cstate="email">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132" name="Google Shape;132;p51"/>
          <p:cNvSpPr>
            <a:spLocks noGrp="1"/>
          </p:cNvSpPr>
          <p:nvPr>
            <p:ph type="pic" idx="2"/>
          </p:nvPr>
        </p:nvSpPr>
        <p:spPr>
          <a:xfrm>
            <a:off x="1114362" y="2802349"/>
            <a:ext cx="4981638" cy="3090444"/>
          </a:xfrm>
          <a:prstGeom prst="rect">
            <a:avLst/>
          </a:prstGeom>
          <a:solidFill>
            <a:schemeClr val="lt1"/>
          </a:solidFill>
          <a:ln>
            <a:noFill/>
          </a:ln>
        </p:spPr>
      </p:sp>
      <p:sp>
        <p:nvSpPr>
          <p:cNvPr id="133" name="Google Shape;133;p51"/>
          <p:cNvSpPr txBox="1">
            <a:spLocks noGrp="1"/>
          </p:cNvSpPr>
          <p:nvPr>
            <p:ph type="body" idx="1"/>
          </p:nvPr>
        </p:nvSpPr>
        <p:spPr>
          <a:xfrm>
            <a:off x="6967718" y="815819"/>
            <a:ext cx="451308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51"/>
          <p:cNvSpPr txBox="1">
            <a:spLocks noGrp="1"/>
          </p:cNvSpPr>
          <p:nvPr>
            <p:ph type="body" idx="3"/>
          </p:nvPr>
        </p:nvSpPr>
        <p:spPr>
          <a:xfrm>
            <a:off x="6972765" y="2061958"/>
            <a:ext cx="4507330" cy="31704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135"/>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136"/>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extLst>
      <p:ext uri="{BB962C8B-B14F-4D97-AF65-F5344CB8AC3E}">
        <p14:creationId xmlns:p14="http://schemas.microsoft.com/office/powerpoint/2010/main" val="41371775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3586073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389650" y="5886974"/>
            <a:ext cx="2054262" cy="457426"/>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272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bullet point slide">
  <p:cSld name="4 bullet point slide">
    <p:spTree>
      <p:nvGrpSpPr>
        <p:cNvPr id="1" name="Shape 55"/>
        <p:cNvGrpSpPr/>
        <p:nvPr/>
      </p:nvGrpSpPr>
      <p:grpSpPr>
        <a:xfrm>
          <a:off x="0" y="0"/>
          <a:ext cx="0" cy="0"/>
          <a:chOff x="0" y="0"/>
          <a:chExt cx="0" cy="0"/>
        </a:xfrm>
      </p:grpSpPr>
      <p:sp>
        <p:nvSpPr>
          <p:cNvPr id="56" name="Google Shape;56;p34"/>
          <p:cNvSpPr txBox="1">
            <a:spLocks noGrp="1"/>
          </p:cNvSpPr>
          <p:nvPr>
            <p:ph type="body" idx="1"/>
          </p:nvPr>
        </p:nvSpPr>
        <p:spPr>
          <a:xfrm>
            <a:off x="860902" y="1056648"/>
            <a:ext cx="54669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7772"/>
              </a:buClr>
              <a:buSzPts val="3600"/>
              <a:buFont typeface="Arial"/>
              <a:buNone/>
              <a:defRPr sz="3600" b="0"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34"/>
          <p:cNvSpPr txBox="1">
            <a:spLocks noGrp="1"/>
          </p:cNvSpPr>
          <p:nvPr>
            <p:ph type="body" idx="2"/>
          </p:nvPr>
        </p:nvSpPr>
        <p:spPr>
          <a:xfrm>
            <a:off x="860902" y="2977661"/>
            <a:ext cx="8817149" cy="30011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3F3F3F"/>
              </a:buClr>
              <a:buSzPts val="2400"/>
              <a:buFont typeface="Arial"/>
              <a:buNone/>
              <a:defRPr sz="2400" b="0" i="0" u="none" strike="noStrike" cap="none">
                <a:solidFill>
                  <a:srgbClr val="3F3F3F"/>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24200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75039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0020893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24270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7348174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extLst>
      <p:ext uri="{BB962C8B-B14F-4D97-AF65-F5344CB8AC3E}">
        <p14:creationId xmlns:p14="http://schemas.microsoft.com/office/powerpoint/2010/main" val="31072417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3656666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880053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4208173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33611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ide Photo Slide">
  <p:cSld name="Side Photo Slide">
    <p:spTree>
      <p:nvGrpSpPr>
        <p:cNvPr id="1" name="Shape 58"/>
        <p:cNvGrpSpPr/>
        <p:nvPr/>
      </p:nvGrpSpPr>
      <p:grpSpPr>
        <a:xfrm>
          <a:off x="0" y="0"/>
          <a:ext cx="0" cy="0"/>
          <a:chOff x="0" y="0"/>
          <a:chExt cx="0" cy="0"/>
        </a:xfrm>
      </p:grpSpPr>
      <p:sp>
        <p:nvSpPr>
          <p:cNvPr id="59" name="Google Shape;59;p35"/>
          <p:cNvSpPr>
            <a:spLocks noGrp="1"/>
          </p:cNvSpPr>
          <p:nvPr>
            <p:ph type="pic" idx="2"/>
          </p:nvPr>
        </p:nvSpPr>
        <p:spPr>
          <a:xfrm>
            <a:off x="6857999" y="0"/>
            <a:ext cx="5334001" cy="6858000"/>
          </a:xfrm>
          <a:prstGeom prst="rect">
            <a:avLst/>
          </a:prstGeom>
          <a:noFill/>
          <a:ln>
            <a:noFill/>
          </a:ln>
        </p:spPr>
      </p:sp>
      <p:sp>
        <p:nvSpPr>
          <p:cNvPr id="60" name="Google Shape;60;p35"/>
          <p:cNvSpPr txBox="1">
            <a:spLocks noGrp="1"/>
          </p:cNvSpPr>
          <p:nvPr>
            <p:ph type="body" idx="1"/>
          </p:nvPr>
        </p:nvSpPr>
        <p:spPr>
          <a:xfrm>
            <a:off x="660960" y="1010552"/>
            <a:ext cx="560769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35"/>
          <p:cNvSpPr txBox="1">
            <a:spLocks noGrp="1"/>
          </p:cNvSpPr>
          <p:nvPr>
            <p:ph type="body" idx="3"/>
          </p:nvPr>
        </p:nvSpPr>
        <p:spPr>
          <a:xfrm>
            <a:off x="673256" y="2256692"/>
            <a:ext cx="5600544" cy="36869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37029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extLst>
      <p:ext uri="{BB962C8B-B14F-4D97-AF65-F5344CB8AC3E}">
        <p14:creationId xmlns:p14="http://schemas.microsoft.com/office/powerpoint/2010/main" val="9381017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28898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751004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646828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505813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9631287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extLst>
      <p:ext uri="{BB962C8B-B14F-4D97-AF65-F5344CB8AC3E}">
        <p14:creationId xmlns:p14="http://schemas.microsoft.com/office/powerpoint/2010/main" val="34833996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33591043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4224408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Navy">
  <p:cSld name="Divider - Navy">
    <p:spTree>
      <p:nvGrpSpPr>
        <p:cNvPr id="1" name="Shape 62"/>
        <p:cNvGrpSpPr/>
        <p:nvPr/>
      </p:nvGrpSpPr>
      <p:grpSpPr>
        <a:xfrm>
          <a:off x="0" y="0"/>
          <a:ext cx="0" cy="0"/>
          <a:chOff x="0" y="0"/>
          <a:chExt cx="0" cy="0"/>
        </a:xfrm>
      </p:grpSpPr>
      <p:sp>
        <p:nvSpPr>
          <p:cNvPr id="63" name="Google Shape;63;p36"/>
          <p:cNvSpPr/>
          <p:nvPr/>
        </p:nvSpPr>
        <p:spPr>
          <a:xfrm>
            <a:off x="6982690" y="527858"/>
            <a:ext cx="4721156" cy="5802284"/>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64" name="Google Shape;64;p3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36"/>
          <p:cNvSpPr>
            <a:spLocks noGrp="1"/>
          </p:cNvSpPr>
          <p:nvPr>
            <p:ph type="pic" idx="2"/>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25970355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2629957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ottom Photo Slide">
  <p:cSld name="Bottom Photo Slide">
    <p:spTree>
      <p:nvGrpSpPr>
        <p:cNvPr id="1" name="Shape 66"/>
        <p:cNvGrpSpPr/>
        <p:nvPr/>
      </p:nvGrpSpPr>
      <p:grpSpPr>
        <a:xfrm>
          <a:off x="0" y="0"/>
          <a:ext cx="0" cy="0"/>
          <a:chOff x="0" y="0"/>
          <a:chExt cx="0" cy="0"/>
        </a:xfrm>
      </p:grpSpPr>
      <p:sp>
        <p:nvSpPr>
          <p:cNvPr id="67" name="Google Shape;67;p37"/>
          <p:cNvSpPr>
            <a:spLocks noGrp="1"/>
          </p:cNvSpPr>
          <p:nvPr>
            <p:ph type="pic" idx="2"/>
          </p:nvPr>
        </p:nvSpPr>
        <p:spPr>
          <a:xfrm>
            <a:off x="0" y="3695066"/>
            <a:ext cx="11125201" cy="2342319"/>
          </a:xfrm>
          <a:prstGeom prst="rect">
            <a:avLst/>
          </a:prstGeom>
          <a:noFill/>
          <a:ln>
            <a:noFill/>
          </a:ln>
        </p:spPr>
      </p:sp>
      <p:sp>
        <p:nvSpPr>
          <p:cNvPr id="68" name="Google Shape;68;p37"/>
          <p:cNvSpPr txBox="1">
            <a:spLocks noGrp="1"/>
          </p:cNvSpPr>
          <p:nvPr>
            <p:ph type="body" idx="1"/>
          </p:nvPr>
        </p:nvSpPr>
        <p:spPr>
          <a:xfrm>
            <a:off x="1651560" y="1086752"/>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37"/>
          <p:cNvSpPr txBox="1">
            <a:spLocks noGrp="1"/>
          </p:cNvSpPr>
          <p:nvPr>
            <p:ph type="body" idx="3"/>
          </p:nvPr>
        </p:nvSpPr>
        <p:spPr>
          <a:xfrm>
            <a:off x="1663856" y="2332892"/>
            <a:ext cx="9637190" cy="12286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70"/>
        <p:cNvGrpSpPr/>
        <p:nvPr/>
      </p:nvGrpSpPr>
      <p:grpSpPr>
        <a:xfrm>
          <a:off x="0" y="0"/>
          <a:ext cx="0" cy="0"/>
          <a:chOff x="0" y="0"/>
          <a:chExt cx="0" cy="0"/>
        </a:xfrm>
      </p:grpSpPr>
      <p:sp>
        <p:nvSpPr>
          <p:cNvPr id="71" name="Google Shape;71;p38"/>
          <p:cNvSpPr/>
          <p:nvPr/>
        </p:nvSpPr>
        <p:spPr>
          <a:xfrm rot="-5400000">
            <a:off x="2666999" y="-2666999"/>
            <a:ext cx="6858001" cy="12191999"/>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 name="Google Shape;72;p38"/>
          <p:cNvSpPr/>
          <p:nvPr/>
        </p:nvSpPr>
        <p:spPr>
          <a:xfrm rot="-5400000">
            <a:off x="2965899" y="-2133928"/>
            <a:ext cx="6141020" cy="1112585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73" name="Google Shape;73;p3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7772"/>
              </a:buClr>
              <a:buSzPts val="3600"/>
              <a:buFont typeface="Arial"/>
              <a:buNone/>
              <a:defRPr sz="3600" b="1" i="0" u="none" strike="noStrike" cap="none">
                <a:solidFill>
                  <a:srgbClr val="00777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8"/>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75"/>
        <p:cNvGrpSpPr/>
        <p:nvPr/>
      </p:nvGrpSpPr>
      <p:grpSpPr>
        <a:xfrm>
          <a:off x="0" y="0"/>
          <a:ext cx="0" cy="0"/>
          <a:chOff x="0" y="0"/>
          <a:chExt cx="0" cy="0"/>
        </a:xfrm>
      </p:grpSpPr>
      <p:sp>
        <p:nvSpPr>
          <p:cNvPr id="76" name="Google Shape;76;p39"/>
          <p:cNvSpPr/>
          <p:nvPr/>
        </p:nvSpPr>
        <p:spPr>
          <a:xfrm rot="-5400000">
            <a:off x="4192375" y="-642572"/>
            <a:ext cx="3807250" cy="8129849"/>
          </a:xfrm>
          <a:prstGeom prst="rect">
            <a:avLst/>
          </a:pr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 name="Google Shape;77;p39"/>
          <p:cNvSpPr txBox="1">
            <a:spLocks noGrp="1"/>
          </p:cNvSpPr>
          <p:nvPr>
            <p:ph type="body" idx="1"/>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39"/>
          <p:cNvSpPr>
            <a:spLocks noGrp="1"/>
          </p:cNvSpPr>
          <p:nvPr>
            <p:ph type="pic" idx="2"/>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Slide 02">
  <p:cSld name="Quote Slide 02">
    <p:spTree>
      <p:nvGrpSpPr>
        <p:cNvPr id="1" name="Shape 79"/>
        <p:cNvGrpSpPr/>
        <p:nvPr/>
      </p:nvGrpSpPr>
      <p:grpSpPr>
        <a:xfrm>
          <a:off x="0" y="0"/>
          <a:ext cx="0" cy="0"/>
          <a:chOff x="0" y="0"/>
          <a:chExt cx="0" cy="0"/>
        </a:xfrm>
      </p:grpSpPr>
      <p:sp>
        <p:nvSpPr>
          <p:cNvPr id="80" name="Google Shape;80;p40"/>
          <p:cNvSpPr/>
          <p:nvPr/>
        </p:nvSpPr>
        <p:spPr>
          <a:xfrm rot="-5400000">
            <a:off x="232431" y="464696"/>
            <a:ext cx="5844795" cy="6309657"/>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 name="Google Shape;81;p40"/>
          <p:cNvSpPr txBox="1">
            <a:spLocks noGrp="1"/>
          </p:cNvSpPr>
          <p:nvPr>
            <p:ph type="body" idx="1"/>
          </p:nvPr>
        </p:nvSpPr>
        <p:spPr>
          <a:xfrm>
            <a:off x="779490" y="2278505"/>
            <a:ext cx="4137285" cy="272680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40"/>
          <p:cNvSpPr/>
          <p:nvPr/>
        </p:nvSpPr>
        <p:spPr>
          <a:xfrm rot="-5400000">
            <a:off x="10557481" y="-214269"/>
            <a:ext cx="1420250" cy="1848787"/>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 Orange Icon box">
  <p:cSld name="Text Slide - Orange Icon box">
    <p:spTree>
      <p:nvGrpSpPr>
        <p:cNvPr id="1" name="Shape 90"/>
        <p:cNvGrpSpPr/>
        <p:nvPr/>
      </p:nvGrpSpPr>
      <p:grpSpPr>
        <a:xfrm>
          <a:off x="0" y="0"/>
          <a:ext cx="0" cy="0"/>
          <a:chOff x="0" y="0"/>
          <a:chExt cx="0" cy="0"/>
        </a:xfrm>
      </p:grpSpPr>
      <p:sp>
        <p:nvSpPr>
          <p:cNvPr id="91" name="Google Shape;91;p42"/>
          <p:cNvSpPr/>
          <p:nvPr/>
        </p:nvSpPr>
        <p:spPr>
          <a:xfrm>
            <a:off x="0" y="660259"/>
            <a:ext cx="1423827" cy="1525530"/>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 name="Google Shape;92;p42"/>
          <p:cNvSpPr txBox="1">
            <a:spLocks noGrp="1"/>
          </p:cNvSpPr>
          <p:nvPr>
            <p:ph type="body" idx="1"/>
          </p:nvPr>
        </p:nvSpPr>
        <p:spPr>
          <a:xfrm>
            <a:off x="1675006" y="1074656"/>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42"/>
          <p:cNvSpPr txBox="1">
            <a:spLocks noGrp="1"/>
          </p:cNvSpPr>
          <p:nvPr>
            <p:ph type="body" idx="2"/>
          </p:nvPr>
        </p:nvSpPr>
        <p:spPr>
          <a:xfrm>
            <a:off x="1687302" y="2602523"/>
            <a:ext cx="9637190" cy="32452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image" Target="../media/image7.png"/><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image" Target="../media/image6.png"/><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theme" Target="../theme/theme2.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1.xml"/><Relationship Id="rId1" Type="http://schemas.openxmlformats.org/officeDocument/2006/relationships/slideLayout" Target="../slideLayouts/slideLayout40.xml"/><Relationship Id="rId5" Type="http://schemas.openxmlformats.org/officeDocument/2006/relationships/image" Target="../media/image13.png"/><Relationship Id="rId4" Type="http://schemas.openxmlformats.org/officeDocument/2006/relationships/image" Target="../media/image1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9"/>
          <p:cNvGrpSpPr/>
          <p:nvPr/>
        </p:nvGrpSpPr>
        <p:grpSpPr>
          <a:xfrm>
            <a:off x="9819391" y="6329679"/>
            <a:ext cx="2006924" cy="228419"/>
            <a:chOff x="428174" y="10170041"/>
            <a:chExt cx="1952169" cy="222187"/>
          </a:xfrm>
        </p:grpSpPr>
        <p:pic>
          <p:nvPicPr>
            <p:cNvPr id="11" name="Google Shape;11;p29"/>
            <p:cNvPicPr preferRelativeResize="0"/>
            <p:nvPr/>
          </p:nvPicPr>
          <p:blipFill rotWithShape="1">
            <a:blip r:embed="rId19" cstate="email">
              <a:alphaModFix/>
              <a:extLst>
                <a:ext uri="{28A0092B-C50C-407E-A947-70E740481C1C}">
                  <a14:useLocalDpi xmlns:a14="http://schemas.microsoft.com/office/drawing/2010/main"/>
                </a:ext>
              </a:extLst>
            </a:blip>
            <a:srcRect/>
            <a:stretch/>
          </p:blipFill>
          <p:spPr>
            <a:xfrm>
              <a:off x="602343" y="10174514"/>
              <a:ext cx="1778000" cy="217714"/>
            </a:xfrm>
            <a:prstGeom prst="rect">
              <a:avLst/>
            </a:prstGeom>
            <a:noFill/>
            <a:ln>
              <a:noFill/>
            </a:ln>
          </p:spPr>
        </p:pic>
        <p:pic>
          <p:nvPicPr>
            <p:cNvPr id="12" name="Google Shape;12;p29"/>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428174" y="10170041"/>
              <a:ext cx="210456" cy="185903"/>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50" r:id="rId1"/>
    <p:sldLayoutId id="2147483653" r:id="rId2"/>
    <p:sldLayoutId id="2147483654" r:id="rId3"/>
    <p:sldLayoutId id="2147483655" r:id="rId4"/>
    <p:sldLayoutId id="2147483656" r:id="rId5"/>
    <p:sldLayoutId id="2147483657" r:id="rId6"/>
    <p:sldLayoutId id="2147483658" r:id="rId7"/>
    <p:sldLayoutId id="2147483659" r:id="rId8"/>
    <p:sldLayoutId id="2147483661" r:id="rId9"/>
    <p:sldLayoutId id="2147483663" r:id="rId10"/>
    <p:sldLayoutId id="2147483666" r:id="rId11"/>
    <p:sldLayoutId id="2147483668" r:id="rId12"/>
    <p:sldLayoutId id="2147483669" r:id="rId13"/>
    <p:sldLayoutId id="2147483670" r:id="rId14"/>
    <p:sldLayoutId id="2147483671" r:id="rId15"/>
    <p:sldLayoutId id="2147483672" r:id="rId16"/>
    <p:sldLayoutId id="2147483673"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4" cstate="email">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5" cstate="email">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54345782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 id="2147483696"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3012957861"/>
      </p:ext>
    </p:extLst>
  </p:cSld>
  <p:clrMap bg1="lt1" tx1="dk1" bg2="lt2" tx2="dk2" accent1="accent1" accent2="accent2" accent3="accent3" accent4="accent4" accent5="accent5" accent6="accent6" hlink="hlink" folHlink="folHlink"/>
  <p:sldLayoutIdLst>
    <p:sldLayoutId id="2147483698" r:id="rId1"/>
    <p:sldLayoutId id="214748369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https://ec.europa.eu/eip/agriculture/en/digitising-agriculture/developing-digital-technologies/precision-farming-0.html"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1.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7.xml"/><Relationship Id="rId4" Type="http://schemas.openxmlformats.org/officeDocument/2006/relationships/image" Target="../media/image38.svg"/></Relationships>
</file>

<file path=ppt/slides/_rels/slide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video" Target="https://www.youtube.com/embed/pnA-EkmUzNI?feature=oembed" TargetMode="External"/><Relationship Id="rId5" Type="http://schemas.openxmlformats.org/officeDocument/2006/relationships/hyperlink" Target="https://www.youtube.com/watch?v=pnA-EkmUzNI" TargetMode="External"/><Relationship Id="rId4" Type="http://schemas.openxmlformats.org/officeDocument/2006/relationships/image" Target="../media/image20.jpeg"/></Relationships>
</file>

<file path=ppt/slides/_rels/slide5.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alliancebioversityciat.org/stories/simple-ways-boost-benefits-climate-smart-agriculture#:~:text=Reduced%20Tillage%3A%20Minimizing%20soil%20disturbance,carbon%20storage%20in%20the%20soi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xfrm>
            <a:off x="-1" y="2491332"/>
            <a:ext cx="12192000" cy="4394200"/>
          </a:xfrm>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 Placeholder 12"/>
          <p:cNvSpPr>
            <a:spLocks noGrp="1"/>
          </p:cNvSpPr>
          <p:nvPr>
            <p:ph type="body" sz="quarter" idx="20"/>
          </p:nvPr>
        </p:nvSpPr>
        <p:spPr>
          <a:xfrm>
            <a:off x="613458" y="3602533"/>
            <a:ext cx="3733690" cy="1395852"/>
          </a:xfrm>
        </p:spPr>
        <p:txBody>
          <a:bodyPr lIns="91440" tIns="45720" rIns="91440" bIns="45720" anchor="ctr">
            <a:noAutofit/>
          </a:bodyPr>
          <a:lstStyle/>
          <a:p>
            <a:pPr>
              <a:lnSpc>
                <a:spcPct val="80000"/>
              </a:lnSpc>
            </a:pPr>
            <a:r>
              <a:rPr lang="en-GB" sz="3400" noProof="0" dirty="0">
                <a:solidFill>
                  <a:schemeClr val="bg1"/>
                </a:solidFill>
              </a:rPr>
              <a:t>M3: </a:t>
            </a:r>
            <a:r>
              <a:rPr lang="en-US" sz="3400" dirty="0">
                <a:solidFill>
                  <a:schemeClr val="bg1"/>
                </a:solidFill>
              </a:rPr>
              <a:t>Soil Conservation &amp; </a:t>
            </a:r>
            <a:r>
              <a:rPr lang="en-US" sz="3100" dirty="0">
                <a:solidFill>
                  <a:schemeClr val="bg1"/>
                </a:solidFill>
              </a:rPr>
              <a:t>Carbon Sequestration </a:t>
            </a:r>
            <a:endParaRPr lang="en-GB" sz="3100" noProof="0"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www.</a:t>
            </a:r>
            <a:r>
              <a:rPr kumimoji="0" lang="en-GB"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smartskillsproject</a:t>
            </a: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505551" y="2430640"/>
            <a:ext cx="3660159" cy="732327"/>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Course 5:  Climate-Smart Agriculture (CSA) Techniques </a:t>
            </a:r>
            <a:endParaRPr kumimoji="0" lang="en-GB" sz="2800" b="0" i="0" u="none" strike="noStrike" kern="1200" cap="none" spc="0" normalizeH="0" baseline="0" noProof="0" dirty="0">
              <a:ln>
                <a:noFill/>
              </a:ln>
              <a:solidFill>
                <a:prstClr val="white"/>
              </a:solidFill>
              <a:effectLst/>
              <a:uLnTx/>
              <a:uFillTx/>
              <a:latin typeface="Calibri" panose="020F0502020204030204"/>
              <a:ea typeface="Calibri"/>
              <a:cs typeface="Calibri"/>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342087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9"/>
          <p:cNvSpPr txBox="1">
            <a:spLocks noGrp="1"/>
          </p:cNvSpPr>
          <p:nvPr>
            <p:ph type="body" idx="1"/>
          </p:nvPr>
        </p:nvSpPr>
        <p:spPr>
          <a:xfrm>
            <a:off x="904856" y="550869"/>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1200"/>
              </a:spcAft>
              <a:buClr>
                <a:schemeClr val="dk1"/>
              </a:buClr>
              <a:buSzPts val="1100"/>
              <a:buNone/>
            </a:pPr>
            <a:r>
              <a:rPr lang="en-US" dirty="0"/>
              <a:t>Cover Cropping: to enrich the soil</a:t>
            </a:r>
            <a:endParaRPr dirty="0"/>
          </a:p>
        </p:txBody>
      </p:sp>
      <p:sp>
        <p:nvSpPr>
          <p:cNvPr id="280" name="Google Shape;280;p9"/>
          <p:cNvSpPr txBox="1">
            <a:spLocks noGrp="1"/>
          </p:cNvSpPr>
          <p:nvPr>
            <p:ph type="body" idx="2"/>
          </p:nvPr>
        </p:nvSpPr>
        <p:spPr>
          <a:xfrm>
            <a:off x="746700" y="1316100"/>
            <a:ext cx="10698600" cy="50448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1200"/>
              </a:spcBef>
              <a:spcAft>
                <a:spcPts val="0"/>
              </a:spcAft>
              <a:buClr>
                <a:srgbClr val="EEA821"/>
              </a:buClr>
              <a:buSzPct val="79000"/>
              <a:buChar char="●"/>
            </a:pPr>
            <a:r>
              <a:rPr lang="en-US" b="1" dirty="0">
                <a:solidFill>
                  <a:schemeClr val="tx1">
                    <a:lumMod val="65000"/>
                    <a:lumOff val="35000"/>
                  </a:schemeClr>
                </a:solidFill>
              </a:rPr>
              <a:t>Increase of organic matter:</a:t>
            </a:r>
            <a:r>
              <a:rPr lang="en-US" dirty="0">
                <a:solidFill>
                  <a:schemeClr val="tx1">
                    <a:lumMod val="65000"/>
                    <a:lumOff val="35000"/>
                  </a:schemeClr>
                </a:solidFill>
              </a:rPr>
              <a:t> legumes and other species fix nitrogen and, once incorporated, enrich the soil with carbon.</a:t>
            </a:r>
            <a:endParaRPr dirty="0">
              <a:solidFill>
                <a:schemeClr val="tx1">
                  <a:lumMod val="65000"/>
                  <a:lumOff val="35000"/>
                </a:schemeClr>
              </a:solidFill>
            </a:endParaRPr>
          </a:p>
          <a:p>
            <a:pPr marL="457200" lvl="0" indent="-381000" algn="l" rtl="0">
              <a:lnSpc>
                <a:spcPct val="115000"/>
              </a:lnSpc>
              <a:spcBef>
                <a:spcPts val="0"/>
              </a:spcBef>
              <a:spcAft>
                <a:spcPts val="0"/>
              </a:spcAft>
              <a:buClr>
                <a:srgbClr val="EEA821"/>
              </a:buClr>
              <a:buSzPct val="79000"/>
              <a:buChar char="●"/>
            </a:pPr>
            <a:r>
              <a:rPr lang="en-US" b="1" dirty="0">
                <a:solidFill>
                  <a:schemeClr val="tx1">
                    <a:lumMod val="65000"/>
                    <a:lumOff val="35000"/>
                  </a:schemeClr>
                </a:solidFill>
              </a:rPr>
              <a:t>Soil protection:</a:t>
            </a:r>
            <a:r>
              <a:rPr lang="en-US" dirty="0">
                <a:solidFill>
                  <a:schemeClr val="tx1">
                    <a:lumMod val="65000"/>
                    <a:lumOff val="35000"/>
                  </a:schemeClr>
                </a:solidFill>
              </a:rPr>
              <a:t> they reduce erosion between one crop cycle and another, keeping the soil covered.</a:t>
            </a:r>
            <a:endParaRPr dirty="0">
              <a:solidFill>
                <a:schemeClr val="tx1">
                  <a:lumMod val="65000"/>
                  <a:lumOff val="35000"/>
                </a:schemeClr>
              </a:solidFill>
            </a:endParaRPr>
          </a:p>
          <a:p>
            <a:pPr marL="457200" lvl="0" indent="-381000" algn="l" rtl="0">
              <a:lnSpc>
                <a:spcPct val="115000"/>
              </a:lnSpc>
              <a:spcBef>
                <a:spcPts val="0"/>
              </a:spcBef>
              <a:spcAft>
                <a:spcPts val="0"/>
              </a:spcAft>
              <a:buClr>
                <a:srgbClr val="EEA821"/>
              </a:buClr>
              <a:buSzPct val="79000"/>
              <a:buChar char="●"/>
            </a:pPr>
            <a:r>
              <a:rPr lang="en-US" dirty="0">
                <a:solidFill>
                  <a:schemeClr val="tx1">
                    <a:lumMod val="65000"/>
                    <a:lumOff val="35000"/>
                  </a:schemeClr>
                </a:solidFill>
              </a:rPr>
              <a:t>Natural</a:t>
            </a:r>
            <a:r>
              <a:rPr lang="en-US" b="1" dirty="0">
                <a:solidFill>
                  <a:schemeClr val="tx1">
                    <a:lumMod val="65000"/>
                    <a:lumOff val="35000"/>
                  </a:schemeClr>
                </a:solidFill>
              </a:rPr>
              <a:t> pest management:</a:t>
            </a:r>
            <a:r>
              <a:rPr lang="en-US" dirty="0">
                <a:solidFill>
                  <a:schemeClr val="tx1">
                    <a:lumMod val="65000"/>
                    <a:lumOff val="35000"/>
                  </a:schemeClr>
                </a:solidFill>
              </a:rPr>
              <a:t> A wide crop diversity helps control pests, reducing the use of pesticides.</a:t>
            </a:r>
            <a:endParaRPr dirty="0">
              <a:solidFill>
                <a:schemeClr val="tx1">
                  <a:lumMod val="65000"/>
                  <a:lumOff val="35000"/>
                </a:schemeClr>
              </a:solidFill>
            </a:endParaRPr>
          </a:p>
          <a:p>
            <a:pPr marL="0" lvl="0" indent="0" algn="l" rtl="0">
              <a:lnSpc>
                <a:spcPct val="115000"/>
              </a:lnSpc>
              <a:spcBef>
                <a:spcPts val="1200"/>
              </a:spcBef>
              <a:spcAft>
                <a:spcPts val="0"/>
              </a:spcAft>
              <a:buClr>
                <a:schemeClr val="dk1"/>
              </a:buClr>
              <a:buSzPts val="1100"/>
              <a:buFont typeface="Arial"/>
              <a:buNone/>
            </a:pPr>
            <a:r>
              <a:rPr lang="en-US" dirty="0">
                <a:solidFill>
                  <a:schemeClr val="tx1">
                    <a:lumMod val="65000"/>
                    <a:lumOff val="35000"/>
                  </a:schemeClr>
                </a:solidFill>
              </a:rPr>
              <a:t>Together, </a:t>
            </a:r>
            <a:r>
              <a:rPr lang="en-US" b="1" dirty="0">
                <a:solidFill>
                  <a:schemeClr val="tx1">
                    <a:lumMod val="65000"/>
                    <a:lumOff val="35000"/>
                  </a:schemeClr>
                </a:solidFill>
              </a:rPr>
              <a:t>agroforestry</a:t>
            </a:r>
            <a:r>
              <a:rPr lang="en-US" dirty="0">
                <a:solidFill>
                  <a:schemeClr val="tx1">
                    <a:lumMod val="65000"/>
                    <a:lumOff val="35000"/>
                  </a:schemeClr>
                </a:solidFill>
              </a:rPr>
              <a:t> and </a:t>
            </a:r>
            <a:r>
              <a:rPr lang="en-US" b="1" dirty="0">
                <a:solidFill>
                  <a:schemeClr val="tx1">
                    <a:lumMod val="65000"/>
                    <a:lumOff val="35000"/>
                  </a:schemeClr>
                </a:solidFill>
              </a:rPr>
              <a:t>cover cropping</a:t>
            </a:r>
            <a:r>
              <a:rPr lang="en-US" dirty="0">
                <a:solidFill>
                  <a:schemeClr val="tx1">
                    <a:lumMod val="65000"/>
                    <a:lumOff val="35000"/>
                  </a:schemeClr>
                </a:solidFill>
              </a:rPr>
              <a:t> promote </a:t>
            </a:r>
            <a:r>
              <a:rPr lang="en-US" b="1" dirty="0">
                <a:solidFill>
                  <a:schemeClr val="tx1">
                    <a:lumMod val="65000"/>
                    <a:lumOff val="35000"/>
                  </a:schemeClr>
                </a:solidFill>
              </a:rPr>
              <a:t>resilience</a:t>
            </a:r>
            <a:r>
              <a:rPr lang="en-US" dirty="0">
                <a:solidFill>
                  <a:schemeClr val="tx1">
                    <a:lumMod val="65000"/>
                    <a:lumOff val="35000"/>
                  </a:schemeClr>
                </a:solidFill>
              </a:rPr>
              <a:t> to climate change, improve agricultural </a:t>
            </a:r>
            <a:r>
              <a:rPr lang="en-US" b="1" dirty="0">
                <a:solidFill>
                  <a:schemeClr val="tx1">
                    <a:lumMod val="65000"/>
                    <a:lumOff val="35000"/>
                  </a:schemeClr>
                </a:solidFill>
              </a:rPr>
              <a:t>productivity</a:t>
            </a:r>
            <a:r>
              <a:rPr lang="en-US" dirty="0">
                <a:solidFill>
                  <a:schemeClr val="tx1">
                    <a:lumMod val="65000"/>
                    <a:lumOff val="35000"/>
                  </a:schemeClr>
                </a:solidFill>
              </a:rPr>
              <a:t> and make a significant contribution to </a:t>
            </a:r>
            <a:r>
              <a:rPr lang="en-US" b="1" dirty="0">
                <a:solidFill>
                  <a:schemeClr val="tx1">
                    <a:lumMod val="65000"/>
                    <a:lumOff val="35000"/>
                  </a:schemeClr>
                </a:solidFill>
              </a:rPr>
              <a:t>mitigation</a:t>
            </a:r>
            <a:r>
              <a:rPr lang="en-US" dirty="0">
                <a:solidFill>
                  <a:schemeClr val="tx1">
                    <a:lumMod val="65000"/>
                    <a:lumOff val="35000"/>
                  </a:schemeClr>
                </a:solidFill>
              </a:rPr>
              <a:t> (by sequestering carbon and protecting biodiversity). These practices embody the </a:t>
            </a:r>
            <a:r>
              <a:rPr lang="en-US" b="1" dirty="0">
                <a:solidFill>
                  <a:schemeClr val="tx1">
                    <a:lumMod val="65000"/>
                    <a:lumOff val="35000"/>
                  </a:schemeClr>
                </a:solidFill>
              </a:rPr>
              <a:t>three objectives</a:t>
            </a:r>
            <a:r>
              <a:rPr lang="en-US" dirty="0">
                <a:solidFill>
                  <a:schemeClr val="tx1">
                    <a:lumMod val="65000"/>
                    <a:lumOff val="35000"/>
                  </a:schemeClr>
                </a:solidFill>
              </a:rPr>
              <a:t> of Climate-Smart Agriculture: </a:t>
            </a:r>
            <a:r>
              <a:rPr lang="en-US" b="1" dirty="0">
                <a:solidFill>
                  <a:schemeClr val="tx1">
                    <a:lumMod val="65000"/>
                    <a:lumOff val="35000"/>
                  </a:schemeClr>
                </a:solidFill>
              </a:rPr>
              <a:t>mitigation, adaptation</a:t>
            </a:r>
            <a:r>
              <a:rPr lang="en-US" dirty="0">
                <a:solidFill>
                  <a:schemeClr val="tx1">
                    <a:lumMod val="65000"/>
                    <a:lumOff val="35000"/>
                  </a:schemeClr>
                </a:solidFill>
              </a:rPr>
              <a:t> and </a:t>
            </a:r>
            <a:r>
              <a:rPr lang="en-US" b="1" dirty="0">
                <a:solidFill>
                  <a:schemeClr val="tx1">
                    <a:lumMod val="65000"/>
                    <a:lumOff val="35000"/>
                  </a:schemeClr>
                </a:solidFill>
              </a:rPr>
              <a:t>improvement of livelihoods</a:t>
            </a:r>
            <a:r>
              <a:rPr lang="en-US" dirty="0">
                <a:solidFill>
                  <a:schemeClr val="tx1">
                    <a:lumMod val="65000"/>
                    <a:lumOff val="35000"/>
                  </a:schemeClr>
                </a:solidFill>
              </a:rPr>
              <a:t>.</a:t>
            </a:r>
            <a:endParaRPr dirty="0">
              <a:solidFill>
                <a:schemeClr val="tx1">
                  <a:lumMod val="65000"/>
                  <a:lumOff val="35000"/>
                </a:schemeClr>
              </a:solidFill>
            </a:endParaRPr>
          </a:p>
          <a:p>
            <a:pPr marL="228600" lvl="0" indent="-228600" algn="l" rtl="0">
              <a:lnSpc>
                <a:spcPct val="103333"/>
              </a:lnSpc>
              <a:spcBef>
                <a:spcPts val="1200"/>
              </a:spcBef>
              <a:spcAft>
                <a:spcPts val="0"/>
              </a:spcAft>
              <a:buClr>
                <a:srgbClr val="404040"/>
              </a:buClr>
              <a:buSzPts val="2400"/>
              <a:buNone/>
            </a:pPr>
            <a:endParaRPr dirty="0">
              <a:solidFill>
                <a:schemeClr val="tx1">
                  <a:lumMod val="65000"/>
                  <a:lumOff val="35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pic>
        <p:nvPicPr>
          <p:cNvPr id="286" name="Google Shape;286;g3421652cbe9_0_319"/>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287" name="Google Shape;287;g3421652cbe9_0_319"/>
          <p:cNvSpPr txBox="1"/>
          <p:nvPr/>
        </p:nvSpPr>
        <p:spPr>
          <a:xfrm>
            <a:off x="1935036" y="2043435"/>
            <a:ext cx="6797900" cy="1166774"/>
          </a:xfrm>
          <a:prstGeom prst="rect">
            <a:avLst/>
          </a:prstGeom>
          <a:solidFill>
            <a:srgbClr val="EEA821"/>
          </a:solidFill>
          <a:ln>
            <a:noFill/>
          </a:ln>
        </p:spPr>
        <p:txBody>
          <a:bodyPr spcFirstLastPara="1" wrap="square" lIns="91425" tIns="45700" rIns="91425" bIns="45700" anchor="b" anchorCtr="0">
            <a:noAutofit/>
          </a:bodyPr>
          <a:lstStyle/>
          <a:p>
            <a:pPr marL="0" lvl="0" indent="0" algn="l" rtl="0">
              <a:spcBef>
                <a:spcPts val="1800"/>
              </a:spcBef>
              <a:spcAft>
                <a:spcPts val="0"/>
              </a:spcAft>
              <a:buNone/>
            </a:pPr>
            <a:r>
              <a:rPr lang="en-US" sz="3600" b="1" dirty="0">
                <a:solidFill>
                  <a:schemeClr val="lt1"/>
                </a:solidFill>
                <a:latin typeface="Calibri"/>
                <a:ea typeface="Calibri"/>
                <a:cs typeface="Calibri"/>
                <a:sym typeface="Calibri"/>
              </a:rPr>
              <a:t>MONITORING &amp; ENHANCING SOIL HEALTH WITH TECHNOLOGY</a:t>
            </a:r>
          </a:p>
        </p:txBody>
      </p:sp>
      <p:sp>
        <p:nvSpPr>
          <p:cNvPr id="288" name="Google Shape;288;g3421652cbe9_0_319"/>
          <p:cNvSpPr/>
          <p:nvPr/>
        </p:nvSpPr>
        <p:spPr>
          <a:xfrm>
            <a:off x="10027950" y="0"/>
            <a:ext cx="1407900" cy="2637600"/>
          </a:xfrm>
          <a:prstGeom prst="rect">
            <a:avLst/>
          </a:prstGeom>
          <a:solidFill>
            <a:srgbClr val="EEA821">
              <a:alpha val="7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9" name="Google Shape;289;g3421652cbe9_0_319"/>
          <p:cNvSpPr/>
          <p:nvPr/>
        </p:nvSpPr>
        <p:spPr>
          <a:xfrm>
            <a:off x="0" y="5371864"/>
            <a:ext cx="1407900" cy="1486200"/>
          </a:xfrm>
          <a:prstGeom prst="rect">
            <a:avLst/>
          </a:prstGeom>
          <a:solidFill>
            <a:srgbClr val="007772">
              <a:alpha val="7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0" name="Google Shape;290;g3421652cbe9_0_319"/>
          <p:cNvSpPr txBox="1">
            <a:spLocks noGrp="1"/>
          </p:cNvSpPr>
          <p:nvPr>
            <p:ph type="body" idx="1"/>
          </p:nvPr>
        </p:nvSpPr>
        <p:spPr>
          <a:xfrm>
            <a:off x="9241981" y="871477"/>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03</a:t>
            </a:r>
            <a:endParaRPr/>
          </a:p>
        </p:txBody>
      </p:sp>
      <p:grpSp>
        <p:nvGrpSpPr>
          <p:cNvPr id="291" name="Google Shape;291;g3421652cbe9_0_319"/>
          <p:cNvGrpSpPr/>
          <p:nvPr/>
        </p:nvGrpSpPr>
        <p:grpSpPr>
          <a:xfrm>
            <a:off x="9142967" y="3809077"/>
            <a:ext cx="3049275" cy="3049275"/>
            <a:chOff x="3268483" y="5538141"/>
            <a:chExt cx="1760348" cy="1760348"/>
          </a:xfrm>
        </p:grpSpPr>
        <p:sp>
          <p:nvSpPr>
            <p:cNvPr id="292" name="Google Shape;292;g3421652cbe9_0_319"/>
            <p:cNvSpPr/>
            <p:nvPr/>
          </p:nvSpPr>
          <p:spPr>
            <a:xfrm>
              <a:off x="3268483" y="5538141"/>
              <a:ext cx="1760348" cy="1760348"/>
            </a:xfrm>
            <a:custGeom>
              <a:avLst/>
              <a:gdLst/>
              <a:ahLst/>
              <a:cxnLst/>
              <a:rect l="l" t="t" r="r" b="b"/>
              <a:pathLst>
                <a:path w="1760348" h="1760348" extrusionOk="0">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3" name="Google Shape;293;g3421652cbe9_0_319"/>
            <p:cNvSpPr/>
            <p:nvPr/>
          </p:nvSpPr>
          <p:spPr>
            <a:xfrm>
              <a:off x="3468723" y="6185069"/>
              <a:ext cx="948387" cy="913180"/>
            </a:xfrm>
            <a:custGeom>
              <a:avLst/>
              <a:gdLst/>
              <a:ahLst/>
              <a:cxnLst/>
              <a:rect l="l" t="t" r="r" b="b"/>
              <a:pathLst>
                <a:path w="948387" h="913180" extrusionOk="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11"/>
          <p:cNvSpPr txBox="1"/>
          <p:nvPr/>
        </p:nvSpPr>
        <p:spPr>
          <a:xfrm>
            <a:off x="7241292" y="2329511"/>
            <a:ext cx="4292016" cy="98519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Calibri"/>
                <a:ea typeface="Calibri"/>
                <a:cs typeface="Calibri"/>
                <a:sym typeface="Calibri"/>
              </a:rPr>
              <a:t>Quote here</a:t>
            </a:r>
            <a:endParaRPr/>
          </a:p>
        </p:txBody>
      </p:sp>
      <p:sp>
        <p:nvSpPr>
          <p:cNvPr id="300" name="Google Shape;300;p11"/>
          <p:cNvSpPr txBox="1">
            <a:spLocks noGrp="1"/>
          </p:cNvSpPr>
          <p:nvPr>
            <p:ph type="body" idx="1"/>
          </p:nvPr>
        </p:nvSpPr>
        <p:spPr>
          <a:xfrm>
            <a:off x="426331" y="1675859"/>
            <a:ext cx="4726693" cy="4047344"/>
          </a:xfrm>
          <a:prstGeom prst="rect">
            <a:avLst/>
          </a:prstGeom>
          <a:noFill/>
          <a:ln>
            <a:noFill/>
          </a:ln>
        </p:spPr>
        <p:txBody>
          <a:bodyPr spcFirstLastPara="1" wrap="square" lIns="91425" tIns="45700" rIns="91425" bIns="45700" anchor="ctr" anchorCtr="0">
            <a:normAutofit lnSpcReduction="10000"/>
          </a:bodyPr>
          <a:lstStyle/>
          <a:p>
            <a:pPr marL="0" lvl="0" indent="0" algn="ctr" rtl="0">
              <a:lnSpc>
                <a:spcPct val="90000"/>
              </a:lnSpc>
              <a:spcBef>
                <a:spcPts val="0"/>
              </a:spcBef>
              <a:spcAft>
                <a:spcPts val="0"/>
              </a:spcAft>
              <a:buClr>
                <a:schemeClr val="lt1"/>
              </a:buClr>
              <a:buSzPts val="4000"/>
              <a:buNone/>
            </a:pPr>
            <a:r>
              <a:rPr lang="en-US" sz="3200" b="1" i="1" dirty="0"/>
              <a:t>Climate-smart agriculture offers a comprehensive framework for tackling the intertwined challenges of food security, climate change, and environmental degradation.</a:t>
            </a:r>
            <a:endParaRPr sz="3200" b="1" i="1" dirty="0"/>
          </a:p>
          <a:p>
            <a:pPr marL="0" lvl="0" indent="0" algn="ctr" rtl="0">
              <a:lnSpc>
                <a:spcPct val="90000"/>
              </a:lnSpc>
              <a:spcBef>
                <a:spcPts val="0"/>
              </a:spcBef>
              <a:spcAft>
                <a:spcPts val="0"/>
              </a:spcAft>
              <a:buClr>
                <a:schemeClr val="lt1"/>
              </a:buClr>
              <a:buSzPts val="4000"/>
              <a:buNone/>
            </a:pPr>
            <a:endParaRPr sz="2400" b="1" dirty="0"/>
          </a:p>
          <a:p>
            <a:pPr marL="0" lvl="0" indent="0" algn="ctr" rtl="0">
              <a:lnSpc>
                <a:spcPct val="90000"/>
              </a:lnSpc>
              <a:spcBef>
                <a:spcPts val="0"/>
              </a:spcBef>
              <a:spcAft>
                <a:spcPts val="0"/>
              </a:spcAft>
              <a:buClr>
                <a:schemeClr val="lt1"/>
              </a:buClr>
              <a:buSzPts val="4000"/>
              <a:buNone/>
            </a:pPr>
            <a:r>
              <a:rPr lang="en-US" sz="2400" b="1" dirty="0"/>
              <a:t> (Alliance Biodiversity &amp; CIAT)</a:t>
            </a:r>
            <a:endParaRPr sz="2400" b="1" dirty="0"/>
          </a:p>
        </p:txBody>
      </p:sp>
      <p:pic>
        <p:nvPicPr>
          <p:cNvPr id="3" name="Picture 2" descr="Farm field at harvest time">
            <a:extLst>
              <a:ext uri="{FF2B5EF4-FFF2-40B4-BE49-F238E27FC236}">
                <a16:creationId xmlns:a16="http://schemas.microsoft.com/office/drawing/2014/main" id="{4F6655BE-D759-2943-8A07-D7F35C9B54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87852" y="1657351"/>
            <a:ext cx="5668499" cy="3777523"/>
          </a:xfrm>
          <a:prstGeom prst="rect">
            <a:avLst/>
          </a:prstGeom>
        </p:spPr>
      </p:pic>
      <p:sp>
        <p:nvSpPr>
          <p:cNvPr id="299" name="Google Shape;299;p11"/>
          <p:cNvSpPr/>
          <p:nvPr/>
        </p:nvSpPr>
        <p:spPr>
          <a:xfrm>
            <a:off x="4738850" y="3777523"/>
            <a:ext cx="2700175" cy="2137637"/>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g3421652cbe9_0_51"/>
          <p:cNvSpPr txBox="1">
            <a:spLocks noGrp="1"/>
          </p:cNvSpPr>
          <p:nvPr>
            <p:ph type="body" idx="1"/>
          </p:nvPr>
        </p:nvSpPr>
        <p:spPr>
          <a:xfrm>
            <a:off x="1646131" y="420581"/>
            <a:ext cx="9649500" cy="6975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115000"/>
              </a:lnSpc>
              <a:spcBef>
                <a:spcPts val="1200"/>
              </a:spcBef>
              <a:spcAft>
                <a:spcPts val="0"/>
              </a:spcAft>
              <a:buClr>
                <a:schemeClr val="dk1"/>
              </a:buClr>
              <a:buSzPts val="275"/>
              <a:buFont typeface="Arial"/>
              <a:buNone/>
            </a:pPr>
            <a:r>
              <a:rPr lang="en-US" sz="14400" b="1">
                <a:solidFill>
                  <a:srgbClr val="007772"/>
                </a:solidFill>
              </a:rPr>
              <a:t>More efficient irrigation technologies</a:t>
            </a:r>
            <a:endParaRPr sz="14400" b="1">
              <a:solidFill>
                <a:srgbClr val="007772"/>
              </a:solidFill>
            </a:endParaRPr>
          </a:p>
          <a:p>
            <a:pPr marL="0" lvl="0" indent="0" algn="l" rtl="0">
              <a:lnSpc>
                <a:spcPct val="90000"/>
              </a:lnSpc>
              <a:spcBef>
                <a:spcPts val="1200"/>
              </a:spcBef>
              <a:spcAft>
                <a:spcPts val="0"/>
              </a:spcAft>
              <a:buClr>
                <a:srgbClr val="007772"/>
              </a:buClr>
              <a:buSzPct val="100000"/>
              <a:buNone/>
            </a:pPr>
            <a:endParaRPr b="1">
              <a:solidFill>
                <a:srgbClr val="007772"/>
              </a:solidFill>
            </a:endParaRPr>
          </a:p>
          <a:p>
            <a:pPr marL="0" lvl="0" indent="0" algn="l" rtl="0">
              <a:lnSpc>
                <a:spcPct val="90000"/>
              </a:lnSpc>
              <a:spcBef>
                <a:spcPts val="1000"/>
              </a:spcBef>
              <a:spcAft>
                <a:spcPts val="0"/>
              </a:spcAft>
              <a:buClr>
                <a:srgbClr val="404040"/>
              </a:buClr>
              <a:buSzPct val="100000"/>
              <a:buNone/>
            </a:pPr>
            <a:endParaRPr/>
          </a:p>
        </p:txBody>
      </p:sp>
      <p:sp>
        <p:nvSpPr>
          <p:cNvPr id="306" name="Google Shape;306;g3421652cbe9_0_51"/>
          <p:cNvSpPr txBox="1">
            <a:spLocks noGrp="1"/>
          </p:cNvSpPr>
          <p:nvPr>
            <p:ph type="body" idx="2"/>
          </p:nvPr>
        </p:nvSpPr>
        <p:spPr>
          <a:xfrm>
            <a:off x="1343749" y="1372850"/>
            <a:ext cx="10284625" cy="1694200"/>
          </a:xfrm>
          <a:prstGeom prst="rect">
            <a:avLst/>
          </a:prstGeom>
          <a:solidFill>
            <a:schemeClr val="accent4">
              <a:lumMod val="40000"/>
              <a:lumOff val="60000"/>
            </a:schemeClr>
          </a:solid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US" u="sng" dirty="0">
                <a:solidFill>
                  <a:schemeClr val="tx1">
                    <a:lumMod val="65000"/>
                    <a:lumOff val="35000"/>
                  </a:schemeClr>
                </a:solidFill>
                <a:hlinkClick r:id="rId3">
                  <a:extLst>
                    <a:ext uri="{A12FA001-AC4F-418D-AE19-62706E023703}">
                      <ahyp:hlinkClr xmlns:ahyp="http://schemas.microsoft.com/office/drawing/2018/hyperlinkcolor" val="tx"/>
                    </a:ext>
                  </a:extLst>
                </a:hlinkClick>
              </a:rPr>
              <a:t>Precision agriculture</a:t>
            </a:r>
            <a:r>
              <a:rPr lang="en-US" dirty="0">
                <a:solidFill>
                  <a:schemeClr val="tx1">
                    <a:lumMod val="65000"/>
                    <a:lumOff val="35000"/>
                  </a:schemeClr>
                </a:solidFill>
              </a:rPr>
              <a:t> uses the latest technology to </a:t>
            </a:r>
            <a:r>
              <a:rPr lang="en-US" dirty="0" err="1">
                <a:solidFill>
                  <a:schemeClr val="tx1">
                    <a:lumMod val="65000"/>
                    <a:lumOff val="35000"/>
                  </a:schemeClr>
                </a:solidFill>
              </a:rPr>
              <a:t>optimise</a:t>
            </a:r>
            <a:r>
              <a:rPr lang="en-US" dirty="0">
                <a:solidFill>
                  <a:schemeClr val="tx1">
                    <a:lumMod val="65000"/>
                    <a:lumOff val="35000"/>
                  </a:schemeClr>
                </a:solidFill>
              </a:rPr>
              <a:t> farming practices by collecting and </a:t>
            </a:r>
            <a:r>
              <a:rPr lang="en-US" dirty="0" err="1">
                <a:solidFill>
                  <a:schemeClr val="tx1">
                    <a:lumMod val="65000"/>
                    <a:lumOff val="35000"/>
                  </a:schemeClr>
                </a:solidFill>
              </a:rPr>
              <a:t>analysing</a:t>
            </a:r>
            <a:r>
              <a:rPr lang="en-US" dirty="0">
                <a:solidFill>
                  <a:schemeClr val="tx1">
                    <a:lumMod val="65000"/>
                    <a:lumOff val="35000"/>
                  </a:schemeClr>
                </a:solidFill>
              </a:rPr>
              <a:t> data on </a:t>
            </a:r>
            <a:r>
              <a:rPr lang="en-US" b="1" dirty="0">
                <a:solidFill>
                  <a:schemeClr val="tx1">
                    <a:lumMod val="65000"/>
                    <a:lumOff val="35000"/>
                  </a:schemeClr>
                </a:solidFill>
              </a:rPr>
              <a:t>soil conditions, weather patterns, and crop health</a:t>
            </a:r>
            <a:r>
              <a:rPr lang="en-US" dirty="0">
                <a:solidFill>
                  <a:schemeClr val="tx1">
                    <a:lumMod val="65000"/>
                    <a:lumOff val="35000"/>
                  </a:schemeClr>
                </a:solidFill>
              </a:rPr>
              <a:t>, providing farmers with the best information to make informed decisions.</a:t>
            </a:r>
            <a:endParaRPr dirty="0">
              <a:solidFill>
                <a:schemeClr val="tx1">
                  <a:lumMod val="65000"/>
                  <a:lumOff val="35000"/>
                </a:schemeClr>
              </a:solidFill>
            </a:endParaRPr>
          </a:p>
          <a:p>
            <a:pPr marL="0" lvl="0" indent="0" algn="l" rtl="0">
              <a:lnSpc>
                <a:spcPct val="90000"/>
              </a:lnSpc>
              <a:spcBef>
                <a:spcPts val="1200"/>
              </a:spcBef>
              <a:spcAft>
                <a:spcPts val="0"/>
              </a:spcAft>
              <a:buClr>
                <a:srgbClr val="404040"/>
              </a:buClr>
              <a:buSzPts val="2400"/>
              <a:buNone/>
            </a:pPr>
            <a:endParaRPr dirty="0">
              <a:solidFill>
                <a:schemeClr val="tx1">
                  <a:lumMod val="65000"/>
                  <a:lumOff val="35000"/>
                </a:schemeClr>
              </a:solidFill>
            </a:endParaRPr>
          </a:p>
          <a:p>
            <a:pPr marL="0" lvl="0" indent="0" algn="l" rtl="0">
              <a:lnSpc>
                <a:spcPct val="90000"/>
              </a:lnSpc>
              <a:spcBef>
                <a:spcPts val="1000"/>
              </a:spcBef>
              <a:spcAft>
                <a:spcPts val="0"/>
              </a:spcAft>
              <a:buClr>
                <a:srgbClr val="404040"/>
              </a:buClr>
              <a:buSzPts val="2400"/>
              <a:buNone/>
            </a:pPr>
            <a:endParaRPr dirty="0">
              <a:solidFill>
                <a:schemeClr val="tx1">
                  <a:lumMod val="65000"/>
                  <a:lumOff val="35000"/>
                </a:schemeClr>
              </a:solidFill>
            </a:endParaRPr>
          </a:p>
        </p:txBody>
      </p:sp>
      <p:sp>
        <p:nvSpPr>
          <p:cNvPr id="307" name="Google Shape;307;g3421652cbe9_0_51"/>
          <p:cNvSpPr txBox="1">
            <a:spLocks noGrp="1"/>
          </p:cNvSpPr>
          <p:nvPr>
            <p:ph type="body" idx="2"/>
          </p:nvPr>
        </p:nvSpPr>
        <p:spPr>
          <a:xfrm>
            <a:off x="1343749" y="3321819"/>
            <a:ext cx="10284626" cy="32451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1200"/>
              </a:spcBef>
              <a:spcAft>
                <a:spcPts val="0"/>
              </a:spcAft>
              <a:buClr>
                <a:srgbClr val="EEA821"/>
              </a:buClr>
              <a:buSzPct val="79000"/>
              <a:buChar char="●"/>
            </a:pPr>
            <a:r>
              <a:rPr lang="en-US" b="1" dirty="0">
                <a:solidFill>
                  <a:schemeClr val="tx1">
                    <a:lumMod val="65000"/>
                    <a:lumOff val="35000"/>
                  </a:schemeClr>
                </a:solidFill>
              </a:rPr>
              <a:t>Remote sensing:</a:t>
            </a:r>
            <a:r>
              <a:rPr lang="en-US" dirty="0">
                <a:solidFill>
                  <a:schemeClr val="tx1">
                    <a:lumMod val="65000"/>
                    <a:lumOff val="35000"/>
                  </a:schemeClr>
                </a:solidFill>
              </a:rPr>
              <a:t> Drones, satellites, and sensors can monitor crop health and detect issues like water stress or pest infestations early, allowing farmers to address problems before they become serious.</a:t>
            </a:r>
            <a:endParaRPr dirty="0">
              <a:solidFill>
                <a:schemeClr val="tx1">
                  <a:lumMod val="65000"/>
                  <a:lumOff val="35000"/>
                </a:schemeClr>
              </a:solidFill>
            </a:endParaRPr>
          </a:p>
          <a:p>
            <a:pPr marL="457200" lvl="0" indent="-381000" algn="l" rtl="0">
              <a:lnSpc>
                <a:spcPct val="115000"/>
              </a:lnSpc>
              <a:spcBef>
                <a:spcPts val="0"/>
              </a:spcBef>
              <a:spcAft>
                <a:spcPts val="0"/>
              </a:spcAft>
              <a:buClr>
                <a:srgbClr val="EEA821"/>
              </a:buClr>
              <a:buSzPct val="79000"/>
              <a:buChar char="●"/>
            </a:pPr>
            <a:r>
              <a:rPr lang="en-US" b="1" dirty="0">
                <a:solidFill>
                  <a:schemeClr val="tx1">
                    <a:lumMod val="65000"/>
                    <a:lumOff val="35000"/>
                  </a:schemeClr>
                </a:solidFill>
              </a:rPr>
              <a:t>GPS-guided machinery: </a:t>
            </a:r>
            <a:r>
              <a:rPr lang="en-US" dirty="0">
                <a:solidFill>
                  <a:schemeClr val="tx1">
                    <a:lumMod val="65000"/>
                    <a:lumOff val="35000"/>
                  </a:schemeClr>
                </a:solidFill>
              </a:rPr>
              <a:t>Tractors and other farm machinery equipped with GPS can precisely plant seeds and apply inputs, reducing waste and improving efficiency. </a:t>
            </a:r>
            <a:endParaRPr dirty="0">
              <a:solidFill>
                <a:schemeClr val="tx1">
                  <a:lumMod val="65000"/>
                  <a:lumOff val="35000"/>
                </a:schemeClr>
              </a:solidFill>
            </a:endParaRPr>
          </a:p>
          <a:p>
            <a:pPr marL="0" lvl="0" indent="0" algn="l" rtl="0">
              <a:lnSpc>
                <a:spcPct val="115000"/>
              </a:lnSpc>
              <a:spcBef>
                <a:spcPts val="400"/>
              </a:spcBef>
              <a:spcAft>
                <a:spcPts val="0"/>
              </a:spcAft>
              <a:buNone/>
            </a:pPr>
            <a:endParaRPr sz="1550" dirty="0">
              <a:solidFill>
                <a:schemeClr val="tx1">
                  <a:lumMod val="65000"/>
                  <a:lumOff val="35000"/>
                </a:schemeClr>
              </a:solidFill>
            </a:endParaRPr>
          </a:p>
          <a:p>
            <a:pPr marL="0" lvl="0" indent="0" algn="l" rtl="0">
              <a:lnSpc>
                <a:spcPct val="115000"/>
              </a:lnSpc>
              <a:spcBef>
                <a:spcPts val="400"/>
              </a:spcBef>
              <a:spcAft>
                <a:spcPts val="0"/>
              </a:spcAft>
              <a:buClr>
                <a:schemeClr val="dk1"/>
              </a:buClr>
              <a:buSzPts val="1100"/>
              <a:buFont typeface="Arial"/>
              <a:buNone/>
            </a:pPr>
            <a:endParaRPr sz="1100" dirty="0">
              <a:solidFill>
                <a:schemeClr val="tx1">
                  <a:lumMod val="65000"/>
                  <a:lumOff val="35000"/>
                </a:schemeClr>
              </a:solidFill>
              <a:latin typeface="Arial"/>
              <a:ea typeface="Arial"/>
              <a:cs typeface="Arial"/>
              <a:sym typeface="Arial"/>
            </a:endParaRPr>
          </a:p>
          <a:p>
            <a:pPr marL="0" lvl="0" indent="0" algn="l" rtl="0">
              <a:lnSpc>
                <a:spcPct val="115000"/>
              </a:lnSpc>
              <a:spcBef>
                <a:spcPts val="400"/>
              </a:spcBef>
              <a:spcAft>
                <a:spcPts val="0"/>
              </a:spcAft>
              <a:buNone/>
            </a:pPr>
            <a:endParaRPr sz="1550" dirty="0">
              <a:solidFill>
                <a:schemeClr val="tx1">
                  <a:lumMod val="65000"/>
                  <a:lumOff val="35000"/>
                </a:schemeClr>
              </a:solidFill>
            </a:endParaRPr>
          </a:p>
          <a:p>
            <a:pPr marL="0" lvl="0" indent="0" algn="l" rtl="0">
              <a:lnSpc>
                <a:spcPct val="115000"/>
              </a:lnSpc>
              <a:spcBef>
                <a:spcPts val="1200"/>
              </a:spcBef>
              <a:spcAft>
                <a:spcPts val="0"/>
              </a:spcAft>
              <a:buNone/>
            </a:pPr>
            <a:endParaRPr sz="1550" dirty="0">
              <a:solidFill>
                <a:schemeClr val="tx1">
                  <a:lumMod val="65000"/>
                  <a:lumOff val="35000"/>
                </a:schemeClr>
              </a:solidFill>
              <a:highlight>
                <a:srgbClr val="D3E6EF"/>
              </a:highlight>
              <a:latin typeface="Arial"/>
              <a:ea typeface="Arial"/>
              <a:cs typeface="Arial"/>
              <a:sym typeface="Arial"/>
            </a:endParaRPr>
          </a:p>
          <a:p>
            <a:pPr marL="0" lvl="0" indent="0" algn="l" rtl="0">
              <a:lnSpc>
                <a:spcPct val="90000"/>
              </a:lnSpc>
              <a:spcBef>
                <a:spcPts val="1200"/>
              </a:spcBef>
              <a:spcAft>
                <a:spcPts val="0"/>
              </a:spcAft>
              <a:buClr>
                <a:srgbClr val="404040"/>
              </a:buClr>
              <a:buSzPts val="2400"/>
              <a:buNone/>
            </a:pPr>
            <a:endParaRPr dirty="0">
              <a:solidFill>
                <a:schemeClr val="tx1">
                  <a:lumMod val="65000"/>
                  <a:lumOff val="35000"/>
                </a:schemeClr>
              </a:solidFill>
            </a:endParaRPr>
          </a:p>
          <a:p>
            <a:pPr marL="0" lvl="0" indent="0" algn="l" rtl="0">
              <a:lnSpc>
                <a:spcPct val="90000"/>
              </a:lnSpc>
              <a:spcBef>
                <a:spcPts val="1000"/>
              </a:spcBef>
              <a:spcAft>
                <a:spcPts val="0"/>
              </a:spcAft>
              <a:buClr>
                <a:srgbClr val="404040"/>
              </a:buClr>
              <a:buSzPts val="2400"/>
              <a:buNone/>
            </a:pPr>
            <a:endParaRPr dirty="0">
              <a:solidFill>
                <a:schemeClr val="tx1">
                  <a:lumMod val="65000"/>
                  <a:lumOff val="35000"/>
                </a:scheme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g3421652cbe9_0_185"/>
          <p:cNvSpPr txBox="1">
            <a:spLocks noGrp="1"/>
          </p:cNvSpPr>
          <p:nvPr>
            <p:ph type="body" idx="1"/>
          </p:nvPr>
        </p:nvSpPr>
        <p:spPr>
          <a:xfrm>
            <a:off x="1646131" y="420581"/>
            <a:ext cx="9649500" cy="6975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115000"/>
              </a:lnSpc>
              <a:spcBef>
                <a:spcPts val="1200"/>
              </a:spcBef>
              <a:spcAft>
                <a:spcPts val="0"/>
              </a:spcAft>
              <a:buClr>
                <a:schemeClr val="dk1"/>
              </a:buClr>
              <a:buSzPts val="275"/>
              <a:buFont typeface="Arial"/>
              <a:buNone/>
            </a:pPr>
            <a:r>
              <a:rPr lang="en-US" sz="14400" b="1">
                <a:solidFill>
                  <a:srgbClr val="007772"/>
                </a:solidFill>
              </a:rPr>
              <a:t>More efficient irrigation technologies</a:t>
            </a:r>
            <a:endParaRPr sz="14400" b="1">
              <a:solidFill>
                <a:srgbClr val="007772"/>
              </a:solidFill>
            </a:endParaRPr>
          </a:p>
          <a:p>
            <a:pPr marL="0" lvl="0" indent="0" algn="l" rtl="0">
              <a:lnSpc>
                <a:spcPct val="90000"/>
              </a:lnSpc>
              <a:spcBef>
                <a:spcPts val="1200"/>
              </a:spcBef>
              <a:spcAft>
                <a:spcPts val="0"/>
              </a:spcAft>
              <a:buClr>
                <a:srgbClr val="007772"/>
              </a:buClr>
              <a:buSzPct val="100000"/>
              <a:buNone/>
            </a:pPr>
            <a:endParaRPr b="1">
              <a:solidFill>
                <a:srgbClr val="007772"/>
              </a:solidFill>
            </a:endParaRPr>
          </a:p>
          <a:p>
            <a:pPr marL="0" lvl="0" indent="0" algn="l" rtl="0">
              <a:lnSpc>
                <a:spcPct val="90000"/>
              </a:lnSpc>
              <a:spcBef>
                <a:spcPts val="1000"/>
              </a:spcBef>
              <a:spcAft>
                <a:spcPts val="0"/>
              </a:spcAft>
              <a:buClr>
                <a:srgbClr val="404040"/>
              </a:buClr>
              <a:buSzPct val="100000"/>
              <a:buNone/>
            </a:pPr>
            <a:endParaRPr/>
          </a:p>
        </p:txBody>
      </p:sp>
      <p:sp>
        <p:nvSpPr>
          <p:cNvPr id="313" name="Google Shape;313;g3421652cbe9_0_185"/>
          <p:cNvSpPr txBox="1">
            <a:spLocks noGrp="1"/>
          </p:cNvSpPr>
          <p:nvPr>
            <p:ph type="body" idx="2"/>
          </p:nvPr>
        </p:nvSpPr>
        <p:spPr>
          <a:xfrm>
            <a:off x="1301818" y="2326975"/>
            <a:ext cx="10338125" cy="32451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400"/>
              </a:spcBef>
              <a:spcAft>
                <a:spcPts val="0"/>
              </a:spcAft>
              <a:buClr>
                <a:srgbClr val="EEA821"/>
              </a:buClr>
              <a:buSzPct val="78000"/>
              <a:buChar char="●"/>
            </a:pPr>
            <a:r>
              <a:rPr lang="en-US" b="1" dirty="0">
                <a:solidFill>
                  <a:schemeClr val="tx1">
                    <a:lumMod val="65000"/>
                    <a:lumOff val="35000"/>
                  </a:schemeClr>
                </a:solidFill>
              </a:rPr>
              <a:t>Smart irrigation systems:</a:t>
            </a:r>
            <a:r>
              <a:rPr lang="en-US" dirty="0">
                <a:solidFill>
                  <a:schemeClr val="tx1">
                    <a:lumMod val="65000"/>
                    <a:lumOff val="35000"/>
                  </a:schemeClr>
                </a:solidFill>
              </a:rPr>
              <a:t> These systems use data from weather forecasts and soil moisture sensors to automatically adjust water levels, ensuring that crops receive just the right amount of water. </a:t>
            </a:r>
            <a:endParaRPr sz="1550" dirty="0">
              <a:solidFill>
                <a:schemeClr val="tx1">
                  <a:lumMod val="65000"/>
                  <a:lumOff val="35000"/>
                </a:schemeClr>
              </a:solidFill>
            </a:endParaRPr>
          </a:p>
          <a:p>
            <a:pPr marL="0" lvl="0" indent="0" algn="l" rtl="0">
              <a:lnSpc>
                <a:spcPct val="115000"/>
              </a:lnSpc>
              <a:spcBef>
                <a:spcPts val="1200"/>
              </a:spcBef>
              <a:spcAft>
                <a:spcPts val="0"/>
              </a:spcAft>
              <a:buNone/>
            </a:pPr>
            <a:endParaRPr sz="1550" dirty="0">
              <a:solidFill>
                <a:schemeClr val="tx1">
                  <a:lumMod val="65000"/>
                  <a:lumOff val="35000"/>
                </a:schemeClr>
              </a:solidFill>
              <a:highlight>
                <a:srgbClr val="D3E6EF"/>
              </a:highlight>
              <a:latin typeface="Arial"/>
              <a:ea typeface="Arial"/>
              <a:cs typeface="Arial"/>
              <a:sym typeface="Arial"/>
            </a:endParaRPr>
          </a:p>
          <a:p>
            <a:pPr marL="0" lvl="0" indent="0" algn="l" rtl="0">
              <a:lnSpc>
                <a:spcPct val="90000"/>
              </a:lnSpc>
              <a:spcBef>
                <a:spcPts val="1200"/>
              </a:spcBef>
              <a:spcAft>
                <a:spcPts val="0"/>
              </a:spcAft>
              <a:buClr>
                <a:srgbClr val="404040"/>
              </a:buClr>
              <a:buSzPts val="2400"/>
              <a:buNone/>
            </a:pPr>
            <a:endParaRPr dirty="0">
              <a:solidFill>
                <a:schemeClr val="tx1">
                  <a:lumMod val="65000"/>
                  <a:lumOff val="35000"/>
                </a:schemeClr>
              </a:solidFill>
            </a:endParaRPr>
          </a:p>
          <a:p>
            <a:pPr marL="0" lvl="0" indent="0" algn="l" rtl="0">
              <a:lnSpc>
                <a:spcPct val="90000"/>
              </a:lnSpc>
              <a:spcBef>
                <a:spcPts val="1000"/>
              </a:spcBef>
              <a:spcAft>
                <a:spcPts val="0"/>
              </a:spcAft>
              <a:buClr>
                <a:srgbClr val="404040"/>
              </a:buClr>
              <a:buSzPts val="2400"/>
              <a:buNone/>
            </a:pPr>
            <a:endParaRPr dirty="0">
              <a:solidFill>
                <a:schemeClr val="tx1">
                  <a:lumMod val="65000"/>
                  <a:lumOff val="35000"/>
                </a:schemeClr>
              </a:solidFill>
            </a:endParaRPr>
          </a:p>
        </p:txBody>
      </p:sp>
      <p:sp>
        <p:nvSpPr>
          <p:cNvPr id="314" name="Google Shape;314;g3421652cbe9_0_185"/>
          <p:cNvSpPr txBox="1">
            <a:spLocks noGrp="1"/>
          </p:cNvSpPr>
          <p:nvPr>
            <p:ph type="body" idx="2"/>
          </p:nvPr>
        </p:nvSpPr>
        <p:spPr>
          <a:xfrm>
            <a:off x="1301818" y="3949525"/>
            <a:ext cx="10457357" cy="32451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400"/>
              </a:spcBef>
              <a:spcAft>
                <a:spcPts val="0"/>
              </a:spcAft>
              <a:buClr>
                <a:srgbClr val="EEA821"/>
              </a:buClr>
              <a:buSzPct val="74000"/>
              <a:buChar char="●"/>
            </a:pPr>
            <a:r>
              <a:rPr lang="en-US" b="1" dirty="0">
                <a:solidFill>
                  <a:schemeClr val="tx1">
                    <a:lumMod val="65000"/>
                    <a:lumOff val="35000"/>
                  </a:schemeClr>
                </a:solidFill>
              </a:rPr>
              <a:t>Geospatial technology and GIS:</a:t>
            </a:r>
            <a:r>
              <a:rPr lang="en-US" dirty="0">
                <a:solidFill>
                  <a:schemeClr val="tx1">
                    <a:lumMod val="65000"/>
                    <a:lumOff val="35000"/>
                  </a:schemeClr>
                </a:solidFill>
              </a:rPr>
              <a:t> Geographic Information Systems (GIS) allow farmers to map their fields and track the performance of different areas. This helps optimize planting strategies and ensures that inputs are applied where they are most needed. </a:t>
            </a:r>
            <a:endParaRPr sz="1100" dirty="0">
              <a:solidFill>
                <a:schemeClr val="tx1">
                  <a:lumMod val="65000"/>
                  <a:lumOff val="35000"/>
                </a:schemeClr>
              </a:solidFill>
              <a:latin typeface="Arial"/>
              <a:ea typeface="Arial"/>
              <a:cs typeface="Arial"/>
              <a:sym typeface="Arial"/>
            </a:endParaRPr>
          </a:p>
          <a:p>
            <a:pPr marL="0" lvl="0" indent="0" algn="l" rtl="0">
              <a:lnSpc>
                <a:spcPct val="115000"/>
              </a:lnSpc>
              <a:spcBef>
                <a:spcPts val="400"/>
              </a:spcBef>
              <a:spcAft>
                <a:spcPts val="0"/>
              </a:spcAft>
              <a:buNone/>
            </a:pPr>
            <a:endParaRPr sz="1550" dirty="0">
              <a:solidFill>
                <a:schemeClr val="tx1">
                  <a:lumMod val="65000"/>
                  <a:lumOff val="35000"/>
                </a:schemeClr>
              </a:solidFill>
            </a:endParaRPr>
          </a:p>
          <a:p>
            <a:pPr marL="0" lvl="0" indent="0" algn="l" rtl="0">
              <a:lnSpc>
                <a:spcPct val="115000"/>
              </a:lnSpc>
              <a:spcBef>
                <a:spcPts val="1200"/>
              </a:spcBef>
              <a:spcAft>
                <a:spcPts val="0"/>
              </a:spcAft>
              <a:buNone/>
            </a:pPr>
            <a:endParaRPr sz="1550" dirty="0">
              <a:solidFill>
                <a:schemeClr val="tx1">
                  <a:lumMod val="65000"/>
                  <a:lumOff val="35000"/>
                </a:schemeClr>
              </a:solidFill>
              <a:highlight>
                <a:srgbClr val="D3E6EF"/>
              </a:highlight>
              <a:latin typeface="Arial"/>
              <a:ea typeface="Arial"/>
              <a:cs typeface="Arial"/>
              <a:sym typeface="Arial"/>
            </a:endParaRPr>
          </a:p>
          <a:p>
            <a:pPr marL="0" lvl="0" indent="0" algn="l" rtl="0">
              <a:lnSpc>
                <a:spcPct val="90000"/>
              </a:lnSpc>
              <a:spcBef>
                <a:spcPts val="1200"/>
              </a:spcBef>
              <a:spcAft>
                <a:spcPts val="0"/>
              </a:spcAft>
              <a:buClr>
                <a:srgbClr val="404040"/>
              </a:buClr>
              <a:buSzPts val="2400"/>
              <a:buNone/>
            </a:pPr>
            <a:endParaRPr dirty="0">
              <a:solidFill>
                <a:schemeClr val="tx1">
                  <a:lumMod val="65000"/>
                  <a:lumOff val="35000"/>
                </a:schemeClr>
              </a:solidFill>
            </a:endParaRPr>
          </a:p>
          <a:p>
            <a:pPr marL="0" lvl="0" indent="0" algn="l" rtl="0">
              <a:lnSpc>
                <a:spcPct val="90000"/>
              </a:lnSpc>
              <a:spcBef>
                <a:spcPts val="1000"/>
              </a:spcBef>
              <a:spcAft>
                <a:spcPts val="0"/>
              </a:spcAft>
              <a:buClr>
                <a:srgbClr val="404040"/>
              </a:buClr>
              <a:buSzPts val="2400"/>
              <a:buNone/>
            </a:pPr>
            <a:endParaRPr dirty="0">
              <a:solidFill>
                <a:schemeClr val="tx1">
                  <a:lumMod val="65000"/>
                  <a:lumOff val="35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10"/>
          <p:cNvSpPr txBox="1">
            <a:spLocks noGrp="1"/>
          </p:cNvSpPr>
          <p:nvPr>
            <p:ph type="body" idx="1"/>
          </p:nvPr>
        </p:nvSpPr>
        <p:spPr>
          <a:xfrm>
            <a:off x="2872264" y="2672862"/>
            <a:ext cx="6465167" cy="1653869"/>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chemeClr val="lt1"/>
              </a:buClr>
              <a:buSzPts val="4000"/>
              <a:buNone/>
            </a:pPr>
            <a:r>
              <a:rPr lang="en-US" sz="4000"/>
              <a:t>A LITTLE PROGRESS EACH DAY ADDS UP TO BIG RESULTS</a:t>
            </a:r>
            <a:endParaRPr/>
          </a:p>
        </p:txBody>
      </p:sp>
      <p:pic>
        <p:nvPicPr>
          <p:cNvPr id="321" name="Google Shape;321;p10"/>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0" y="-7298"/>
            <a:ext cx="12192002" cy="6865298"/>
          </a:xfrm>
          <a:prstGeom prst="rect">
            <a:avLst/>
          </a:prstGeom>
          <a:solidFill>
            <a:srgbClr val="BFBFBF"/>
          </a:solidFill>
          <a:ln>
            <a:noFill/>
          </a:ln>
        </p:spPr>
      </p:pic>
      <p:grpSp>
        <p:nvGrpSpPr>
          <p:cNvPr id="322" name="Google Shape;322;p10"/>
          <p:cNvGrpSpPr/>
          <p:nvPr/>
        </p:nvGrpSpPr>
        <p:grpSpPr>
          <a:xfrm>
            <a:off x="5489801" y="935828"/>
            <a:ext cx="1487826" cy="1083162"/>
            <a:chOff x="3400450" y="986392"/>
            <a:chExt cx="1487826" cy="1083162"/>
          </a:xfrm>
        </p:grpSpPr>
        <p:sp>
          <p:nvSpPr>
            <p:cNvPr id="323" name="Google Shape;323;p10"/>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24" name="Google Shape;324;p10"/>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325" name="Google Shape;325;p10"/>
          <p:cNvSpPr txBox="1"/>
          <p:nvPr/>
        </p:nvSpPr>
        <p:spPr>
          <a:xfrm>
            <a:off x="1190625" y="2018990"/>
            <a:ext cx="10259075" cy="2862292"/>
          </a:xfrm>
          <a:prstGeom prst="rect">
            <a:avLst/>
          </a:prstGeom>
          <a:solidFill>
            <a:srgbClr val="007772">
              <a:alpha val="80000"/>
            </a:srgbClr>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900" b="1" dirty="0">
                <a:solidFill>
                  <a:schemeClr val="lt1"/>
                </a:solidFill>
                <a:latin typeface="Calibri"/>
                <a:ea typeface="Calibri"/>
                <a:cs typeface="Calibri"/>
                <a:sym typeface="Calibri"/>
              </a:rPr>
              <a:t>We need to develop and strengthen integrated information systems to address pressing multisectoral challenges, which should be available to all – especially to farmers who are the custodians of our natural resources, as well as their final controllers.</a:t>
            </a:r>
            <a:endParaRPr sz="2900" b="1" dirty="0">
              <a:solidFill>
                <a:schemeClr val="lt1"/>
              </a:solidFill>
              <a:latin typeface="Calibri"/>
              <a:ea typeface="Calibri"/>
              <a:cs typeface="Calibri"/>
              <a:sym typeface="Calibri"/>
            </a:endParaRPr>
          </a:p>
          <a:p>
            <a:pPr marL="0" lvl="0" indent="0" algn="l" rtl="0">
              <a:spcBef>
                <a:spcPts val="0"/>
              </a:spcBef>
              <a:spcAft>
                <a:spcPts val="0"/>
              </a:spcAft>
              <a:buNone/>
            </a:pPr>
            <a:r>
              <a:rPr lang="en-US" sz="2900" b="1" dirty="0">
                <a:solidFill>
                  <a:schemeClr val="lt1"/>
                </a:solidFill>
                <a:latin typeface="Calibri"/>
                <a:ea typeface="Calibri"/>
                <a:cs typeface="Calibri"/>
                <a:sym typeface="Calibri"/>
              </a:rPr>
              <a:t>FAO Director-General </a:t>
            </a:r>
            <a:endParaRPr sz="2900" b="1" dirty="0">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pic>
        <p:nvPicPr>
          <p:cNvPr id="459" name="Google Shape;459;g34218c5e46a_0_0" descr="Person writing on a notebook"/>
          <p:cNvPicPr preferRelativeResize="0">
            <a:picLocks noGrp="1"/>
          </p:cNvPicPr>
          <p:nvPr>
            <p:ph type="pic" idx="2"/>
          </p:nvPr>
        </p:nvPicPr>
        <p:blipFill>
          <a:blip r:embed="rId3" cstate="email">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460" name="Google Shape;460;g34218c5e46a_0_0"/>
          <p:cNvSpPr txBox="1"/>
          <p:nvPr/>
        </p:nvSpPr>
        <p:spPr>
          <a:xfrm>
            <a:off x="4305299" y="2268425"/>
            <a:ext cx="3412625" cy="646500"/>
          </a:xfrm>
          <a:prstGeom prst="rect">
            <a:avLst/>
          </a:prstGeom>
          <a:solidFill>
            <a:srgbClr val="EEA82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dirty="0">
                <a:solidFill>
                  <a:schemeClr val="lt1"/>
                </a:solidFill>
                <a:latin typeface="Calibri"/>
                <a:ea typeface="Calibri"/>
                <a:cs typeface="Calibri"/>
                <a:sym typeface="Calibri"/>
              </a:rPr>
              <a:t>LETS PRACTICE</a:t>
            </a:r>
            <a:endParaRPr dirty="0"/>
          </a:p>
        </p:txBody>
      </p:sp>
      <p:sp>
        <p:nvSpPr>
          <p:cNvPr id="461" name="Google Shape;461;g34218c5e46a_0_0"/>
          <p:cNvSpPr/>
          <p:nvPr/>
        </p:nvSpPr>
        <p:spPr>
          <a:xfrm>
            <a:off x="10027950" y="0"/>
            <a:ext cx="1407900" cy="2637600"/>
          </a:xfrm>
          <a:prstGeom prst="rect">
            <a:avLst/>
          </a:prstGeom>
          <a:solidFill>
            <a:srgbClr val="EEA821">
              <a:alpha val="7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2" name="Google Shape;462;g34218c5e46a_0_0"/>
          <p:cNvSpPr/>
          <p:nvPr/>
        </p:nvSpPr>
        <p:spPr>
          <a:xfrm>
            <a:off x="0" y="5371864"/>
            <a:ext cx="1407900" cy="1486200"/>
          </a:xfrm>
          <a:prstGeom prst="rect">
            <a:avLst/>
          </a:prstGeom>
          <a:solidFill>
            <a:srgbClr val="007772">
              <a:alpha val="7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3" name="Google Shape;463;g34218c5e46a_0_0"/>
          <p:cNvSpPr txBox="1">
            <a:spLocks noGrp="1"/>
          </p:cNvSpPr>
          <p:nvPr>
            <p:ph type="body" idx="1"/>
          </p:nvPr>
        </p:nvSpPr>
        <p:spPr>
          <a:xfrm>
            <a:off x="9241981" y="871477"/>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04</a:t>
            </a:r>
            <a:endParaRPr/>
          </a:p>
        </p:txBody>
      </p:sp>
      <p:grpSp>
        <p:nvGrpSpPr>
          <p:cNvPr id="464" name="Google Shape;464;g34218c5e46a_0_0"/>
          <p:cNvGrpSpPr/>
          <p:nvPr/>
        </p:nvGrpSpPr>
        <p:grpSpPr>
          <a:xfrm>
            <a:off x="9142967" y="3809077"/>
            <a:ext cx="3049275" cy="3049275"/>
            <a:chOff x="3268483" y="5538141"/>
            <a:chExt cx="1760348" cy="1760348"/>
          </a:xfrm>
        </p:grpSpPr>
        <p:sp>
          <p:nvSpPr>
            <p:cNvPr id="465" name="Google Shape;465;g34218c5e46a_0_0"/>
            <p:cNvSpPr/>
            <p:nvPr/>
          </p:nvSpPr>
          <p:spPr>
            <a:xfrm>
              <a:off x="3268483" y="5538141"/>
              <a:ext cx="1760348" cy="1760348"/>
            </a:xfrm>
            <a:custGeom>
              <a:avLst/>
              <a:gdLst/>
              <a:ahLst/>
              <a:cxnLst/>
              <a:rect l="l" t="t" r="r" b="b"/>
              <a:pathLst>
                <a:path w="1760348" h="1760348" extrusionOk="0">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6" name="Google Shape;466;g34218c5e46a_0_0"/>
            <p:cNvSpPr/>
            <p:nvPr/>
          </p:nvSpPr>
          <p:spPr>
            <a:xfrm>
              <a:off x="3468723" y="6185069"/>
              <a:ext cx="948387" cy="913180"/>
            </a:xfrm>
            <a:custGeom>
              <a:avLst/>
              <a:gdLst/>
              <a:ahLst/>
              <a:cxnLst/>
              <a:rect l="l" t="t" r="r" b="b"/>
              <a:pathLst>
                <a:path w="948387" h="913180" extrusionOk="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3"/>
          <p:cNvSpPr txBox="1">
            <a:spLocks noGrp="1"/>
          </p:cNvSpPr>
          <p:nvPr>
            <p:ph type="body" idx="1"/>
          </p:nvPr>
        </p:nvSpPr>
        <p:spPr>
          <a:xfrm>
            <a:off x="1675006" y="716438"/>
            <a:ext cx="4132002" cy="1244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772"/>
              </a:buClr>
              <a:buSzPts val="3600"/>
              <a:buNone/>
            </a:pPr>
            <a:r>
              <a:rPr lang="en-US" b="1" dirty="0">
                <a:solidFill>
                  <a:srgbClr val="007772"/>
                </a:solidFill>
              </a:rPr>
              <a:t>Choices for a Resilient Soil</a:t>
            </a:r>
            <a:endParaRPr lang="en-US" dirty="0"/>
          </a:p>
        </p:txBody>
      </p:sp>
      <p:sp>
        <p:nvSpPr>
          <p:cNvPr id="338" name="Google Shape;338;p13"/>
          <p:cNvSpPr txBox="1">
            <a:spLocks noGrp="1"/>
          </p:cNvSpPr>
          <p:nvPr>
            <p:ph type="body" idx="2"/>
          </p:nvPr>
        </p:nvSpPr>
        <p:spPr>
          <a:xfrm>
            <a:off x="1750933" y="2041923"/>
            <a:ext cx="9640967" cy="324524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404040"/>
              </a:buClr>
              <a:buSzPts val="2400"/>
              <a:buNone/>
            </a:pPr>
            <a:r>
              <a:rPr lang="en-US" b="1" dirty="0">
                <a:solidFill>
                  <a:schemeClr val="tx1">
                    <a:lumMod val="65000"/>
                    <a:lumOff val="35000"/>
                  </a:schemeClr>
                </a:solidFill>
              </a:rPr>
              <a:t>Scenario</a:t>
            </a:r>
            <a:r>
              <a:rPr lang="en-US" dirty="0">
                <a:solidFill>
                  <a:schemeClr val="tx1">
                    <a:lumMod val="65000"/>
                    <a:lumOff val="35000"/>
                  </a:schemeClr>
                </a:solidFill>
              </a:rPr>
              <a:t>: You manage a small hillside farm. In recent years, you’ve observed increasing soil erosion, declining fertility, and loss of biodiversity.</a:t>
            </a:r>
          </a:p>
          <a:p>
            <a:pPr marL="0" lvl="0" indent="0" algn="l" rtl="0">
              <a:lnSpc>
                <a:spcPct val="90000"/>
              </a:lnSpc>
              <a:spcBef>
                <a:spcPts val="0"/>
              </a:spcBef>
              <a:spcAft>
                <a:spcPts val="0"/>
              </a:spcAft>
              <a:buClr>
                <a:srgbClr val="404040"/>
              </a:buClr>
              <a:buSzPts val="2400"/>
              <a:buNone/>
            </a:pPr>
            <a:endParaRPr lang="en-US" dirty="0">
              <a:solidFill>
                <a:schemeClr val="tx1">
                  <a:lumMod val="65000"/>
                  <a:lumOff val="35000"/>
                </a:schemeClr>
              </a:solidFill>
            </a:endParaRPr>
          </a:p>
          <a:p>
            <a:pPr marL="0" lvl="0" indent="0" algn="l" rtl="0">
              <a:lnSpc>
                <a:spcPct val="90000"/>
              </a:lnSpc>
              <a:spcBef>
                <a:spcPts val="0"/>
              </a:spcBef>
              <a:spcAft>
                <a:spcPts val="0"/>
              </a:spcAft>
              <a:buClr>
                <a:srgbClr val="404040"/>
              </a:buClr>
              <a:buSzPts val="2400"/>
              <a:buNone/>
            </a:pPr>
            <a:r>
              <a:rPr lang="en-US" b="1" dirty="0">
                <a:solidFill>
                  <a:schemeClr val="tx1">
                    <a:lumMod val="65000"/>
                    <a:lumOff val="35000"/>
                  </a:schemeClr>
                </a:solidFill>
              </a:rPr>
              <a:t>Goal</a:t>
            </a:r>
            <a:r>
              <a:rPr lang="en-US" dirty="0">
                <a:solidFill>
                  <a:schemeClr val="tx1">
                    <a:lumMod val="65000"/>
                    <a:lumOff val="35000"/>
                  </a:schemeClr>
                </a:solidFill>
              </a:rPr>
              <a:t>: Choose the combination of practices mentioned on the next slide that best restores soil health and enhances carbon sequestration.</a:t>
            </a:r>
          </a:p>
        </p:txBody>
      </p:sp>
      <p:pic>
        <p:nvPicPr>
          <p:cNvPr id="3" name="Picture 2" descr="Person holding rock and tube">
            <a:extLst>
              <a:ext uri="{FF2B5EF4-FFF2-40B4-BE49-F238E27FC236}">
                <a16:creationId xmlns:a16="http://schemas.microsoft.com/office/drawing/2014/main" id="{B5D603C6-507A-7B9F-A3B8-AFD65022C43B}"/>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3969058"/>
            <a:ext cx="9640967" cy="288894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338;p13">
            <a:extLst>
              <a:ext uri="{FF2B5EF4-FFF2-40B4-BE49-F238E27FC236}">
                <a16:creationId xmlns:a16="http://schemas.microsoft.com/office/drawing/2014/main" id="{DD41C59B-8A07-E57A-3890-0B44C18F19EF}"/>
              </a:ext>
            </a:extLst>
          </p:cNvPr>
          <p:cNvSpPr txBox="1">
            <a:spLocks/>
          </p:cNvSpPr>
          <p:nvPr/>
        </p:nvSpPr>
        <p:spPr>
          <a:xfrm>
            <a:off x="1861279" y="353473"/>
            <a:ext cx="9845607" cy="615105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it-IT" sz="3200" b="1" dirty="0" err="1">
                <a:solidFill>
                  <a:srgbClr val="007772"/>
                </a:solidFill>
              </a:rPr>
              <a:t>Which</a:t>
            </a:r>
            <a:r>
              <a:rPr lang="it-IT" sz="3200" b="1" dirty="0">
                <a:solidFill>
                  <a:srgbClr val="007772"/>
                </a:solidFill>
              </a:rPr>
              <a:t> option do </a:t>
            </a:r>
            <a:r>
              <a:rPr lang="it-IT" sz="3200" b="1" dirty="0" err="1">
                <a:solidFill>
                  <a:srgbClr val="007772"/>
                </a:solidFill>
              </a:rPr>
              <a:t>you</a:t>
            </a:r>
            <a:r>
              <a:rPr lang="it-IT" sz="3200" b="1" dirty="0">
                <a:solidFill>
                  <a:srgbClr val="007772"/>
                </a:solidFill>
              </a:rPr>
              <a:t> </a:t>
            </a:r>
            <a:r>
              <a:rPr lang="it-IT" sz="3200" b="1" dirty="0" err="1">
                <a:solidFill>
                  <a:srgbClr val="007772"/>
                </a:solidFill>
              </a:rPr>
              <a:t>choose</a:t>
            </a:r>
            <a:r>
              <a:rPr lang="it-IT" sz="3200" b="1" dirty="0">
                <a:solidFill>
                  <a:srgbClr val="007772"/>
                </a:solidFill>
              </a:rPr>
              <a:t>?</a:t>
            </a:r>
            <a:endParaRPr lang="it-IT" sz="3200" dirty="0">
              <a:solidFill>
                <a:srgbClr val="007772"/>
              </a:solidFill>
            </a:endParaRPr>
          </a:p>
          <a:p>
            <a:r>
              <a:rPr lang="it-IT" dirty="0">
                <a:solidFill>
                  <a:schemeClr val="tx1">
                    <a:lumMod val="65000"/>
                    <a:lumOff val="35000"/>
                  </a:schemeClr>
                </a:solidFill>
              </a:rPr>
              <a:t> </a:t>
            </a:r>
            <a:r>
              <a:rPr lang="it-IT" b="1" dirty="0">
                <a:solidFill>
                  <a:schemeClr val="tx1">
                    <a:lumMod val="65000"/>
                    <a:lumOff val="35000"/>
                  </a:schemeClr>
                </a:solidFill>
              </a:rPr>
              <a:t>Option A</a:t>
            </a:r>
            <a:endParaRPr lang="it-IT" dirty="0">
              <a:solidFill>
                <a:schemeClr val="tx1">
                  <a:lumMod val="65000"/>
                  <a:lumOff val="35000"/>
                </a:schemeClr>
              </a:solidFill>
            </a:endParaRPr>
          </a:p>
          <a:p>
            <a:pPr>
              <a:buFont typeface="Arial" panose="020B0604020202020204" pitchFamily="34" charset="0"/>
              <a:buChar char="•"/>
            </a:pPr>
            <a:r>
              <a:rPr lang="it-IT" dirty="0">
                <a:solidFill>
                  <a:schemeClr val="tx1">
                    <a:lumMod val="65000"/>
                    <a:lumOff val="35000"/>
                  </a:schemeClr>
                </a:solidFill>
              </a:rPr>
              <a:t>Deep </a:t>
            </a:r>
            <a:r>
              <a:rPr lang="it-IT" dirty="0" err="1">
                <a:solidFill>
                  <a:schemeClr val="tx1">
                    <a:lumMod val="65000"/>
                    <a:lumOff val="35000"/>
                  </a:schemeClr>
                </a:solidFill>
              </a:rPr>
              <a:t>ploughing</a:t>
            </a:r>
            <a:endParaRPr lang="it-IT" dirty="0">
              <a:solidFill>
                <a:schemeClr val="tx1">
                  <a:lumMod val="65000"/>
                  <a:lumOff val="35000"/>
                </a:schemeClr>
              </a:solidFill>
            </a:endParaRPr>
          </a:p>
          <a:p>
            <a:pPr>
              <a:buFont typeface="Arial" panose="020B0604020202020204" pitchFamily="34" charset="0"/>
              <a:buChar char="•"/>
            </a:pPr>
            <a:r>
              <a:rPr lang="it-IT" dirty="0">
                <a:solidFill>
                  <a:schemeClr val="tx1">
                    <a:lumMod val="65000"/>
                    <a:lumOff val="35000"/>
                  </a:schemeClr>
                </a:solidFill>
              </a:rPr>
              <a:t>Intensive monoculture</a:t>
            </a:r>
          </a:p>
          <a:p>
            <a:pPr>
              <a:buFont typeface="Arial" panose="020B0604020202020204" pitchFamily="34" charset="0"/>
              <a:buChar char="•"/>
            </a:pPr>
            <a:r>
              <a:rPr lang="it-IT" dirty="0">
                <a:solidFill>
                  <a:schemeClr val="tx1">
                    <a:lumMod val="65000"/>
                    <a:lumOff val="35000"/>
                  </a:schemeClr>
                </a:solidFill>
              </a:rPr>
              <a:t>No ground cover </a:t>
            </a:r>
            <a:r>
              <a:rPr lang="it-IT" dirty="0" err="1">
                <a:solidFill>
                  <a:schemeClr val="tx1">
                    <a:lumMod val="65000"/>
                    <a:lumOff val="35000"/>
                  </a:schemeClr>
                </a:solidFill>
              </a:rPr>
              <a:t>between</a:t>
            </a:r>
            <a:r>
              <a:rPr lang="it-IT" dirty="0">
                <a:solidFill>
                  <a:schemeClr val="tx1">
                    <a:lumMod val="65000"/>
                    <a:lumOff val="35000"/>
                  </a:schemeClr>
                </a:solidFill>
              </a:rPr>
              <a:t> </a:t>
            </a:r>
            <a:r>
              <a:rPr lang="it-IT" dirty="0" err="1">
                <a:solidFill>
                  <a:schemeClr val="tx1">
                    <a:lumMod val="65000"/>
                    <a:lumOff val="35000"/>
                  </a:schemeClr>
                </a:solidFill>
              </a:rPr>
              <a:t>crop</a:t>
            </a:r>
            <a:r>
              <a:rPr lang="it-IT" dirty="0">
                <a:solidFill>
                  <a:schemeClr val="tx1">
                    <a:lumMod val="65000"/>
                    <a:lumOff val="35000"/>
                  </a:schemeClr>
                </a:solidFill>
              </a:rPr>
              <a:t> </a:t>
            </a:r>
            <a:r>
              <a:rPr lang="it-IT" dirty="0" err="1">
                <a:solidFill>
                  <a:schemeClr val="tx1">
                    <a:lumMod val="65000"/>
                    <a:lumOff val="35000"/>
                  </a:schemeClr>
                </a:solidFill>
              </a:rPr>
              <a:t>cycles</a:t>
            </a:r>
            <a:endParaRPr lang="it-IT" dirty="0">
              <a:solidFill>
                <a:schemeClr val="tx1">
                  <a:lumMod val="65000"/>
                  <a:lumOff val="35000"/>
                </a:schemeClr>
              </a:solidFill>
            </a:endParaRPr>
          </a:p>
          <a:p>
            <a:r>
              <a:rPr lang="it-IT" b="1" dirty="0">
                <a:solidFill>
                  <a:schemeClr val="tx1">
                    <a:lumMod val="65000"/>
                    <a:lumOff val="35000"/>
                  </a:schemeClr>
                </a:solidFill>
              </a:rPr>
              <a:t>Option B</a:t>
            </a:r>
            <a:endParaRPr lang="it-IT" dirty="0">
              <a:solidFill>
                <a:schemeClr val="tx1">
                  <a:lumMod val="65000"/>
                  <a:lumOff val="35000"/>
                </a:schemeClr>
              </a:solidFill>
            </a:endParaRPr>
          </a:p>
          <a:p>
            <a:pPr>
              <a:buFont typeface="Arial" panose="020B0604020202020204" pitchFamily="34" charset="0"/>
              <a:buChar char="•"/>
            </a:pPr>
            <a:r>
              <a:rPr lang="it-IT" dirty="0">
                <a:solidFill>
                  <a:schemeClr val="tx1">
                    <a:lumMod val="65000"/>
                    <a:lumOff val="35000"/>
                  </a:schemeClr>
                </a:solidFill>
              </a:rPr>
              <a:t>No-</a:t>
            </a:r>
            <a:r>
              <a:rPr lang="it-IT" dirty="0" err="1">
                <a:solidFill>
                  <a:schemeClr val="tx1">
                    <a:lumMod val="65000"/>
                    <a:lumOff val="35000"/>
                  </a:schemeClr>
                </a:solidFill>
              </a:rPr>
              <a:t>till</a:t>
            </a:r>
            <a:r>
              <a:rPr lang="it-IT" dirty="0">
                <a:solidFill>
                  <a:schemeClr val="tx1">
                    <a:lumMod val="65000"/>
                    <a:lumOff val="35000"/>
                  </a:schemeClr>
                </a:solidFill>
              </a:rPr>
              <a:t> or </a:t>
            </a:r>
            <a:r>
              <a:rPr lang="it-IT" dirty="0" err="1">
                <a:solidFill>
                  <a:schemeClr val="tx1">
                    <a:lumMod val="65000"/>
                    <a:lumOff val="35000"/>
                  </a:schemeClr>
                </a:solidFill>
              </a:rPr>
              <a:t>reduced</a:t>
            </a:r>
            <a:r>
              <a:rPr lang="it-IT" dirty="0">
                <a:solidFill>
                  <a:schemeClr val="tx1">
                    <a:lumMod val="65000"/>
                    <a:lumOff val="35000"/>
                  </a:schemeClr>
                </a:solidFill>
              </a:rPr>
              <a:t> </a:t>
            </a:r>
            <a:r>
              <a:rPr lang="it-IT" dirty="0" err="1">
                <a:solidFill>
                  <a:schemeClr val="tx1">
                    <a:lumMod val="65000"/>
                    <a:lumOff val="35000"/>
                  </a:schemeClr>
                </a:solidFill>
              </a:rPr>
              <a:t>tillage</a:t>
            </a:r>
            <a:endParaRPr lang="it-IT" dirty="0">
              <a:solidFill>
                <a:schemeClr val="tx1">
                  <a:lumMod val="65000"/>
                  <a:lumOff val="35000"/>
                </a:schemeClr>
              </a:solidFill>
            </a:endParaRPr>
          </a:p>
          <a:p>
            <a:pPr>
              <a:buFont typeface="Arial" panose="020B0604020202020204" pitchFamily="34" charset="0"/>
              <a:buChar char="•"/>
            </a:pPr>
            <a:r>
              <a:rPr lang="it-IT" dirty="0" err="1">
                <a:solidFill>
                  <a:schemeClr val="tx1">
                    <a:lumMod val="65000"/>
                    <a:lumOff val="35000"/>
                  </a:schemeClr>
                </a:solidFill>
              </a:rPr>
              <a:t>Introduction</a:t>
            </a:r>
            <a:r>
              <a:rPr lang="it-IT" dirty="0">
                <a:solidFill>
                  <a:schemeClr val="tx1">
                    <a:lumMod val="65000"/>
                    <a:lumOff val="35000"/>
                  </a:schemeClr>
                </a:solidFill>
              </a:rPr>
              <a:t> of cover </a:t>
            </a:r>
            <a:r>
              <a:rPr lang="it-IT" dirty="0" err="1">
                <a:solidFill>
                  <a:schemeClr val="tx1">
                    <a:lumMod val="65000"/>
                    <a:lumOff val="35000"/>
                  </a:schemeClr>
                </a:solidFill>
              </a:rPr>
              <a:t>crops</a:t>
            </a:r>
            <a:r>
              <a:rPr lang="it-IT" dirty="0">
                <a:solidFill>
                  <a:schemeClr val="tx1">
                    <a:lumMod val="65000"/>
                    <a:lumOff val="35000"/>
                  </a:schemeClr>
                </a:solidFill>
              </a:rPr>
              <a:t> (e.g., </a:t>
            </a:r>
            <a:r>
              <a:rPr lang="it-IT" dirty="0" err="1">
                <a:solidFill>
                  <a:schemeClr val="tx1">
                    <a:lumMod val="65000"/>
                    <a:lumOff val="35000"/>
                  </a:schemeClr>
                </a:solidFill>
              </a:rPr>
              <a:t>clover</a:t>
            </a:r>
            <a:r>
              <a:rPr lang="it-IT" dirty="0">
                <a:solidFill>
                  <a:schemeClr val="tx1">
                    <a:lumMod val="65000"/>
                    <a:lumOff val="35000"/>
                  </a:schemeClr>
                </a:solidFill>
              </a:rPr>
              <a:t> or </a:t>
            </a:r>
            <a:r>
              <a:rPr lang="it-IT" dirty="0" err="1">
                <a:solidFill>
                  <a:schemeClr val="tx1">
                    <a:lumMod val="65000"/>
                    <a:lumOff val="35000"/>
                  </a:schemeClr>
                </a:solidFill>
              </a:rPr>
              <a:t>vetch</a:t>
            </a:r>
            <a:r>
              <a:rPr lang="it-IT" dirty="0">
                <a:solidFill>
                  <a:schemeClr val="tx1">
                    <a:lumMod val="65000"/>
                    <a:lumOff val="35000"/>
                  </a:schemeClr>
                </a:solidFill>
              </a:rPr>
              <a:t>)</a:t>
            </a:r>
          </a:p>
          <a:p>
            <a:pPr>
              <a:buFont typeface="Arial" panose="020B0604020202020204" pitchFamily="34" charset="0"/>
              <a:buChar char="•"/>
            </a:pPr>
            <a:r>
              <a:rPr lang="it-IT" dirty="0" err="1">
                <a:solidFill>
                  <a:schemeClr val="tx1">
                    <a:lumMod val="65000"/>
                    <a:lumOff val="35000"/>
                  </a:schemeClr>
                </a:solidFill>
              </a:rPr>
              <a:t>Composting</a:t>
            </a:r>
            <a:r>
              <a:rPr lang="it-IT" dirty="0">
                <a:solidFill>
                  <a:schemeClr val="tx1">
                    <a:lumMod val="65000"/>
                    <a:lumOff val="35000"/>
                  </a:schemeClr>
                </a:solidFill>
              </a:rPr>
              <a:t> and </a:t>
            </a:r>
            <a:r>
              <a:rPr lang="it-IT" dirty="0" err="1">
                <a:solidFill>
                  <a:schemeClr val="tx1">
                    <a:lumMod val="65000"/>
                    <a:lumOff val="35000"/>
                  </a:schemeClr>
                </a:solidFill>
              </a:rPr>
              <a:t>organic</a:t>
            </a:r>
            <a:r>
              <a:rPr lang="it-IT" dirty="0">
                <a:solidFill>
                  <a:schemeClr val="tx1">
                    <a:lumMod val="65000"/>
                    <a:lumOff val="35000"/>
                  </a:schemeClr>
                </a:solidFill>
              </a:rPr>
              <a:t> </a:t>
            </a:r>
            <a:r>
              <a:rPr lang="it-IT" dirty="0" err="1">
                <a:solidFill>
                  <a:schemeClr val="tx1">
                    <a:lumMod val="65000"/>
                    <a:lumOff val="35000"/>
                  </a:schemeClr>
                </a:solidFill>
              </a:rPr>
              <a:t>fertilization</a:t>
            </a:r>
            <a:endParaRPr lang="it-IT" dirty="0">
              <a:solidFill>
                <a:schemeClr val="tx1">
                  <a:lumMod val="65000"/>
                  <a:lumOff val="35000"/>
                </a:schemeClr>
              </a:solidFill>
            </a:endParaRPr>
          </a:p>
          <a:p>
            <a:r>
              <a:rPr lang="it-IT" dirty="0">
                <a:solidFill>
                  <a:schemeClr val="tx1">
                    <a:lumMod val="65000"/>
                    <a:lumOff val="35000"/>
                  </a:schemeClr>
                </a:solidFill>
              </a:rPr>
              <a:t> </a:t>
            </a:r>
            <a:r>
              <a:rPr lang="it-IT" b="1" dirty="0">
                <a:solidFill>
                  <a:schemeClr val="tx1">
                    <a:lumMod val="65000"/>
                    <a:lumOff val="35000"/>
                  </a:schemeClr>
                </a:solidFill>
              </a:rPr>
              <a:t>Option C</a:t>
            </a:r>
            <a:endParaRPr lang="it-IT" dirty="0">
              <a:solidFill>
                <a:schemeClr val="tx1">
                  <a:lumMod val="65000"/>
                  <a:lumOff val="35000"/>
                </a:schemeClr>
              </a:solidFill>
            </a:endParaRPr>
          </a:p>
          <a:p>
            <a:pPr>
              <a:buFont typeface="Arial" panose="020B0604020202020204" pitchFamily="34" charset="0"/>
              <a:buChar char="•"/>
            </a:pPr>
            <a:r>
              <a:rPr lang="it-IT" dirty="0" err="1">
                <a:solidFill>
                  <a:schemeClr val="tx1">
                    <a:lumMod val="65000"/>
                    <a:lumOff val="35000"/>
                  </a:schemeClr>
                </a:solidFill>
              </a:rPr>
              <a:t>Frequent</a:t>
            </a:r>
            <a:r>
              <a:rPr lang="it-IT" dirty="0">
                <a:solidFill>
                  <a:schemeClr val="tx1">
                    <a:lumMod val="65000"/>
                    <a:lumOff val="35000"/>
                  </a:schemeClr>
                </a:solidFill>
              </a:rPr>
              <a:t> </a:t>
            </a:r>
            <a:r>
              <a:rPr lang="it-IT" dirty="0" err="1">
                <a:solidFill>
                  <a:schemeClr val="tx1">
                    <a:lumMod val="65000"/>
                    <a:lumOff val="35000"/>
                  </a:schemeClr>
                </a:solidFill>
              </a:rPr>
              <a:t>drainage</a:t>
            </a:r>
            <a:r>
              <a:rPr lang="it-IT" dirty="0">
                <a:solidFill>
                  <a:schemeClr val="tx1">
                    <a:lumMod val="65000"/>
                    <a:lumOff val="35000"/>
                  </a:schemeClr>
                </a:solidFill>
              </a:rPr>
              <a:t> and </a:t>
            </a:r>
            <a:r>
              <a:rPr lang="it-IT" dirty="0" err="1">
                <a:solidFill>
                  <a:schemeClr val="tx1">
                    <a:lumMod val="65000"/>
                    <a:lumOff val="35000"/>
                  </a:schemeClr>
                </a:solidFill>
              </a:rPr>
              <a:t>irrigation</a:t>
            </a:r>
            <a:endParaRPr lang="it-IT" dirty="0">
              <a:solidFill>
                <a:schemeClr val="tx1">
                  <a:lumMod val="65000"/>
                  <a:lumOff val="35000"/>
                </a:schemeClr>
              </a:solidFill>
            </a:endParaRPr>
          </a:p>
          <a:p>
            <a:pPr>
              <a:buFont typeface="Arial" panose="020B0604020202020204" pitchFamily="34" charset="0"/>
              <a:buChar char="•"/>
            </a:pPr>
            <a:r>
              <a:rPr lang="it-IT" dirty="0">
                <a:solidFill>
                  <a:schemeClr val="tx1">
                    <a:lumMod val="65000"/>
                    <a:lumOff val="35000"/>
                  </a:schemeClr>
                </a:solidFill>
              </a:rPr>
              <a:t>High </a:t>
            </a:r>
            <a:r>
              <a:rPr lang="it-IT" dirty="0" err="1">
                <a:solidFill>
                  <a:schemeClr val="tx1">
                    <a:lumMod val="65000"/>
                    <a:lumOff val="35000"/>
                  </a:schemeClr>
                </a:solidFill>
              </a:rPr>
              <a:t>doses</a:t>
            </a:r>
            <a:r>
              <a:rPr lang="it-IT" dirty="0">
                <a:solidFill>
                  <a:schemeClr val="tx1">
                    <a:lumMod val="65000"/>
                    <a:lumOff val="35000"/>
                  </a:schemeClr>
                </a:solidFill>
              </a:rPr>
              <a:t> of </a:t>
            </a:r>
            <a:r>
              <a:rPr lang="it-IT" dirty="0" err="1">
                <a:solidFill>
                  <a:schemeClr val="tx1">
                    <a:lumMod val="65000"/>
                    <a:lumOff val="35000"/>
                  </a:schemeClr>
                </a:solidFill>
              </a:rPr>
              <a:t>chemical</a:t>
            </a:r>
            <a:r>
              <a:rPr lang="it-IT" dirty="0">
                <a:solidFill>
                  <a:schemeClr val="tx1">
                    <a:lumMod val="65000"/>
                    <a:lumOff val="35000"/>
                  </a:schemeClr>
                </a:solidFill>
              </a:rPr>
              <a:t> </a:t>
            </a:r>
            <a:r>
              <a:rPr lang="it-IT" dirty="0" err="1">
                <a:solidFill>
                  <a:schemeClr val="tx1">
                    <a:lumMod val="65000"/>
                    <a:lumOff val="35000"/>
                  </a:schemeClr>
                </a:solidFill>
              </a:rPr>
              <a:t>fertilizers</a:t>
            </a:r>
            <a:endParaRPr lang="it-IT" dirty="0">
              <a:solidFill>
                <a:schemeClr val="tx1">
                  <a:lumMod val="65000"/>
                  <a:lumOff val="35000"/>
                </a:schemeClr>
              </a:solidFill>
            </a:endParaRPr>
          </a:p>
          <a:p>
            <a:pPr>
              <a:buFont typeface="Arial" panose="020B0604020202020204" pitchFamily="34" charset="0"/>
              <a:buChar char="•"/>
            </a:pPr>
            <a:r>
              <a:rPr lang="it-IT" dirty="0" err="1">
                <a:solidFill>
                  <a:schemeClr val="tx1">
                    <a:lumMod val="65000"/>
                    <a:lumOff val="35000"/>
                  </a:schemeClr>
                </a:solidFill>
              </a:rPr>
              <a:t>Removing</a:t>
            </a:r>
            <a:r>
              <a:rPr lang="it-IT" dirty="0">
                <a:solidFill>
                  <a:schemeClr val="tx1">
                    <a:lumMod val="65000"/>
                    <a:lumOff val="35000"/>
                  </a:schemeClr>
                </a:solidFill>
              </a:rPr>
              <a:t> </a:t>
            </a:r>
            <a:r>
              <a:rPr lang="it-IT" dirty="0" err="1">
                <a:solidFill>
                  <a:schemeClr val="tx1">
                    <a:lumMod val="65000"/>
                    <a:lumOff val="35000"/>
                  </a:schemeClr>
                </a:solidFill>
              </a:rPr>
              <a:t>hedgerows</a:t>
            </a:r>
            <a:r>
              <a:rPr lang="it-IT" dirty="0">
                <a:solidFill>
                  <a:schemeClr val="tx1">
                    <a:lumMod val="65000"/>
                    <a:lumOff val="35000"/>
                  </a:schemeClr>
                </a:solidFill>
              </a:rPr>
              <a:t> to </a:t>
            </a:r>
            <a:r>
              <a:rPr lang="it-IT" dirty="0" err="1">
                <a:solidFill>
                  <a:schemeClr val="tx1">
                    <a:lumMod val="65000"/>
                    <a:lumOff val="35000"/>
                  </a:schemeClr>
                </a:solidFill>
              </a:rPr>
              <a:t>expand</a:t>
            </a:r>
            <a:r>
              <a:rPr lang="it-IT" dirty="0">
                <a:solidFill>
                  <a:schemeClr val="tx1">
                    <a:lumMod val="65000"/>
                    <a:lumOff val="35000"/>
                  </a:schemeClr>
                </a:solidFill>
              </a:rPr>
              <a:t> </a:t>
            </a:r>
            <a:r>
              <a:rPr lang="it-IT" dirty="0" err="1">
                <a:solidFill>
                  <a:schemeClr val="tx1">
                    <a:lumMod val="65000"/>
                    <a:lumOff val="35000"/>
                  </a:schemeClr>
                </a:solidFill>
              </a:rPr>
              <a:t>cultivated</a:t>
            </a:r>
            <a:r>
              <a:rPr lang="it-IT" dirty="0">
                <a:solidFill>
                  <a:schemeClr val="tx1">
                    <a:lumMod val="65000"/>
                    <a:lumOff val="35000"/>
                  </a:schemeClr>
                </a:solidFill>
              </a:rPr>
              <a:t> </a:t>
            </a:r>
            <a:r>
              <a:rPr lang="it-IT" dirty="0" err="1">
                <a:solidFill>
                  <a:schemeClr val="tx1">
                    <a:lumMod val="65000"/>
                    <a:lumOff val="35000"/>
                  </a:schemeClr>
                </a:solidFill>
              </a:rPr>
              <a:t>land</a:t>
            </a:r>
            <a:endParaRPr lang="it-IT" dirty="0">
              <a:solidFill>
                <a:schemeClr val="tx1">
                  <a:lumMod val="65000"/>
                  <a:lumOff val="35000"/>
                </a:schemeClr>
              </a:solidFill>
            </a:endParaRPr>
          </a:p>
        </p:txBody>
      </p:sp>
    </p:spTree>
    <p:extLst>
      <p:ext uri="{BB962C8B-B14F-4D97-AF65-F5344CB8AC3E}">
        <p14:creationId xmlns:p14="http://schemas.microsoft.com/office/powerpoint/2010/main" val="22580868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17"/>
          <p:cNvSpPr txBox="1">
            <a:spLocks noGrp="1"/>
          </p:cNvSpPr>
          <p:nvPr>
            <p:ph type="body" idx="1"/>
          </p:nvPr>
        </p:nvSpPr>
        <p:spPr>
          <a:xfrm>
            <a:off x="1639836" y="785664"/>
            <a:ext cx="8849638" cy="1381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772"/>
              </a:buClr>
              <a:buSzPts val="3600"/>
              <a:buNone/>
            </a:pPr>
            <a:r>
              <a:rPr lang="it-IT" b="1" dirty="0"/>
              <a:t>Feedback</a:t>
            </a:r>
            <a:endParaRPr dirty="0"/>
          </a:p>
          <a:p>
            <a:pPr marL="0" lvl="0" indent="0" algn="l" rtl="0">
              <a:lnSpc>
                <a:spcPct val="90000"/>
              </a:lnSpc>
              <a:spcBef>
                <a:spcPts val="1000"/>
              </a:spcBef>
              <a:spcAft>
                <a:spcPts val="0"/>
              </a:spcAft>
              <a:buClr>
                <a:srgbClr val="007772"/>
              </a:buClr>
              <a:buSzPts val="3600"/>
              <a:buNone/>
            </a:pPr>
            <a:endParaRPr dirty="0"/>
          </a:p>
        </p:txBody>
      </p:sp>
      <p:sp>
        <p:nvSpPr>
          <p:cNvPr id="366" name="Google Shape;366;p17"/>
          <p:cNvSpPr txBox="1">
            <a:spLocks noGrp="1"/>
          </p:cNvSpPr>
          <p:nvPr>
            <p:ph type="body" idx="2"/>
          </p:nvPr>
        </p:nvSpPr>
        <p:spPr>
          <a:xfrm>
            <a:off x="1639837" y="2766646"/>
            <a:ext cx="8849638" cy="3190017"/>
          </a:xfrm>
          <a:prstGeom prst="rect">
            <a:avLst/>
          </a:prstGeom>
          <a:noFill/>
          <a:ln>
            <a:noFill/>
          </a:ln>
        </p:spPr>
        <p:txBody>
          <a:bodyPr spcFirstLastPara="1" wrap="square" lIns="91425" tIns="45700" rIns="91425" bIns="45700" anchor="t" anchorCtr="0">
            <a:noAutofit/>
          </a:bodyPr>
          <a:lstStyle/>
          <a:p>
            <a:r>
              <a:rPr lang="en-US" dirty="0"/>
              <a:t>✔️ </a:t>
            </a:r>
            <a:r>
              <a:rPr lang="en-US" b="1" dirty="0"/>
              <a:t>Option B</a:t>
            </a:r>
            <a:r>
              <a:rPr lang="en-US" dirty="0"/>
              <a:t> is the best choice!</a:t>
            </a:r>
            <a:br>
              <a:rPr lang="en-US" dirty="0"/>
            </a:br>
            <a:r>
              <a:rPr lang="en-US" dirty="0"/>
              <a:t>It combines soil conservation and organic matter enhancement practices, improving fertility, structure, and the soil’s ability to store carbon.</a:t>
            </a:r>
          </a:p>
          <a:p>
            <a:r>
              <a:rPr lang="en-US" dirty="0"/>
              <a:t>❌ Options A and C can </a:t>
            </a:r>
            <a:r>
              <a:rPr lang="en-US" b="1" dirty="0"/>
              <a:t>worsen soil degradation</a:t>
            </a:r>
            <a:r>
              <a:rPr lang="en-US" dirty="0"/>
              <a:t> and reduce biodiversity, moving away from Climate-Smart Agriculture principles.</a:t>
            </a:r>
          </a:p>
        </p:txBody>
      </p:sp>
      <p:grpSp>
        <p:nvGrpSpPr>
          <p:cNvPr id="367" name="Google Shape;367;p17"/>
          <p:cNvGrpSpPr/>
          <p:nvPr/>
        </p:nvGrpSpPr>
        <p:grpSpPr>
          <a:xfrm>
            <a:off x="8399463" y="2397919"/>
            <a:ext cx="546100" cy="546100"/>
            <a:chOff x="6483350" y="2427288"/>
            <a:chExt cx="546100" cy="546100"/>
          </a:xfrm>
        </p:grpSpPr>
        <p:sp>
          <p:nvSpPr>
            <p:cNvPr id="368" name="Google Shape;368;p17"/>
            <p:cNvSpPr/>
            <p:nvPr/>
          </p:nvSpPr>
          <p:spPr>
            <a:xfrm>
              <a:off x="6483350" y="2427288"/>
              <a:ext cx="546100" cy="546100"/>
            </a:xfrm>
            <a:custGeom>
              <a:avLst/>
              <a:gdLst/>
              <a:ahLst/>
              <a:cxnLst/>
              <a:rect l="l" t="t" r="r" b="b"/>
              <a:pathLst>
                <a:path w="3439" h="3444" extrusionOk="0">
                  <a:moveTo>
                    <a:pt x="1717" y="179"/>
                  </a:moveTo>
                  <a:lnTo>
                    <a:pt x="1629" y="181"/>
                  </a:lnTo>
                  <a:lnTo>
                    <a:pt x="1540" y="190"/>
                  </a:lnTo>
                  <a:lnTo>
                    <a:pt x="1452" y="202"/>
                  </a:lnTo>
                  <a:lnTo>
                    <a:pt x="1365" y="220"/>
                  </a:lnTo>
                  <a:lnTo>
                    <a:pt x="1280" y="243"/>
                  </a:lnTo>
                  <a:lnTo>
                    <a:pt x="1194" y="271"/>
                  </a:lnTo>
                  <a:lnTo>
                    <a:pt x="1111" y="305"/>
                  </a:lnTo>
                  <a:lnTo>
                    <a:pt x="1029" y="343"/>
                  </a:lnTo>
                  <a:lnTo>
                    <a:pt x="950" y="386"/>
                  </a:lnTo>
                  <a:lnTo>
                    <a:pt x="869" y="436"/>
                  </a:lnTo>
                  <a:lnTo>
                    <a:pt x="792" y="490"/>
                  </a:lnTo>
                  <a:lnTo>
                    <a:pt x="720" y="548"/>
                  </a:lnTo>
                  <a:lnTo>
                    <a:pt x="651" y="611"/>
                  </a:lnTo>
                  <a:lnTo>
                    <a:pt x="586" y="677"/>
                  </a:lnTo>
                  <a:lnTo>
                    <a:pt x="525" y="746"/>
                  </a:lnTo>
                  <a:lnTo>
                    <a:pt x="469" y="819"/>
                  </a:lnTo>
                  <a:lnTo>
                    <a:pt x="418" y="897"/>
                  </a:lnTo>
                  <a:lnTo>
                    <a:pt x="371" y="976"/>
                  </a:lnTo>
                  <a:lnTo>
                    <a:pt x="328" y="1059"/>
                  </a:lnTo>
                  <a:lnTo>
                    <a:pt x="291" y="1144"/>
                  </a:lnTo>
                  <a:lnTo>
                    <a:pt x="259" y="1232"/>
                  </a:lnTo>
                  <a:lnTo>
                    <a:pt x="232" y="1323"/>
                  </a:lnTo>
                  <a:lnTo>
                    <a:pt x="210" y="1415"/>
                  </a:lnTo>
                  <a:lnTo>
                    <a:pt x="193" y="1507"/>
                  </a:lnTo>
                  <a:lnTo>
                    <a:pt x="184" y="1600"/>
                  </a:lnTo>
                  <a:lnTo>
                    <a:pt x="179" y="1692"/>
                  </a:lnTo>
                  <a:lnTo>
                    <a:pt x="180" y="1785"/>
                  </a:lnTo>
                  <a:lnTo>
                    <a:pt x="186" y="1877"/>
                  </a:lnTo>
                  <a:lnTo>
                    <a:pt x="198" y="1968"/>
                  </a:lnTo>
                  <a:lnTo>
                    <a:pt x="215" y="2059"/>
                  </a:lnTo>
                  <a:lnTo>
                    <a:pt x="238" y="2149"/>
                  </a:lnTo>
                  <a:lnTo>
                    <a:pt x="267" y="2237"/>
                  </a:lnTo>
                  <a:lnTo>
                    <a:pt x="301" y="2324"/>
                  </a:lnTo>
                  <a:lnTo>
                    <a:pt x="341" y="2410"/>
                  </a:lnTo>
                  <a:lnTo>
                    <a:pt x="385" y="2493"/>
                  </a:lnTo>
                  <a:lnTo>
                    <a:pt x="435" y="2574"/>
                  </a:lnTo>
                  <a:lnTo>
                    <a:pt x="489" y="2650"/>
                  </a:lnTo>
                  <a:lnTo>
                    <a:pt x="547" y="2723"/>
                  </a:lnTo>
                  <a:lnTo>
                    <a:pt x="609" y="2792"/>
                  </a:lnTo>
                  <a:lnTo>
                    <a:pt x="676" y="2857"/>
                  </a:lnTo>
                  <a:lnTo>
                    <a:pt x="745" y="2917"/>
                  </a:lnTo>
                  <a:lnTo>
                    <a:pt x="818" y="2973"/>
                  </a:lnTo>
                  <a:lnTo>
                    <a:pt x="894" y="3026"/>
                  </a:lnTo>
                  <a:lnTo>
                    <a:pt x="975" y="3072"/>
                  </a:lnTo>
                  <a:lnTo>
                    <a:pt x="1057" y="3115"/>
                  </a:lnTo>
                  <a:lnTo>
                    <a:pt x="1142" y="3152"/>
                  </a:lnTo>
                  <a:lnTo>
                    <a:pt x="1231" y="3185"/>
                  </a:lnTo>
                  <a:lnTo>
                    <a:pt x="1320" y="3212"/>
                  </a:lnTo>
                  <a:lnTo>
                    <a:pt x="1412" y="3233"/>
                  </a:lnTo>
                  <a:lnTo>
                    <a:pt x="1505" y="3249"/>
                  </a:lnTo>
                  <a:lnTo>
                    <a:pt x="1598" y="3260"/>
                  </a:lnTo>
                  <a:lnTo>
                    <a:pt x="1690" y="3264"/>
                  </a:lnTo>
                  <a:lnTo>
                    <a:pt x="1783" y="3263"/>
                  </a:lnTo>
                  <a:lnTo>
                    <a:pt x="1875" y="3257"/>
                  </a:lnTo>
                  <a:lnTo>
                    <a:pt x="1966" y="3245"/>
                  </a:lnTo>
                  <a:lnTo>
                    <a:pt x="2057" y="3228"/>
                  </a:lnTo>
                  <a:lnTo>
                    <a:pt x="2147" y="3205"/>
                  </a:lnTo>
                  <a:lnTo>
                    <a:pt x="2234" y="3175"/>
                  </a:lnTo>
                  <a:lnTo>
                    <a:pt x="2321" y="3142"/>
                  </a:lnTo>
                  <a:lnTo>
                    <a:pt x="2407" y="3102"/>
                  </a:lnTo>
                  <a:lnTo>
                    <a:pt x="2489" y="3057"/>
                  </a:lnTo>
                  <a:lnTo>
                    <a:pt x="2570" y="3008"/>
                  </a:lnTo>
                  <a:lnTo>
                    <a:pt x="2647" y="2954"/>
                  </a:lnTo>
                  <a:lnTo>
                    <a:pt x="2719" y="2895"/>
                  </a:lnTo>
                  <a:lnTo>
                    <a:pt x="2788" y="2833"/>
                  </a:lnTo>
                  <a:lnTo>
                    <a:pt x="2853" y="2767"/>
                  </a:lnTo>
                  <a:lnTo>
                    <a:pt x="2914" y="2697"/>
                  </a:lnTo>
                  <a:lnTo>
                    <a:pt x="2970" y="2624"/>
                  </a:lnTo>
                  <a:lnTo>
                    <a:pt x="3021" y="2548"/>
                  </a:lnTo>
                  <a:lnTo>
                    <a:pt x="3068" y="2468"/>
                  </a:lnTo>
                  <a:lnTo>
                    <a:pt x="3111" y="2386"/>
                  </a:lnTo>
                  <a:lnTo>
                    <a:pt x="3148" y="2300"/>
                  </a:lnTo>
                  <a:lnTo>
                    <a:pt x="3180" y="2212"/>
                  </a:lnTo>
                  <a:lnTo>
                    <a:pt x="3207" y="2121"/>
                  </a:lnTo>
                  <a:lnTo>
                    <a:pt x="3229" y="2029"/>
                  </a:lnTo>
                  <a:lnTo>
                    <a:pt x="3246" y="1936"/>
                  </a:lnTo>
                  <a:lnTo>
                    <a:pt x="3255" y="1844"/>
                  </a:lnTo>
                  <a:lnTo>
                    <a:pt x="3260" y="1751"/>
                  </a:lnTo>
                  <a:lnTo>
                    <a:pt x="3259" y="1659"/>
                  </a:lnTo>
                  <a:lnTo>
                    <a:pt x="3253" y="1566"/>
                  </a:lnTo>
                  <a:lnTo>
                    <a:pt x="3240" y="1475"/>
                  </a:lnTo>
                  <a:lnTo>
                    <a:pt x="3224" y="1384"/>
                  </a:lnTo>
                  <a:lnTo>
                    <a:pt x="3201" y="1295"/>
                  </a:lnTo>
                  <a:lnTo>
                    <a:pt x="3172" y="1206"/>
                  </a:lnTo>
                  <a:lnTo>
                    <a:pt x="3138" y="1119"/>
                  </a:lnTo>
                  <a:lnTo>
                    <a:pt x="3098" y="1035"/>
                  </a:lnTo>
                  <a:lnTo>
                    <a:pt x="3053" y="951"/>
                  </a:lnTo>
                  <a:lnTo>
                    <a:pt x="3003" y="870"/>
                  </a:lnTo>
                  <a:lnTo>
                    <a:pt x="2950" y="794"/>
                  </a:lnTo>
                  <a:lnTo>
                    <a:pt x="2892" y="721"/>
                  </a:lnTo>
                  <a:lnTo>
                    <a:pt x="2830" y="652"/>
                  </a:lnTo>
                  <a:lnTo>
                    <a:pt x="2763" y="587"/>
                  </a:lnTo>
                  <a:lnTo>
                    <a:pt x="2694" y="526"/>
                  </a:lnTo>
                  <a:lnTo>
                    <a:pt x="2621" y="470"/>
                  </a:lnTo>
                  <a:lnTo>
                    <a:pt x="2545" y="419"/>
                  </a:lnTo>
                  <a:lnTo>
                    <a:pt x="2464" y="372"/>
                  </a:lnTo>
                  <a:lnTo>
                    <a:pt x="2382" y="330"/>
                  </a:lnTo>
                  <a:lnTo>
                    <a:pt x="2297" y="292"/>
                  </a:lnTo>
                  <a:lnTo>
                    <a:pt x="2208" y="260"/>
                  </a:lnTo>
                  <a:lnTo>
                    <a:pt x="2119" y="232"/>
                  </a:lnTo>
                  <a:lnTo>
                    <a:pt x="2018" y="209"/>
                  </a:lnTo>
                  <a:lnTo>
                    <a:pt x="1918" y="193"/>
                  </a:lnTo>
                  <a:lnTo>
                    <a:pt x="1818" y="182"/>
                  </a:lnTo>
                  <a:lnTo>
                    <a:pt x="1717" y="179"/>
                  </a:lnTo>
                  <a:close/>
                  <a:moveTo>
                    <a:pt x="1752" y="0"/>
                  </a:moveTo>
                  <a:lnTo>
                    <a:pt x="1855" y="6"/>
                  </a:lnTo>
                  <a:lnTo>
                    <a:pt x="1959" y="17"/>
                  </a:lnTo>
                  <a:lnTo>
                    <a:pt x="2062" y="35"/>
                  </a:lnTo>
                  <a:lnTo>
                    <a:pt x="2164" y="59"/>
                  </a:lnTo>
                  <a:lnTo>
                    <a:pt x="2259" y="87"/>
                  </a:lnTo>
                  <a:lnTo>
                    <a:pt x="2350" y="121"/>
                  </a:lnTo>
                  <a:lnTo>
                    <a:pt x="2439" y="158"/>
                  </a:lnTo>
                  <a:lnTo>
                    <a:pt x="2525" y="200"/>
                  </a:lnTo>
                  <a:lnTo>
                    <a:pt x="2608" y="248"/>
                  </a:lnTo>
                  <a:lnTo>
                    <a:pt x="2690" y="299"/>
                  </a:lnTo>
                  <a:lnTo>
                    <a:pt x="2767" y="356"/>
                  </a:lnTo>
                  <a:lnTo>
                    <a:pt x="2841" y="415"/>
                  </a:lnTo>
                  <a:lnTo>
                    <a:pt x="2911" y="480"/>
                  </a:lnTo>
                  <a:lnTo>
                    <a:pt x="2979" y="549"/>
                  </a:lnTo>
                  <a:lnTo>
                    <a:pt x="3042" y="621"/>
                  </a:lnTo>
                  <a:lnTo>
                    <a:pt x="3102" y="698"/>
                  </a:lnTo>
                  <a:lnTo>
                    <a:pt x="3157" y="777"/>
                  </a:lnTo>
                  <a:lnTo>
                    <a:pt x="3209" y="861"/>
                  </a:lnTo>
                  <a:lnTo>
                    <a:pt x="3258" y="954"/>
                  </a:lnTo>
                  <a:lnTo>
                    <a:pt x="3302" y="1049"/>
                  </a:lnTo>
                  <a:lnTo>
                    <a:pt x="3341" y="1146"/>
                  </a:lnTo>
                  <a:lnTo>
                    <a:pt x="3372" y="1245"/>
                  </a:lnTo>
                  <a:lnTo>
                    <a:pt x="3398" y="1345"/>
                  </a:lnTo>
                  <a:lnTo>
                    <a:pt x="3418" y="1447"/>
                  </a:lnTo>
                  <a:lnTo>
                    <a:pt x="3432" y="1548"/>
                  </a:lnTo>
                  <a:lnTo>
                    <a:pt x="3438" y="1651"/>
                  </a:lnTo>
                  <a:lnTo>
                    <a:pt x="3439" y="1754"/>
                  </a:lnTo>
                  <a:lnTo>
                    <a:pt x="3434" y="1858"/>
                  </a:lnTo>
                  <a:lnTo>
                    <a:pt x="3422" y="1961"/>
                  </a:lnTo>
                  <a:lnTo>
                    <a:pt x="3404" y="2065"/>
                  </a:lnTo>
                  <a:lnTo>
                    <a:pt x="3380" y="2167"/>
                  </a:lnTo>
                  <a:lnTo>
                    <a:pt x="3352" y="2261"/>
                  </a:lnTo>
                  <a:lnTo>
                    <a:pt x="3320" y="2353"/>
                  </a:lnTo>
                  <a:lnTo>
                    <a:pt x="3281" y="2442"/>
                  </a:lnTo>
                  <a:lnTo>
                    <a:pt x="3239" y="2529"/>
                  </a:lnTo>
                  <a:lnTo>
                    <a:pt x="3192" y="2613"/>
                  </a:lnTo>
                  <a:lnTo>
                    <a:pt x="3140" y="2693"/>
                  </a:lnTo>
                  <a:lnTo>
                    <a:pt x="3085" y="2771"/>
                  </a:lnTo>
                  <a:lnTo>
                    <a:pt x="3024" y="2845"/>
                  </a:lnTo>
                  <a:lnTo>
                    <a:pt x="2959" y="2915"/>
                  </a:lnTo>
                  <a:lnTo>
                    <a:pt x="2892" y="2983"/>
                  </a:lnTo>
                  <a:lnTo>
                    <a:pt x="2818" y="3046"/>
                  </a:lnTo>
                  <a:lnTo>
                    <a:pt x="2742" y="3105"/>
                  </a:lnTo>
                  <a:lnTo>
                    <a:pt x="2663" y="3162"/>
                  </a:lnTo>
                  <a:lnTo>
                    <a:pt x="2579" y="3213"/>
                  </a:lnTo>
                  <a:lnTo>
                    <a:pt x="2489" y="3261"/>
                  </a:lnTo>
                  <a:lnTo>
                    <a:pt x="2398" y="3304"/>
                  </a:lnTo>
                  <a:lnTo>
                    <a:pt x="2306" y="3340"/>
                  </a:lnTo>
                  <a:lnTo>
                    <a:pt x="2210" y="3372"/>
                  </a:lnTo>
                  <a:lnTo>
                    <a:pt x="2115" y="3398"/>
                  </a:lnTo>
                  <a:lnTo>
                    <a:pt x="2018" y="3418"/>
                  </a:lnTo>
                  <a:lnTo>
                    <a:pt x="1920" y="3432"/>
                  </a:lnTo>
                  <a:lnTo>
                    <a:pt x="1822" y="3441"/>
                  </a:lnTo>
                  <a:lnTo>
                    <a:pt x="1723" y="3444"/>
                  </a:lnTo>
                  <a:lnTo>
                    <a:pt x="1610" y="3440"/>
                  </a:lnTo>
                  <a:lnTo>
                    <a:pt x="1498" y="3429"/>
                  </a:lnTo>
                  <a:lnTo>
                    <a:pt x="1386" y="3411"/>
                  </a:lnTo>
                  <a:lnTo>
                    <a:pt x="1274" y="3384"/>
                  </a:lnTo>
                  <a:lnTo>
                    <a:pt x="1180" y="3356"/>
                  </a:lnTo>
                  <a:lnTo>
                    <a:pt x="1089" y="3324"/>
                  </a:lnTo>
                  <a:lnTo>
                    <a:pt x="1000" y="3286"/>
                  </a:lnTo>
                  <a:lnTo>
                    <a:pt x="914" y="3243"/>
                  </a:lnTo>
                  <a:lnTo>
                    <a:pt x="830" y="3196"/>
                  </a:lnTo>
                  <a:lnTo>
                    <a:pt x="749" y="3144"/>
                  </a:lnTo>
                  <a:lnTo>
                    <a:pt x="672" y="3088"/>
                  </a:lnTo>
                  <a:lnTo>
                    <a:pt x="598" y="3028"/>
                  </a:lnTo>
                  <a:lnTo>
                    <a:pt x="528" y="2963"/>
                  </a:lnTo>
                  <a:lnTo>
                    <a:pt x="460" y="2895"/>
                  </a:lnTo>
                  <a:lnTo>
                    <a:pt x="397" y="2823"/>
                  </a:lnTo>
                  <a:lnTo>
                    <a:pt x="337" y="2746"/>
                  </a:lnTo>
                  <a:lnTo>
                    <a:pt x="282" y="2666"/>
                  </a:lnTo>
                  <a:lnTo>
                    <a:pt x="230" y="2582"/>
                  </a:lnTo>
                  <a:lnTo>
                    <a:pt x="181" y="2489"/>
                  </a:lnTo>
                  <a:lnTo>
                    <a:pt x="136" y="2394"/>
                  </a:lnTo>
                  <a:lnTo>
                    <a:pt x="98" y="2298"/>
                  </a:lnTo>
                  <a:lnTo>
                    <a:pt x="67" y="2198"/>
                  </a:lnTo>
                  <a:lnTo>
                    <a:pt x="41" y="2099"/>
                  </a:lnTo>
                  <a:lnTo>
                    <a:pt x="21" y="1998"/>
                  </a:lnTo>
                  <a:lnTo>
                    <a:pt x="7" y="1895"/>
                  </a:lnTo>
                  <a:lnTo>
                    <a:pt x="1" y="1793"/>
                  </a:lnTo>
                  <a:lnTo>
                    <a:pt x="0" y="1689"/>
                  </a:lnTo>
                  <a:lnTo>
                    <a:pt x="5" y="1586"/>
                  </a:lnTo>
                  <a:lnTo>
                    <a:pt x="17" y="1482"/>
                  </a:lnTo>
                  <a:lnTo>
                    <a:pt x="34" y="1379"/>
                  </a:lnTo>
                  <a:lnTo>
                    <a:pt x="58" y="1276"/>
                  </a:lnTo>
                  <a:lnTo>
                    <a:pt x="87" y="1182"/>
                  </a:lnTo>
                  <a:lnTo>
                    <a:pt x="119" y="1091"/>
                  </a:lnTo>
                  <a:lnTo>
                    <a:pt x="158" y="1001"/>
                  </a:lnTo>
                  <a:lnTo>
                    <a:pt x="200" y="915"/>
                  </a:lnTo>
                  <a:lnTo>
                    <a:pt x="247" y="832"/>
                  </a:lnTo>
                  <a:lnTo>
                    <a:pt x="299" y="751"/>
                  </a:lnTo>
                  <a:lnTo>
                    <a:pt x="354" y="674"/>
                  </a:lnTo>
                  <a:lnTo>
                    <a:pt x="415" y="600"/>
                  </a:lnTo>
                  <a:lnTo>
                    <a:pt x="479" y="528"/>
                  </a:lnTo>
                  <a:lnTo>
                    <a:pt x="547" y="461"/>
                  </a:lnTo>
                  <a:lnTo>
                    <a:pt x="621" y="398"/>
                  </a:lnTo>
                  <a:lnTo>
                    <a:pt x="697" y="338"/>
                  </a:lnTo>
                  <a:lnTo>
                    <a:pt x="776" y="283"/>
                  </a:lnTo>
                  <a:lnTo>
                    <a:pt x="860" y="231"/>
                  </a:lnTo>
                  <a:lnTo>
                    <a:pt x="953" y="181"/>
                  </a:lnTo>
                  <a:lnTo>
                    <a:pt x="1048" y="137"/>
                  </a:lnTo>
                  <a:lnTo>
                    <a:pt x="1145" y="99"/>
                  </a:lnTo>
                  <a:lnTo>
                    <a:pt x="1243" y="67"/>
                  </a:lnTo>
                  <a:lnTo>
                    <a:pt x="1343" y="41"/>
                  </a:lnTo>
                  <a:lnTo>
                    <a:pt x="1444" y="22"/>
                  </a:lnTo>
                  <a:lnTo>
                    <a:pt x="1546" y="9"/>
                  </a:lnTo>
                  <a:lnTo>
                    <a:pt x="1648" y="1"/>
                  </a:lnTo>
                  <a:lnTo>
                    <a:pt x="1752"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9" name="Google Shape;369;p17"/>
            <p:cNvSpPr/>
            <p:nvPr/>
          </p:nvSpPr>
          <p:spPr>
            <a:xfrm>
              <a:off x="6667500" y="2568575"/>
              <a:ext cx="234950" cy="261938"/>
            </a:xfrm>
            <a:custGeom>
              <a:avLst/>
              <a:gdLst/>
              <a:ahLst/>
              <a:cxnLst/>
              <a:rect l="l" t="t" r="r" b="b"/>
              <a:pathLst>
                <a:path w="1481" h="1654" extrusionOk="0">
                  <a:moveTo>
                    <a:pt x="188" y="179"/>
                  </a:moveTo>
                  <a:lnTo>
                    <a:pt x="186" y="179"/>
                  </a:lnTo>
                  <a:lnTo>
                    <a:pt x="184" y="180"/>
                  </a:lnTo>
                  <a:lnTo>
                    <a:pt x="181" y="182"/>
                  </a:lnTo>
                  <a:lnTo>
                    <a:pt x="180" y="185"/>
                  </a:lnTo>
                  <a:lnTo>
                    <a:pt x="180" y="187"/>
                  </a:lnTo>
                  <a:lnTo>
                    <a:pt x="180" y="188"/>
                  </a:lnTo>
                  <a:lnTo>
                    <a:pt x="180" y="1466"/>
                  </a:lnTo>
                  <a:lnTo>
                    <a:pt x="180" y="1468"/>
                  </a:lnTo>
                  <a:lnTo>
                    <a:pt x="180" y="1469"/>
                  </a:lnTo>
                  <a:lnTo>
                    <a:pt x="181" y="1471"/>
                  </a:lnTo>
                  <a:lnTo>
                    <a:pt x="184" y="1473"/>
                  </a:lnTo>
                  <a:lnTo>
                    <a:pt x="186" y="1474"/>
                  </a:lnTo>
                  <a:lnTo>
                    <a:pt x="190" y="1474"/>
                  </a:lnTo>
                  <a:lnTo>
                    <a:pt x="191" y="1474"/>
                  </a:lnTo>
                  <a:lnTo>
                    <a:pt x="193" y="1473"/>
                  </a:lnTo>
                  <a:lnTo>
                    <a:pt x="1298" y="834"/>
                  </a:lnTo>
                  <a:lnTo>
                    <a:pt x="1299" y="834"/>
                  </a:lnTo>
                  <a:lnTo>
                    <a:pt x="1300" y="833"/>
                  </a:lnTo>
                  <a:lnTo>
                    <a:pt x="1301" y="831"/>
                  </a:lnTo>
                  <a:lnTo>
                    <a:pt x="1302" y="830"/>
                  </a:lnTo>
                  <a:lnTo>
                    <a:pt x="1302" y="827"/>
                  </a:lnTo>
                  <a:lnTo>
                    <a:pt x="1302" y="825"/>
                  </a:lnTo>
                  <a:lnTo>
                    <a:pt x="1301" y="822"/>
                  </a:lnTo>
                  <a:lnTo>
                    <a:pt x="1300" y="821"/>
                  </a:lnTo>
                  <a:lnTo>
                    <a:pt x="1299" y="820"/>
                  </a:lnTo>
                  <a:lnTo>
                    <a:pt x="1298" y="819"/>
                  </a:lnTo>
                  <a:lnTo>
                    <a:pt x="193" y="180"/>
                  </a:lnTo>
                  <a:lnTo>
                    <a:pt x="191" y="180"/>
                  </a:lnTo>
                  <a:lnTo>
                    <a:pt x="188" y="179"/>
                  </a:lnTo>
                  <a:close/>
                  <a:moveTo>
                    <a:pt x="188" y="0"/>
                  </a:moveTo>
                  <a:lnTo>
                    <a:pt x="220" y="3"/>
                  </a:lnTo>
                  <a:lnTo>
                    <a:pt x="252" y="11"/>
                  </a:lnTo>
                  <a:lnTo>
                    <a:pt x="281" y="26"/>
                  </a:lnTo>
                  <a:lnTo>
                    <a:pt x="1388" y="665"/>
                  </a:lnTo>
                  <a:lnTo>
                    <a:pt x="1411" y="680"/>
                  </a:lnTo>
                  <a:lnTo>
                    <a:pt x="1432" y="700"/>
                  </a:lnTo>
                  <a:lnTo>
                    <a:pt x="1449" y="721"/>
                  </a:lnTo>
                  <a:lnTo>
                    <a:pt x="1463" y="745"/>
                  </a:lnTo>
                  <a:lnTo>
                    <a:pt x="1473" y="771"/>
                  </a:lnTo>
                  <a:lnTo>
                    <a:pt x="1479" y="798"/>
                  </a:lnTo>
                  <a:lnTo>
                    <a:pt x="1481" y="827"/>
                  </a:lnTo>
                  <a:lnTo>
                    <a:pt x="1479" y="856"/>
                  </a:lnTo>
                  <a:lnTo>
                    <a:pt x="1473" y="883"/>
                  </a:lnTo>
                  <a:lnTo>
                    <a:pt x="1463" y="908"/>
                  </a:lnTo>
                  <a:lnTo>
                    <a:pt x="1449" y="932"/>
                  </a:lnTo>
                  <a:lnTo>
                    <a:pt x="1432" y="954"/>
                  </a:lnTo>
                  <a:lnTo>
                    <a:pt x="1411" y="973"/>
                  </a:lnTo>
                  <a:lnTo>
                    <a:pt x="1388" y="990"/>
                  </a:lnTo>
                  <a:lnTo>
                    <a:pt x="281" y="1629"/>
                  </a:lnTo>
                  <a:lnTo>
                    <a:pt x="252" y="1642"/>
                  </a:lnTo>
                  <a:lnTo>
                    <a:pt x="220" y="1651"/>
                  </a:lnTo>
                  <a:lnTo>
                    <a:pt x="188" y="1654"/>
                  </a:lnTo>
                  <a:lnTo>
                    <a:pt x="156" y="1651"/>
                  </a:lnTo>
                  <a:lnTo>
                    <a:pt x="125" y="1642"/>
                  </a:lnTo>
                  <a:lnTo>
                    <a:pt x="94" y="1629"/>
                  </a:lnTo>
                  <a:lnTo>
                    <a:pt x="70" y="1612"/>
                  </a:lnTo>
                  <a:lnTo>
                    <a:pt x="51" y="1593"/>
                  </a:lnTo>
                  <a:lnTo>
                    <a:pt x="33" y="1571"/>
                  </a:lnTo>
                  <a:lnTo>
                    <a:pt x="19" y="1547"/>
                  </a:lnTo>
                  <a:lnTo>
                    <a:pt x="9" y="1522"/>
                  </a:lnTo>
                  <a:lnTo>
                    <a:pt x="3" y="1495"/>
                  </a:lnTo>
                  <a:lnTo>
                    <a:pt x="0" y="1466"/>
                  </a:lnTo>
                  <a:lnTo>
                    <a:pt x="0" y="188"/>
                  </a:lnTo>
                  <a:lnTo>
                    <a:pt x="3" y="159"/>
                  </a:lnTo>
                  <a:lnTo>
                    <a:pt x="9" y="132"/>
                  </a:lnTo>
                  <a:lnTo>
                    <a:pt x="19" y="106"/>
                  </a:lnTo>
                  <a:lnTo>
                    <a:pt x="33" y="82"/>
                  </a:lnTo>
                  <a:lnTo>
                    <a:pt x="51" y="60"/>
                  </a:lnTo>
                  <a:lnTo>
                    <a:pt x="70" y="41"/>
                  </a:lnTo>
                  <a:lnTo>
                    <a:pt x="94" y="26"/>
                  </a:lnTo>
                  <a:lnTo>
                    <a:pt x="125" y="11"/>
                  </a:lnTo>
                  <a:lnTo>
                    <a:pt x="156" y="3"/>
                  </a:lnTo>
                  <a:lnTo>
                    <a:pt x="18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0" name="Google Shape;370;p17"/>
            <p:cNvSpPr/>
            <p:nvPr/>
          </p:nvSpPr>
          <p:spPr>
            <a:xfrm>
              <a:off x="6769100" y="2489200"/>
              <a:ext cx="158750" cy="103188"/>
            </a:xfrm>
            <a:custGeom>
              <a:avLst/>
              <a:gdLst/>
              <a:ahLst/>
              <a:cxnLst/>
              <a:rect l="l" t="t" r="r" b="b"/>
              <a:pathLst>
                <a:path w="998" h="652" extrusionOk="0">
                  <a:moveTo>
                    <a:pt x="80" y="0"/>
                  </a:moveTo>
                  <a:lnTo>
                    <a:pt x="101" y="1"/>
                  </a:lnTo>
                  <a:lnTo>
                    <a:pt x="187" y="15"/>
                  </a:lnTo>
                  <a:lnTo>
                    <a:pt x="271" y="35"/>
                  </a:lnTo>
                  <a:lnTo>
                    <a:pt x="354" y="61"/>
                  </a:lnTo>
                  <a:lnTo>
                    <a:pt x="435" y="92"/>
                  </a:lnTo>
                  <a:lnTo>
                    <a:pt x="514" y="128"/>
                  </a:lnTo>
                  <a:lnTo>
                    <a:pt x="590" y="169"/>
                  </a:lnTo>
                  <a:lnTo>
                    <a:pt x="663" y="214"/>
                  </a:lnTo>
                  <a:lnTo>
                    <a:pt x="734" y="264"/>
                  </a:lnTo>
                  <a:lnTo>
                    <a:pt x="801" y="320"/>
                  </a:lnTo>
                  <a:lnTo>
                    <a:pt x="865" y="378"/>
                  </a:lnTo>
                  <a:lnTo>
                    <a:pt x="924" y="441"/>
                  </a:lnTo>
                  <a:lnTo>
                    <a:pt x="980" y="508"/>
                  </a:lnTo>
                  <a:lnTo>
                    <a:pt x="990" y="526"/>
                  </a:lnTo>
                  <a:lnTo>
                    <a:pt x="996" y="544"/>
                  </a:lnTo>
                  <a:lnTo>
                    <a:pt x="998" y="564"/>
                  </a:lnTo>
                  <a:lnTo>
                    <a:pt x="995" y="584"/>
                  </a:lnTo>
                  <a:lnTo>
                    <a:pt x="989" y="603"/>
                  </a:lnTo>
                  <a:lnTo>
                    <a:pt x="979" y="620"/>
                  </a:lnTo>
                  <a:lnTo>
                    <a:pt x="964" y="633"/>
                  </a:lnTo>
                  <a:lnTo>
                    <a:pt x="946" y="645"/>
                  </a:lnTo>
                  <a:lnTo>
                    <a:pt x="927" y="650"/>
                  </a:lnTo>
                  <a:lnTo>
                    <a:pt x="909" y="652"/>
                  </a:lnTo>
                  <a:lnTo>
                    <a:pt x="889" y="650"/>
                  </a:lnTo>
                  <a:lnTo>
                    <a:pt x="870" y="644"/>
                  </a:lnTo>
                  <a:lnTo>
                    <a:pt x="852" y="633"/>
                  </a:lnTo>
                  <a:lnTo>
                    <a:pt x="838" y="618"/>
                  </a:lnTo>
                  <a:lnTo>
                    <a:pt x="790" y="560"/>
                  </a:lnTo>
                  <a:lnTo>
                    <a:pt x="738" y="506"/>
                  </a:lnTo>
                  <a:lnTo>
                    <a:pt x="683" y="454"/>
                  </a:lnTo>
                  <a:lnTo>
                    <a:pt x="626" y="406"/>
                  </a:lnTo>
                  <a:lnTo>
                    <a:pt x="564" y="364"/>
                  </a:lnTo>
                  <a:lnTo>
                    <a:pt x="500" y="324"/>
                  </a:lnTo>
                  <a:lnTo>
                    <a:pt x="434" y="288"/>
                  </a:lnTo>
                  <a:lnTo>
                    <a:pt x="366" y="257"/>
                  </a:lnTo>
                  <a:lnTo>
                    <a:pt x="296" y="231"/>
                  </a:lnTo>
                  <a:lnTo>
                    <a:pt x="224" y="209"/>
                  </a:lnTo>
                  <a:lnTo>
                    <a:pt x="151" y="191"/>
                  </a:lnTo>
                  <a:lnTo>
                    <a:pt x="77" y="178"/>
                  </a:lnTo>
                  <a:lnTo>
                    <a:pt x="57" y="173"/>
                  </a:lnTo>
                  <a:lnTo>
                    <a:pt x="39" y="164"/>
                  </a:lnTo>
                  <a:lnTo>
                    <a:pt x="24" y="151"/>
                  </a:lnTo>
                  <a:lnTo>
                    <a:pt x="12" y="136"/>
                  </a:lnTo>
                  <a:lnTo>
                    <a:pt x="4" y="118"/>
                  </a:lnTo>
                  <a:lnTo>
                    <a:pt x="0" y="98"/>
                  </a:lnTo>
                  <a:lnTo>
                    <a:pt x="1" y="77"/>
                  </a:lnTo>
                  <a:lnTo>
                    <a:pt x="6" y="57"/>
                  </a:lnTo>
                  <a:lnTo>
                    <a:pt x="14" y="39"/>
                  </a:lnTo>
                  <a:lnTo>
                    <a:pt x="28" y="25"/>
                  </a:lnTo>
                  <a:lnTo>
                    <a:pt x="43" y="12"/>
                  </a:lnTo>
                  <a:lnTo>
                    <a:pt x="61" y="4"/>
                  </a:lnTo>
                  <a:lnTo>
                    <a:pt x="8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71" name="Google Shape;371;p17"/>
          <p:cNvGrpSpPr/>
          <p:nvPr/>
        </p:nvGrpSpPr>
        <p:grpSpPr>
          <a:xfrm>
            <a:off x="8365332" y="1071563"/>
            <a:ext cx="614363" cy="546100"/>
            <a:chOff x="6480175" y="1214438"/>
            <a:chExt cx="614363" cy="546100"/>
          </a:xfrm>
        </p:grpSpPr>
        <p:sp>
          <p:nvSpPr>
            <p:cNvPr id="372" name="Google Shape;372;p17"/>
            <p:cNvSpPr/>
            <p:nvPr/>
          </p:nvSpPr>
          <p:spPr>
            <a:xfrm>
              <a:off x="6480175" y="1214438"/>
              <a:ext cx="614363" cy="546100"/>
            </a:xfrm>
            <a:custGeom>
              <a:avLst/>
              <a:gdLst/>
              <a:ahLst/>
              <a:cxnLst/>
              <a:rect l="l" t="t" r="r" b="b"/>
              <a:pathLst>
                <a:path w="3483" h="3100" extrusionOk="0">
                  <a:moveTo>
                    <a:pt x="1421" y="2533"/>
                  </a:moveTo>
                  <a:lnTo>
                    <a:pt x="1421" y="2686"/>
                  </a:lnTo>
                  <a:lnTo>
                    <a:pt x="1417" y="2732"/>
                  </a:lnTo>
                  <a:lnTo>
                    <a:pt x="1410" y="2778"/>
                  </a:lnTo>
                  <a:lnTo>
                    <a:pt x="1397" y="2822"/>
                  </a:lnTo>
                  <a:lnTo>
                    <a:pt x="1379" y="2864"/>
                  </a:lnTo>
                  <a:lnTo>
                    <a:pt x="1358" y="2903"/>
                  </a:lnTo>
                  <a:lnTo>
                    <a:pt x="1333" y="2940"/>
                  </a:lnTo>
                  <a:lnTo>
                    <a:pt x="2150" y="2940"/>
                  </a:lnTo>
                  <a:lnTo>
                    <a:pt x="2125" y="2903"/>
                  </a:lnTo>
                  <a:lnTo>
                    <a:pt x="2104" y="2864"/>
                  </a:lnTo>
                  <a:lnTo>
                    <a:pt x="2086" y="2822"/>
                  </a:lnTo>
                  <a:lnTo>
                    <a:pt x="2073" y="2778"/>
                  </a:lnTo>
                  <a:lnTo>
                    <a:pt x="2066" y="2732"/>
                  </a:lnTo>
                  <a:lnTo>
                    <a:pt x="2062" y="2686"/>
                  </a:lnTo>
                  <a:lnTo>
                    <a:pt x="2062" y="2533"/>
                  </a:lnTo>
                  <a:lnTo>
                    <a:pt x="1421" y="2533"/>
                  </a:lnTo>
                  <a:close/>
                  <a:moveTo>
                    <a:pt x="160" y="1901"/>
                  </a:moveTo>
                  <a:lnTo>
                    <a:pt x="160" y="2322"/>
                  </a:lnTo>
                  <a:lnTo>
                    <a:pt x="164" y="2338"/>
                  </a:lnTo>
                  <a:lnTo>
                    <a:pt x="170" y="2351"/>
                  </a:lnTo>
                  <a:lnTo>
                    <a:pt x="180" y="2362"/>
                  </a:lnTo>
                  <a:lnTo>
                    <a:pt x="194" y="2369"/>
                  </a:lnTo>
                  <a:lnTo>
                    <a:pt x="210" y="2373"/>
                  </a:lnTo>
                  <a:lnTo>
                    <a:pt x="3273" y="2373"/>
                  </a:lnTo>
                  <a:lnTo>
                    <a:pt x="3289" y="2369"/>
                  </a:lnTo>
                  <a:lnTo>
                    <a:pt x="3303" y="2362"/>
                  </a:lnTo>
                  <a:lnTo>
                    <a:pt x="3313" y="2351"/>
                  </a:lnTo>
                  <a:lnTo>
                    <a:pt x="3319" y="2338"/>
                  </a:lnTo>
                  <a:lnTo>
                    <a:pt x="3323" y="2322"/>
                  </a:lnTo>
                  <a:lnTo>
                    <a:pt x="3323" y="1901"/>
                  </a:lnTo>
                  <a:lnTo>
                    <a:pt x="160" y="1901"/>
                  </a:lnTo>
                  <a:close/>
                  <a:moveTo>
                    <a:pt x="210" y="161"/>
                  </a:moveTo>
                  <a:lnTo>
                    <a:pt x="194" y="163"/>
                  </a:lnTo>
                  <a:lnTo>
                    <a:pt x="180" y="170"/>
                  </a:lnTo>
                  <a:lnTo>
                    <a:pt x="170" y="181"/>
                  </a:lnTo>
                  <a:lnTo>
                    <a:pt x="164" y="194"/>
                  </a:lnTo>
                  <a:lnTo>
                    <a:pt x="160" y="210"/>
                  </a:lnTo>
                  <a:lnTo>
                    <a:pt x="160" y="1740"/>
                  </a:lnTo>
                  <a:lnTo>
                    <a:pt x="3323" y="1740"/>
                  </a:lnTo>
                  <a:lnTo>
                    <a:pt x="3323" y="210"/>
                  </a:lnTo>
                  <a:lnTo>
                    <a:pt x="3319" y="194"/>
                  </a:lnTo>
                  <a:lnTo>
                    <a:pt x="3313" y="181"/>
                  </a:lnTo>
                  <a:lnTo>
                    <a:pt x="3303" y="170"/>
                  </a:lnTo>
                  <a:lnTo>
                    <a:pt x="3289" y="163"/>
                  </a:lnTo>
                  <a:lnTo>
                    <a:pt x="3273" y="161"/>
                  </a:lnTo>
                  <a:lnTo>
                    <a:pt x="210" y="161"/>
                  </a:lnTo>
                  <a:close/>
                  <a:moveTo>
                    <a:pt x="210" y="0"/>
                  </a:moveTo>
                  <a:lnTo>
                    <a:pt x="3273" y="0"/>
                  </a:lnTo>
                  <a:lnTo>
                    <a:pt x="3307" y="3"/>
                  </a:lnTo>
                  <a:lnTo>
                    <a:pt x="3339" y="11"/>
                  </a:lnTo>
                  <a:lnTo>
                    <a:pt x="3369" y="23"/>
                  </a:lnTo>
                  <a:lnTo>
                    <a:pt x="3396" y="40"/>
                  </a:lnTo>
                  <a:lnTo>
                    <a:pt x="3422" y="61"/>
                  </a:lnTo>
                  <a:lnTo>
                    <a:pt x="3443" y="87"/>
                  </a:lnTo>
                  <a:lnTo>
                    <a:pt x="3460" y="114"/>
                  </a:lnTo>
                  <a:lnTo>
                    <a:pt x="3472" y="144"/>
                  </a:lnTo>
                  <a:lnTo>
                    <a:pt x="3480" y="176"/>
                  </a:lnTo>
                  <a:lnTo>
                    <a:pt x="3483" y="210"/>
                  </a:lnTo>
                  <a:lnTo>
                    <a:pt x="3483" y="2322"/>
                  </a:lnTo>
                  <a:lnTo>
                    <a:pt x="3480" y="2357"/>
                  </a:lnTo>
                  <a:lnTo>
                    <a:pt x="3472" y="2388"/>
                  </a:lnTo>
                  <a:lnTo>
                    <a:pt x="3460" y="2419"/>
                  </a:lnTo>
                  <a:lnTo>
                    <a:pt x="3443" y="2446"/>
                  </a:lnTo>
                  <a:lnTo>
                    <a:pt x="3422" y="2471"/>
                  </a:lnTo>
                  <a:lnTo>
                    <a:pt x="3396" y="2492"/>
                  </a:lnTo>
                  <a:lnTo>
                    <a:pt x="3369" y="2509"/>
                  </a:lnTo>
                  <a:lnTo>
                    <a:pt x="3339" y="2521"/>
                  </a:lnTo>
                  <a:lnTo>
                    <a:pt x="3307" y="2530"/>
                  </a:lnTo>
                  <a:lnTo>
                    <a:pt x="3273" y="2533"/>
                  </a:lnTo>
                  <a:lnTo>
                    <a:pt x="2224" y="2533"/>
                  </a:lnTo>
                  <a:lnTo>
                    <a:pt x="2224" y="2686"/>
                  </a:lnTo>
                  <a:lnTo>
                    <a:pt x="2227" y="2727"/>
                  </a:lnTo>
                  <a:lnTo>
                    <a:pt x="2237" y="2766"/>
                  </a:lnTo>
                  <a:lnTo>
                    <a:pt x="2251" y="2802"/>
                  </a:lnTo>
                  <a:lnTo>
                    <a:pt x="2272" y="2835"/>
                  </a:lnTo>
                  <a:lnTo>
                    <a:pt x="2298" y="2865"/>
                  </a:lnTo>
                  <a:lnTo>
                    <a:pt x="2327" y="2890"/>
                  </a:lnTo>
                  <a:lnTo>
                    <a:pt x="2361" y="2911"/>
                  </a:lnTo>
                  <a:lnTo>
                    <a:pt x="2397" y="2926"/>
                  </a:lnTo>
                  <a:lnTo>
                    <a:pt x="2436" y="2936"/>
                  </a:lnTo>
                  <a:lnTo>
                    <a:pt x="2478" y="2940"/>
                  </a:lnTo>
                  <a:lnTo>
                    <a:pt x="2709" y="2940"/>
                  </a:lnTo>
                  <a:lnTo>
                    <a:pt x="2730" y="2942"/>
                  </a:lnTo>
                  <a:lnTo>
                    <a:pt x="2749" y="2950"/>
                  </a:lnTo>
                  <a:lnTo>
                    <a:pt x="2765" y="2963"/>
                  </a:lnTo>
                  <a:lnTo>
                    <a:pt x="2778" y="2979"/>
                  </a:lnTo>
                  <a:lnTo>
                    <a:pt x="2786" y="2998"/>
                  </a:lnTo>
                  <a:lnTo>
                    <a:pt x="2790" y="3020"/>
                  </a:lnTo>
                  <a:lnTo>
                    <a:pt x="2786" y="3041"/>
                  </a:lnTo>
                  <a:lnTo>
                    <a:pt x="2778" y="3060"/>
                  </a:lnTo>
                  <a:lnTo>
                    <a:pt x="2765" y="3076"/>
                  </a:lnTo>
                  <a:lnTo>
                    <a:pt x="2749" y="3088"/>
                  </a:lnTo>
                  <a:lnTo>
                    <a:pt x="2730" y="3097"/>
                  </a:lnTo>
                  <a:lnTo>
                    <a:pt x="2709" y="3100"/>
                  </a:lnTo>
                  <a:lnTo>
                    <a:pt x="774" y="3100"/>
                  </a:lnTo>
                  <a:lnTo>
                    <a:pt x="753" y="3097"/>
                  </a:lnTo>
                  <a:lnTo>
                    <a:pt x="734" y="3088"/>
                  </a:lnTo>
                  <a:lnTo>
                    <a:pt x="718" y="3076"/>
                  </a:lnTo>
                  <a:lnTo>
                    <a:pt x="705" y="3060"/>
                  </a:lnTo>
                  <a:lnTo>
                    <a:pt x="697" y="3041"/>
                  </a:lnTo>
                  <a:lnTo>
                    <a:pt x="693" y="3020"/>
                  </a:lnTo>
                  <a:lnTo>
                    <a:pt x="697" y="2998"/>
                  </a:lnTo>
                  <a:lnTo>
                    <a:pt x="705" y="2979"/>
                  </a:lnTo>
                  <a:lnTo>
                    <a:pt x="718" y="2963"/>
                  </a:lnTo>
                  <a:lnTo>
                    <a:pt x="734" y="2950"/>
                  </a:lnTo>
                  <a:lnTo>
                    <a:pt x="753" y="2942"/>
                  </a:lnTo>
                  <a:lnTo>
                    <a:pt x="774" y="2940"/>
                  </a:lnTo>
                  <a:lnTo>
                    <a:pt x="1005" y="2940"/>
                  </a:lnTo>
                  <a:lnTo>
                    <a:pt x="1047" y="2936"/>
                  </a:lnTo>
                  <a:lnTo>
                    <a:pt x="1086" y="2926"/>
                  </a:lnTo>
                  <a:lnTo>
                    <a:pt x="1122" y="2911"/>
                  </a:lnTo>
                  <a:lnTo>
                    <a:pt x="1156" y="2890"/>
                  </a:lnTo>
                  <a:lnTo>
                    <a:pt x="1185" y="2865"/>
                  </a:lnTo>
                  <a:lnTo>
                    <a:pt x="1211" y="2835"/>
                  </a:lnTo>
                  <a:lnTo>
                    <a:pt x="1232" y="2802"/>
                  </a:lnTo>
                  <a:lnTo>
                    <a:pt x="1246" y="2766"/>
                  </a:lnTo>
                  <a:lnTo>
                    <a:pt x="1256" y="2727"/>
                  </a:lnTo>
                  <a:lnTo>
                    <a:pt x="1259" y="2686"/>
                  </a:lnTo>
                  <a:lnTo>
                    <a:pt x="1259" y="2533"/>
                  </a:lnTo>
                  <a:lnTo>
                    <a:pt x="210" y="2533"/>
                  </a:lnTo>
                  <a:lnTo>
                    <a:pt x="176" y="2530"/>
                  </a:lnTo>
                  <a:lnTo>
                    <a:pt x="144" y="2521"/>
                  </a:lnTo>
                  <a:lnTo>
                    <a:pt x="114" y="2509"/>
                  </a:lnTo>
                  <a:lnTo>
                    <a:pt x="87" y="2492"/>
                  </a:lnTo>
                  <a:lnTo>
                    <a:pt x="61" y="2471"/>
                  </a:lnTo>
                  <a:lnTo>
                    <a:pt x="40" y="2446"/>
                  </a:lnTo>
                  <a:lnTo>
                    <a:pt x="23" y="2419"/>
                  </a:lnTo>
                  <a:lnTo>
                    <a:pt x="11" y="2388"/>
                  </a:lnTo>
                  <a:lnTo>
                    <a:pt x="3" y="2357"/>
                  </a:lnTo>
                  <a:lnTo>
                    <a:pt x="0" y="2322"/>
                  </a:lnTo>
                  <a:lnTo>
                    <a:pt x="0" y="210"/>
                  </a:lnTo>
                  <a:lnTo>
                    <a:pt x="3" y="176"/>
                  </a:lnTo>
                  <a:lnTo>
                    <a:pt x="11" y="144"/>
                  </a:lnTo>
                  <a:lnTo>
                    <a:pt x="23" y="114"/>
                  </a:lnTo>
                  <a:lnTo>
                    <a:pt x="40" y="87"/>
                  </a:lnTo>
                  <a:lnTo>
                    <a:pt x="61" y="61"/>
                  </a:lnTo>
                  <a:lnTo>
                    <a:pt x="87" y="40"/>
                  </a:lnTo>
                  <a:lnTo>
                    <a:pt x="114" y="23"/>
                  </a:lnTo>
                  <a:lnTo>
                    <a:pt x="144" y="11"/>
                  </a:lnTo>
                  <a:lnTo>
                    <a:pt x="176" y="3"/>
                  </a:lnTo>
                  <a:lnTo>
                    <a:pt x="21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3" name="Google Shape;373;p17"/>
            <p:cNvSpPr/>
            <p:nvPr/>
          </p:nvSpPr>
          <p:spPr>
            <a:xfrm>
              <a:off x="6772275" y="1574800"/>
              <a:ext cx="30163" cy="31750"/>
            </a:xfrm>
            <a:custGeom>
              <a:avLst/>
              <a:gdLst/>
              <a:ahLst/>
              <a:cxnLst/>
              <a:rect l="l" t="t" r="r" b="b"/>
              <a:pathLst>
                <a:path w="173" h="173" extrusionOk="0">
                  <a:moveTo>
                    <a:pt x="87" y="0"/>
                  </a:moveTo>
                  <a:lnTo>
                    <a:pt x="110" y="3"/>
                  </a:lnTo>
                  <a:lnTo>
                    <a:pt x="130" y="11"/>
                  </a:lnTo>
                  <a:lnTo>
                    <a:pt x="148" y="25"/>
                  </a:lnTo>
                  <a:lnTo>
                    <a:pt x="161" y="43"/>
                  </a:lnTo>
                  <a:lnTo>
                    <a:pt x="170" y="63"/>
                  </a:lnTo>
                  <a:lnTo>
                    <a:pt x="173" y="86"/>
                  </a:lnTo>
                  <a:lnTo>
                    <a:pt x="170" y="110"/>
                  </a:lnTo>
                  <a:lnTo>
                    <a:pt x="161" y="131"/>
                  </a:lnTo>
                  <a:lnTo>
                    <a:pt x="148" y="147"/>
                  </a:lnTo>
                  <a:lnTo>
                    <a:pt x="130" y="161"/>
                  </a:lnTo>
                  <a:lnTo>
                    <a:pt x="110" y="170"/>
                  </a:lnTo>
                  <a:lnTo>
                    <a:pt x="87" y="173"/>
                  </a:lnTo>
                  <a:lnTo>
                    <a:pt x="63" y="170"/>
                  </a:lnTo>
                  <a:lnTo>
                    <a:pt x="43" y="161"/>
                  </a:lnTo>
                  <a:lnTo>
                    <a:pt x="25" y="147"/>
                  </a:lnTo>
                  <a:lnTo>
                    <a:pt x="12" y="131"/>
                  </a:lnTo>
                  <a:lnTo>
                    <a:pt x="3" y="110"/>
                  </a:lnTo>
                  <a:lnTo>
                    <a:pt x="0" y="86"/>
                  </a:lnTo>
                  <a:lnTo>
                    <a:pt x="3" y="63"/>
                  </a:lnTo>
                  <a:lnTo>
                    <a:pt x="12" y="43"/>
                  </a:lnTo>
                  <a:lnTo>
                    <a:pt x="25" y="25"/>
                  </a:lnTo>
                  <a:lnTo>
                    <a:pt x="43" y="11"/>
                  </a:lnTo>
                  <a:lnTo>
                    <a:pt x="63" y="3"/>
                  </a:lnTo>
                  <a:lnTo>
                    <a:pt x="8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4" name="Google Shape;374;p17"/>
            <p:cNvSpPr/>
            <p:nvPr/>
          </p:nvSpPr>
          <p:spPr>
            <a:xfrm>
              <a:off x="6688138" y="1306513"/>
              <a:ext cx="127000" cy="128588"/>
            </a:xfrm>
            <a:custGeom>
              <a:avLst/>
              <a:gdLst/>
              <a:ahLst/>
              <a:cxnLst/>
              <a:rect l="l" t="t" r="r" b="b"/>
              <a:pathLst>
                <a:path w="727" h="727" extrusionOk="0">
                  <a:moveTo>
                    <a:pt x="638" y="0"/>
                  </a:moveTo>
                  <a:lnTo>
                    <a:pt x="656" y="0"/>
                  </a:lnTo>
                  <a:lnTo>
                    <a:pt x="673" y="4"/>
                  </a:lnTo>
                  <a:lnTo>
                    <a:pt x="690" y="11"/>
                  </a:lnTo>
                  <a:lnTo>
                    <a:pt x="704" y="23"/>
                  </a:lnTo>
                  <a:lnTo>
                    <a:pt x="715" y="38"/>
                  </a:lnTo>
                  <a:lnTo>
                    <a:pt x="724" y="53"/>
                  </a:lnTo>
                  <a:lnTo>
                    <a:pt x="727" y="70"/>
                  </a:lnTo>
                  <a:lnTo>
                    <a:pt x="727" y="88"/>
                  </a:lnTo>
                  <a:lnTo>
                    <a:pt x="724" y="105"/>
                  </a:lnTo>
                  <a:lnTo>
                    <a:pt x="715" y="122"/>
                  </a:lnTo>
                  <a:lnTo>
                    <a:pt x="704" y="137"/>
                  </a:lnTo>
                  <a:lnTo>
                    <a:pt x="137" y="703"/>
                  </a:lnTo>
                  <a:lnTo>
                    <a:pt x="124" y="713"/>
                  </a:lnTo>
                  <a:lnTo>
                    <a:pt x="111" y="721"/>
                  </a:lnTo>
                  <a:lnTo>
                    <a:pt x="96" y="725"/>
                  </a:lnTo>
                  <a:lnTo>
                    <a:pt x="80" y="727"/>
                  </a:lnTo>
                  <a:lnTo>
                    <a:pt x="64" y="725"/>
                  </a:lnTo>
                  <a:lnTo>
                    <a:pt x="49" y="721"/>
                  </a:lnTo>
                  <a:lnTo>
                    <a:pt x="36" y="713"/>
                  </a:lnTo>
                  <a:lnTo>
                    <a:pt x="23" y="703"/>
                  </a:lnTo>
                  <a:lnTo>
                    <a:pt x="11" y="688"/>
                  </a:lnTo>
                  <a:lnTo>
                    <a:pt x="4" y="672"/>
                  </a:lnTo>
                  <a:lnTo>
                    <a:pt x="0" y="655"/>
                  </a:lnTo>
                  <a:lnTo>
                    <a:pt x="0" y="637"/>
                  </a:lnTo>
                  <a:lnTo>
                    <a:pt x="4" y="621"/>
                  </a:lnTo>
                  <a:lnTo>
                    <a:pt x="11" y="604"/>
                  </a:lnTo>
                  <a:lnTo>
                    <a:pt x="23" y="590"/>
                  </a:lnTo>
                  <a:lnTo>
                    <a:pt x="591" y="23"/>
                  </a:lnTo>
                  <a:lnTo>
                    <a:pt x="606" y="11"/>
                  </a:lnTo>
                  <a:lnTo>
                    <a:pt x="621" y="4"/>
                  </a:lnTo>
                  <a:lnTo>
                    <a:pt x="63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5" name="Google Shape;375;p17"/>
            <p:cNvSpPr/>
            <p:nvPr/>
          </p:nvSpPr>
          <p:spPr>
            <a:xfrm>
              <a:off x="6807200" y="1365250"/>
              <a:ext cx="68263" cy="68263"/>
            </a:xfrm>
            <a:custGeom>
              <a:avLst/>
              <a:gdLst/>
              <a:ahLst/>
              <a:cxnLst/>
              <a:rect l="l" t="t" r="r" b="b"/>
              <a:pathLst>
                <a:path w="386" h="386" extrusionOk="0">
                  <a:moveTo>
                    <a:pt x="297" y="0"/>
                  </a:moveTo>
                  <a:lnTo>
                    <a:pt x="315" y="0"/>
                  </a:lnTo>
                  <a:lnTo>
                    <a:pt x="332" y="4"/>
                  </a:lnTo>
                  <a:lnTo>
                    <a:pt x="348" y="12"/>
                  </a:lnTo>
                  <a:lnTo>
                    <a:pt x="362" y="24"/>
                  </a:lnTo>
                  <a:lnTo>
                    <a:pt x="374" y="37"/>
                  </a:lnTo>
                  <a:lnTo>
                    <a:pt x="381" y="54"/>
                  </a:lnTo>
                  <a:lnTo>
                    <a:pt x="386" y="71"/>
                  </a:lnTo>
                  <a:lnTo>
                    <a:pt x="386" y="89"/>
                  </a:lnTo>
                  <a:lnTo>
                    <a:pt x="381" y="106"/>
                  </a:lnTo>
                  <a:lnTo>
                    <a:pt x="374" y="122"/>
                  </a:lnTo>
                  <a:lnTo>
                    <a:pt x="362" y="137"/>
                  </a:lnTo>
                  <a:lnTo>
                    <a:pt x="137" y="362"/>
                  </a:lnTo>
                  <a:lnTo>
                    <a:pt x="124" y="373"/>
                  </a:lnTo>
                  <a:lnTo>
                    <a:pt x="110" y="380"/>
                  </a:lnTo>
                  <a:lnTo>
                    <a:pt x="95" y="384"/>
                  </a:lnTo>
                  <a:lnTo>
                    <a:pt x="80" y="386"/>
                  </a:lnTo>
                  <a:lnTo>
                    <a:pt x="65" y="384"/>
                  </a:lnTo>
                  <a:lnTo>
                    <a:pt x="50" y="380"/>
                  </a:lnTo>
                  <a:lnTo>
                    <a:pt x="35" y="373"/>
                  </a:lnTo>
                  <a:lnTo>
                    <a:pt x="23" y="362"/>
                  </a:lnTo>
                  <a:lnTo>
                    <a:pt x="11" y="348"/>
                  </a:lnTo>
                  <a:lnTo>
                    <a:pt x="4" y="332"/>
                  </a:lnTo>
                  <a:lnTo>
                    <a:pt x="0" y="315"/>
                  </a:lnTo>
                  <a:lnTo>
                    <a:pt x="0" y="297"/>
                  </a:lnTo>
                  <a:lnTo>
                    <a:pt x="4" y="280"/>
                  </a:lnTo>
                  <a:lnTo>
                    <a:pt x="11" y="263"/>
                  </a:lnTo>
                  <a:lnTo>
                    <a:pt x="23" y="249"/>
                  </a:lnTo>
                  <a:lnTo>
                    <a:pt x="249" y="24"/>
                  </a:lnTo>
                  <a:lnTo>
                    <a:pt x="263" y="12"/>
                  </a:lnTo>
                  <a:lnTo>
                    <a:pt x="280" y="4"/>
                  </a:lnTo>
                  <a:lnTo>
                    <a:pt x="29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376" name="Google Shape;376;p17"/>
          <p:cNvSpPr/>
          <p:nvPr/>
        </p:nvSpPr>
        <p:spPr>
          <a:xfrm>
            <a:off x="8365332" y="3724275"/>
            <a:ext cx="614363" cy="547688"/>
          </a:xfrm>
          <a:custGeom>
            <a:avLst/>
            <a:gdLst/>
            <a:ahLst/>
            <a:cxnLst/>
            <a:rect l="l" t="t" r="r" b="b"/>
            <a:pathLst>
              <a:path w="3487" h="3103" extrusionOk="0">
                <a:moveTo>
                  <a:pt x="545" y="1944"/>
                </a:moveTo>
                <a:lnTo>
                  <a:pt x="179" y="2127"/>
                </a:lnTo>
                <a:lnTo>
                  <a:pt x="169" y="2134"/>
                </a:lnTo>
                <a:lnTo>
                  <a:pt x="163" y="2142"/>
                </a:lnTo>
                <a:lnTo>
                  <a:pt x="161" y="2150"/>
                </a:lnTo>
                <a:lnTo>
                  <a:pt x="160" y="2157"/>
                </a:lnTo>
                <a:lnTo>
                  <a:pt x="161" y="2164"/>
                </a:lnTo>
                <a:lnTo>
                  <a:pt x="163" y="2171"/>
                </a:lnTo>
                <a:lnTo>
                  <a:pt x="169" y="2180"/>
                </a:lnTo>
                <a:lnTo>
                  <a:pt x="179" y="2186"/>
                </a:lnTo>
                <a:lnTo>
                  <a:pt x="1644" y="2919"/>
                </a:lnTo>
                <a:lnTo>
                  <a:pt x="1676" y="2933"/>
                </a:lnTo>
                <a:lnTo>
                  <a:pt x="1709" y="2940"/>
                </a:lnTo>
                <a:lnTo>
                  <a:pt x="1743" y="2942"/>
                </a:lnTo>
                <a:lnTo>
                  <a:pt x="1777" y="2940"/>
                </a:lnTo>
                <a:lnTo>
                  <a:pt x="1810" y="2933"/>
                </a:lnTo>
                <a:lnTo>
                  <a:pt x="1843" y="2919"/>
                </a:lnTo>
                <a:lnTo>
                  <a:pt x="3308" y="2186"/>
                </a:lnTo>
                <a:lnTo>
                  <a:pt x="3317" y="2180"/>
                </a:lnTo>
                <a:lnTo>
                  <a:pt x="3323" y="2171"/>
                </a:lnTo>
                <a:lnTo>
                  <a:pt x="3326" y="2164"/>
                </a:lnTo>
                <a:lnTo>
                  <a:pt x="3326" y="2157"/>
                </a:lnTo>
                <a:lnTo>
                  <a:pt x="3326" y="2150"/>
                </a:lnTo>
                <a:lnTo>
                  <a:pt x="3323" y="2142"/>
                </a:lnTo>
                <a:lnTo>
                  <a:pt x="3317" y="2134"/>
                </a:lnTo>
                <a:lnTo>
                  <a:pt x="3308" y="2127"/>
                </a:lnTo>
                <a:lnTo>
                  <a:pt x="2941" y="1944"/>
                </a:lnTo>
                <a:lnTo>
                  <a:pt x="1914" y="2457"/>
                </a:lnTo>
                <a:lnTo>
                  <a:pt x="1872" y="2474"/>
                </a:lnTo>
                <a:lnTo>
                  <a:pt x="1830" y="2487"/>
                </a:lnTo>
                <a:lnTo>
                  <a:pt x="1787" y="2494"/>
                </a:lnTo>
                <a:lnTo>
                  <a:pt x="1743" y="2497"/>
                </a:lnTo>
                <a:lnTo>
                  <a:pt x="1699" y="2494"/>
                </a:lnTo>
                <a:lnTo>
                  <a:pt x="1655" y="2487"/>
                </a:lnTo>
                <a:lnTo>
                  <a:pt x="1613" y="2474"/>
                </a:lnTo>
                <a:lnTo>
                  <a:pt x="1572" y="2457"/>
                </a:lnTo>
                <a:lnTo>
                  <a:pt x="545" y="1944"/>
                </a:lnTo>
                <a:close/>
                <a:moveTo>
                  <a:pt x="2941" y="1338"/>
                </a:moveTo>
                <a:lnTo>
                  <a:pt x="1914" y="1852"/>
                </a:lnTo>
                <a:lnTo>
                  <a:pt x="1872" y="1869"/>
                </a:lnTo>
                <a:lnTo>
                  <a:pt x="1830" y="1881"/>
                </a:lnTo>
                <a:lnTo>
                  <a:pt x="1787" y="1889"/>
                </a:lnTo>
                <a:lnTo>
                  <a:pt x="1743" y="1892"/>
                </a:lnTo>
                <a:lnTo>
                  <a:pt x="1699" y="1889"/>
                </a:lnTo>
                <a:lnTo>
                  <a:pt x="1655" y="1881"/>
                </a:lnTo>
                <a:lnTo>
                  <a:pt x="1613" y="1869"/>
                </a:lnTo>
                <a:lnTo>
                  <a:pt x="1572" y="1852"/>
                </a:lnTo>
                <a:lnTo>
                  <a:pt x="545" y="1338"/>
                </a:lnTo>
                <a:lnTo>
                  <a:pt x="179" y="1521"/>
                </a:lnTo>
                <a:lnTo>
                  <a:pt x="169" y="1529"/>
                </a:lnTo>
                <a:lnTo>
                  <a:pt x="163" y="1536"/>
                </a:lnTo>
                <a:lnTo>
                  <a:pt x="161" y="1545"/>
                </a:lnTo>
                <a:lnTo>
                  <a:pt x="160" y="1551"/>
                </a:lnTo>
                <a:lnTo>
                  <a:pt x="161" y="1558"/>
                </a:lnTo>
                <a:lnTo>
                  <a:pt x="163" y="1566"/>
                </a:lnTo>
                <a:lnTo>
                  <a:pt x="169" y="1574"/>
                </a:lnTo>
                <a:lnTo>
                  <a:pt x="179" y="1581"/>
                </a:lnTo>
                <a:lnTo>
                  <a:pt x="1644" y="2313"/>
                </a:lnTo>
                <a:lnTo>
                  <a:pt x="1676" y="2327"/>
                </a:lnTo>
                <a:lnTo>
                  <a:pt x="1709" y="2334"/>
                </a:lnTo>
                <a:lnTo>
                  <a:pt x="1743" y="2337"/>
                </a:lnTo>
                <a:lnTo>
                  <a:pt x="1777" y="2334"/>
                </a:lnTo>
                <a:lnTo>
                  <a:pt x="1810" y="2327"/>
                </a:lnTo>
                <a:lnTo>
                  <a:pt x="1843" y="2313"/>
                </a:lnTo>
                <a:lnTo>
                  <a:pt x="3308" y="1581"/>
                </a:lnTo>
                <a:lnTo>
                  <a:pt x="3317" y="1574"/>
                </a:lnTo>
                <a:lnTo>
                  <a:pt x="3323" y="1566"/>
                </a:lnTo>
                <a:lnTo>
                  <a:pt x="3326" y="1558"/>
                </a:lnTo>
                <a:lnTo>
                  <a:pt x="3326" y="1551"/>
                </a:lnTo>
                <a:lnTo>
                  <a:pt x="3326" y="1545"/>
                </a:lnTo>
                <a:lnTo>
                  <a:pt x="3323" y="1536"/>
                </a:lnTo>
                <a:lnTo>
                  <a:pt x="3317" y="1529"/>
                </a:lnTo>
                <a:lnTo>
                  <a:pt x="3308" y="1521"/>
                </a:lnTo>
                <a:lnTo>
                  <a:pt x="2941" y="1338"/>
                </a:lnTo>
                <a:close/>
                <a:moveTo>
                  <a:pt x="1743" y="160"/>
                </a:moveTo>
                <a:lnTo>
                  <a:pt x="1709" y="163"/>
                </a:lnTo>
                <a:lnTo>
                  <a:pt x="1676" y="171"/>
                </a:lnTo>
                <a:lnTo>
                  <a:pt x="1644" y="183"/>
                </a:lnTo>
                <a:lnTo>
                  <a:pt x="179" y="916"/>
                </a:lnTo>
                <a:lnTo>
                  <a:pt x="169" y="923"/>
                </a:lnTo>
                <a:lnTo>
                  <a:pt x="163" y="931"/>
                </a:lnTo>
                <a:lnTo>
                  <a:pt x="161" y="939"/>
                </a:lnTo>
                <a:lnTo>
                  <a:pt x="160" y="945"/>
                </a:lnTo>
                <a:lnTo>
                  <a:pt x="161" y="953"/>
                </a:lnTo>
                <a:lnTo>
                  <a:pt x="163" y="960"/>
                </a:lnTo>
                <a:lnTo>
                  <a:pt x="169" y="969"/>
                </a:lnTo>
                <a:lnTo>
                  <a:pt x="179" y="975"/>
                </a:lnTo>
                <a:lnTo>
                  <a:pt x="1644" y="1708"/>
                </a:lnTo>
                <a:lnTo>
                  <a:pt x="1676" y="1721"/>
                </a:lnTo>
                <a:lnTo>
                  <a:pt x="1709" y="1729"/>
                </a:lnTo>
                <a:lnTo>
                  <a:pt x="1743" y="1731"/>
                </a:lnTo>
                <a:lnTo>
                  <a:pt x="1777" y="1729"/>
                </a:lnTo>
                <a:lnTo>
                  <a:pt x="1810" y="1721"/>
                </a:lnTo>
                <a:lnTo>
                  <a:pt x="1843" y="1708"/>
                </a:lnTo>
                <a:lnTo>
                  <a:pt x="3308" y="975"/>
                </a:lnTo>
                <a:lnTo>
                  <a:pt x="3317" y="969"/>
                </a:lnTo>
                <a:lnTo>
                  <a:pt x="3323" y="960"/>
                </a:lnTo>
                <a:lnTo>
                  <a:pt x="3326" y="953"/>
                </a:lnTo>
                <a:lnTo>
                  <a:pt x="3326" y="945"/>
                </a:lnTo>
                <a:lnTo>
                  <a:pt x="3326" y="939"/>
                </a:lnTo>
                <a:lnTo>
                  <a:pt x="3323" y="931"/>
                </a:lnTo>
                <a:lnTo>
                  <a:pt x="3317" y="923"/>
                </a:lnTo>
                <a:lnTo>
                  <a:pt x="3308" y="916"/>
                </a:lnTo>
                <a:lnTo>
                  <a:pt x="1842" y="183"/>
                </a:lnTo>
                <a:lnTo>
                  <a:pt x="1810" y="171"/>
                </a:lnTo>
                <a:lnTo>
                  <a:pt x="1777" y="163"/>
                </a:lnTo>
                <a:lnTo>
                  <a:pt x="1743" y="160"/>
                </a:lnTo>
                <a:close/>
                <a:moveTo>
                  <a:pt x="1743" y="0"/>
                </a:moveTo>
                <a:lnTo>
                  <a:pt x="1787" y="2"/>
                </a:lnTo>
                <a:lnTo>
                  <a:pt x="1830" y="10"/>
                </a:lnTo>
                <a:lnTo>
                  <a:pt x="1872" y="22"/>
                </a:lnTo>
                <a:lnTo>
                  <a:pt x="1914" y="40"/>
                </a:lnTo>
                <a:lnTo>
                  <a:pt x="3380" y="773"/>
                </a:lnTo>
                <a:lnTo>
                  <a:pt x="3406" y="789"/>
                </a:lnTo>
                <a:lnTo>
                  <a:pt x="3430" y="809"/>
                </a:lnTo>
                <a:lnTo>
                  <a:pt x="3449" y="831"/>
                </a:lnTo>
                <a:lnTo>
                  <a:pt x="3464" y="858"/>
                </a:lnTo>
                <a:lnTo>
                  <a:pt x="3476" y="885"/>
                </a:lnTo>
                <a:lnTo>
                  <a:pt x="3484" y="915"/>
                </a:lnTo>
                <a:lnTo>
                  <a:pt x="3487" y="945"/>
                </a:lnTo>
                <a:lnTo>
                  <a:pt x="3484" y="977"/>
                </a:lnTo>
                <a:lnTo>
                  <a:pt x="3476" y="1007"/>
                </a:lnTo>
                <a:lnTo>
                  <a:pt x="3464" y="1034"/>
                </a:lnTo>
                <a:lnTo>
                  <a:pt x="3450" y="1060"/>
                </a:lnTo>
                <a:lnTo>
                  <a:pt x="3430" y="1083"/>
                </a:lnTo>
                <a:lnTo>
                  <a:pt x="3406" y="1102"/>
                </a:lnTo>
                <a:lnTo>
                  <a:pt x="3380" y="1119"/>
                </a:lnTo>
                <a:lnTo>
                  <a:pt x="3380" y="1119"/>
                </a:lnTo>
                <a:lnTo>
                  <a:pt x="3119" y="1248"/>
                </a:lnTo>
                <a:lnTo>
                  <a:pt x="3380" y="1378"/>
                </a:lnTo>
                <a:lnTo>
                  <a:pt x="3406" y="1394"/>
                </a:lnTo>
                <a:lnTo>
                  <a:pt x="3430" y="1414"/>
                </a:lnTo>
                <a:lnTo>
                  <a:pt x="3449" y="1437"/>
                </a:lnTo>
                <a:lnTo>
                  <a:pt x="3464" y="1463"/>
                </a:lnTo>
                <a:lnTo>
                  <a:pt x="3476" y="1491"/>
                </a:lnTo>
                <a:lnTo>
                  <a:pt x="3484" y="1520"/>
                </a:lnTo>
                <a:lnTo>
                  <a:pt x="3487" y="1551"/>
                </a:lnTo>
                <a:lnTo>
                  <a:pt x="3484" y="1583"/>
                </a:lnTo>
                <a:lnTo>
                  <a:pt x="3476" y="1612"/>
                </a:lnTo>
                <a:lnTo>
                  <a:pt x="3464" y="1640"/>
                </a:lnTo>
                <a:lnTo>
                  <a:pt x="3449" y="1665"/>
                </a:lnTo>
                <a:lnTo>
                  <a:pt x="3430" y="1689"/>
                </a:lnTo>
                <a:lnTo>
                  <a:pt x="3406" y="1708"/>
                </a:lnTo>
                <a:lnTo>
                  <a:pt x="3380" y="1725"/>
                </a:lnTo>
                <a:lnTo>
                  <a:pt x="3119" y="1854"/>
                </a:lnTo>
                <a:lnTo>
                  <a:pt x="3380" y="1984"/>
                </a:lnTo>
                <a:lnTo>
                  <a:pt x="3406" y="2000"/>
                </a:lnTo>
                <a:lnTo>
                  <a:pt x="3430" y="2020"/>
                </a:lnTo>
                <a:lnTo>
                  <a:pt x="3449" y="2042"/>
                </a:lnTo>
                <a:lnTo>
                  <a:pt x="3464" y="2068"/>
                </a:lnTo>
                <a:lnTo>
                  <a:pt x="3476" y="2096"/>
                </a:lnTo>
                <a:lnTo>
                  <a:pt x="3484" y="2126"/>
                </a:lnTo>
                <a:lnTo>
                  <a:pt x="3487" y="2157"/>
                </a:lnTo>
                <a:lnTo>
                  <a:pt x="3484" y="2187"/>
                </a:lnTo>
                <a:lnTo>
                  <a:pt x="3476" y="2218"/>
                </a:lnTo>
                <a:lnTo>
                  <a:pt x="3464" y="2245"/>
                </a:lnTo>
                <a:lnTo>
                  <a:pt x="3450" y="2271"/>
                </a:lnTo>
                <a:lnTo>
                  <a:pt x="3430" y="2294"/>
                </a:lnTo>
                <a:lnTo>
                  <a:pt x="3406" y="2313"/>
                </a:lnTo>
                <a:lnTo>
                  <a:pt x="3380" y="2330"/>
                </a:lnTo>
                <a:lnTo>
                  <a:pt x="1914" y="3063"/>
                </a:lnTo>
                <a:lnTo>
                  <a:pt x="1872" y="3080"/>
                </a:lnTo>
                <a:lnTo>
                  <a:pt x="1830" y="3092"/>
                </a:lnTo>
                <a:lnTo>
                  <a:pt x="1787" y="3100"/>
                </a:lnTo>
                <a:lnTo>
                  <a:pt x="1743" y="3103"/>
                </a:lnTo>
                <a:lnTo>
                  <a:pt x="1699" y="3100"/>
                </a:lnTo>
                <a:lnTo>
                  <a:pt x="1655" y="3092"/>
                </a:lnTo>
                <a:lnTo>
                  <a:pt x="1613" y="3080"/>
                </a:lnTo>
                <a:lnTo>
                  <a:pt x="1572" y="3063"/>
                </a:lnTo>
                <a:lnTo>
                  <a:pt x="107" y="2330"/>
                </a:lnTo>
                <a:lnTo>
                  <a:pt x="80" y="2313"/>
                </a:lnTo>
                <a:lnTo>
                  <a:pt x="57" y="2294"/>
                </a:lnTo>
                <a:lnTo>
                  <a:pt x="37" y="2271"/>
                </a:lnTo>
                <a:lnTo>
                  <a:pt x="21" y="2245"/>
                </a:lnTo>
                <a:lnTo>
                  <a:pt x="10" y="2218"/>
                </a:lnTo>
                <a:lnTo>
                  <a:pt x="2" y="2187"/>
                </a:lnTo>
                <a:lnTo>
                  <a:pt x="0" y="2157"/>
                </a:lnTo>
                <a:lnTo>
                  <a:pt x="2" y="2126"/>
                </a:lnTo>
                <a:lnTo>
                  <a:pt x="10" y="2096"/>
                </a:lnTo>
                <a:lnTo>
                  <a:pt x="21" y="2068"/>
                </a:lnTo>
                <a:lnTo>
                  <a:pt x="37" y="2042"/>
                </a:lnTo>
                <a:lnTo>
                  <a:pt x="57" y="2020"/>
                </a:lnTo>
                <a:lnTo>
                  <a:pt x="80" y="2000"/>
                </a:lnTo>
                <a:lnTo>
                  <a:pt x="107" y="1984"/>
                </a:lnTo>
                <a:lnTo>
                  <a:pt x="366" y="1854"/>
                </a:lnTo>
                <a:lnTo>
                  <a:pt x="107" y="1725"/>
                </a:lnTo>
                <a:lnTo>
                  <a:pt x="80" y="1708"/>
                </a:lnTo>
                <a:lnTo>
                  <a:pt x="57" y="1689"/>
                </a:lnTo>
                <a:lnTo>
                  <a:pt x="37" y="1665"/>
                </a:lnTo>
                <a:lnTo>
                  <a:pt x="21" y="1640"/>
                </a:lnTo>
                <a:lnTo>
                  <a:pt x="10" y="1612"/>
                </a:lnTo>
                <a:lnTo>
                  <a:pt x="2" y="1583"/>
                </a:lnTo>
                <a:lnTo>
                  <a:pt x="0" y="1551"/>
                </a:lnTo>
                <a:lnTo>
                  <a:pt x="2" y="1520"/>
                </a:lnTo>
                <a:lnTo>
                  <a:pt x="10" y="1491"/>
                </a:lnTo>
                <a:lnTo>
                  <a:pt x="21" y="1463"/>
                </a:lnTo>
                <a:lnTo>
                  <a:pt x="37" y="1437"/>
                </a:lnTo>
                <a:lnTo>
                  <a:pt x="57" y="1414"/>
                </a:lnTo>
                <a:lnTo>
                  <a:pt x="80" y="1394"/>
                </a:lnTo>
                <a:lnTo>
                  <a:pt x="107" y="1378"/>
                </a:lnTo>
                <a:lnTo>
                  <a:pt x="366" y="1248"/>
                </a:lnTo>
                <a:lnTo>
                  <a:pt x="107" y="1119"/>
                </a:lnTo>
                <a:lnTo>
                  <a:pt x="80" y="1102"/>
                </a:lnTo>
                <a:lnTo>
                  <a:pt x="57" y="1083"/>
                </a:lnTo>
                <a:lnTo>
                  <a:pt x="37" y="1060"/>
                </a:lnTo>
                <a:lnTo>
                  <a:pt x="21" y="1034"/>
                </a:lnTo>
                <a:lnTo>
                  <a:pt x="10" y="1007"/>
                </a:lnTo>
                <a:lnTo>
                  <a:pt x="2" y="977"/>
                </a:lnTo>
                <a:lnTo>
                  <a:pt x="0" y="945"/>
                </a:lnTo>
                <a:lnTo>
                  <a:pt x="2" y="915"/>
                </a:lnTo>
                <a:lnTo>
                  <a:pt x="10" y="885"/>
                </a:lnTo>
                <a:lnTo>
                  <a:pt x="21" y="858"/>
                </a:lnTo>
                <a:lnTo>
                  <a:pt x="37" y="831"/>
                </a:lnTo>
                <a:lnTo>
                  <a:pt x="57" y="809"/>
                </a:lnTo>
                <a:lnTo>
                  <a:pt x="80" y="789"/>
                </a:lnTo>
                <a:lnTo>
                  <a:pt x="107" y="773"/>
                </a:lnTo>
                <a:lnTo>
                  <a:pt x="1572" y="40"/>
                </a:lnTo>
                <a:lnTo>
                  <a:pt x="1613" y="22"/>
                </a:lnTo>
                <a:lnTo>
                  <a:pt x="1655" y="10"/>
                </a:lnTo>
                <a:lnTo>
                  <a:pt x="1699" y="2"/>
                </a:lnTo>
                <a:lnTo>
                  <a:pt x="174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249298" y="2136654"/>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5949685" y="2119224"/>
            <a:ext cx="6353359" cy="566444"/>
          </a:xfrm>
          <a:prstGeom prst="rect">
            <a:avLst/>
          </a:prstGeom>
        </p:spPr>
        <p:txBody>
          <a:bodyPr/>
          <a:lstStyle/>
          <a:p>
            <a:r>
              <a:rPr lang="en-US" noProof="0" dirty="0"/>
              <a:t>Techniques for preventing soil erosion &amp; degradation </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249298" y="2714516"/>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5949686" y="2697086"/>
            <a:ext cx="6428776" cy="566444"/>
          </a:xfrm>
          <a:prstGeom prst="rect">
            <a:avLst/>
          </a:prstGeom>
        </p:spPr>
        <p:txBody>
          <a:bodyPr/>
          <a:lstStyle/>
          <a:p>
            <a:r>
              <a:rPr lang="en-US" dirty="0"/>
              <a:t>Agroforestry &amp; cover cropping in carbon sequestration</a:t>
            </a:r>
            <a:endParaRPr lang="en-GB" noProof="0" dirty="0"/>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249298" y="3293585"/>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5949686" y="3276155"/>
            <a:ext cx="6428776" cy="566444"/>
          </a:xfrm>
          <a:prstGeom prst="rect">
            <a:avLst/>
          </a:prstGeom>
        </p:spPr>
        <p:txBody>
          <a:bodyPr/>
          <a:lstStyle/>
          <a:p>
            <a:r>
              <a:rPr lang="en-US" noProof="0" dirty="0"/>
              <a:t>Monitoring &amp; enhancing soil health with technology</a:t>
            </a:r>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249298" y="3875913"/>
            <a:ext cx="700387" cy="566443"/>
          </a:xfrm>
          <a:prstGeom prst="rect">
            <a:avLst/>
          </a:prstGeom>
        </p:spPr>
        <p:txBody>
          <a:bodyPr/>
          <a:lstStyle/>
          <a:p>
            <a:r>
              <a:rPr lang="en-GB" noProof="0" dirty="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5949686" y="3858481"/>
            <a:ext cx="4541325" cy="566444"/>
          </a:xfrm>
          <a:prstGeom prst="rect">
            <a:avLst/>
          </a:prstGeom>
        </p:spPr>
        <p:txBody>
          <a:bodyPr/>
          <a:lstStyle/>
          <a:p>
            <a:r>
              <a:rPr lang="en-GB"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482925" y="1541917"/>
            <a:ext cx="4685975" cy="4057649"/>
          </a:xfrm>
          <a:prstGeom prst="rect">
            <a:avLst/>
          </a:prstGeom>
        </p:spPr>
        <p:txBody>
          <a:bodyPr/>
          <a:lstStyle/>
          <a:p>
            <a:r>
              <a:rPr lang="en-US" dirty="0"/>
              <a:t>In t</a:t>
            </a:r>
            <a:r>
              <a:rPr lang="en-US" noProof="0" dirty="0"/>
              <a:t>his module, learners will discover techniques to prevent soil erosion, promote carbon capture, and understand how to monitor soil health with technological tools. We will discuss:</a:t>
            </a:r>
          </a:p>
          <a:p>
            <a:pPr marL="342900" indent="-342900">
              <a:buFont typeface="Arial" panose="020B0604020202020204" pitchFamily="34" charset="0"/>
              <a:buChar char="•"/>
            </a:pPr>
            <a:r>
              <a:rPr lang="en-US" sz="2000" noProof="0" dirty="0"/>
              <a:t>Enhancing soil health with organic matter.</a:t>
            </a:r>
          </a:p>
          <a:p>
            <a:pPr marL="342900" indent="-342900">
              <a:buFont typeface="Arial" panose="020B0604020202020204" pitchFamily="34" charset="0"/>
              <a:buChar char="•"/>
            </a:pPr>
            <a:r>
              <a:rPr lang="en-US" sz="2000" dirty="0"/>
              <a:t>The benefits of cover cropping</a:t>
            </a:r>
            <a:endParaRPr lang="en-US" sz="2000" noProof="0" dirty="0"/>
          </a:p>
          <a:p>
            <a:pPr marL="342900" indent="-342900">
              <a:buFont typeface="Arial" panose="020B0604020202020204" pitchFamily="34" charset="0"/>
              <a:buChar char="•"/>
            </a:pPr>
            <a:r>
              <a:rPr lang="en-US" sz="2000" dirty="0"/>
              <a:t>Monitoring and a</a:t>
            </a:r>
            <a:r>
              <a:rPr lang="en-US" sz="2000" noProof="0" dirty="0" err="1"/>
              <a:t>djusting</a:t>
            </a:r>
            <a:r>
              <a:rPr lang="en-US" sz="2000" noProof="0" dirty="0"/>
              <a:t> practices to suit the soils needs</a:t>
            </a:r>
          </a:p>
          <a:p>
            <a:endParaRPr lang="en-GB" noProof="0" dirty="0"/>
          </a:p>
        </p:txBody>
      </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5300" b="0" i="0" u="none" strike="noStrike" kern="1200" cap="none" spc="0" normalizeH="0" baseline="0" noProof="0" dirty="0">
                <a:ln>
                  <a:noFill/>
                </a:ln>
                <a:solidFill>
                  <a:prstClr val="white"/>
                </a:solidFill>
                <a:effectLst/>
                <a:uLnTx/>
                <a:uFillTx/>
                <a:latin typeface="Calibri" panose="020F0502020204030204"/>
                <a:ea typeface="+mn-ea"/>
                <a:cs typeface="+mn-cs"/>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398789" y="2685668"/>
            <a:ext cx="6428776"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mn-cs"/>
              </a:rPr>
              <a:t>This license enables </a:t>
            </a:r>
            <a:r>
              <a:rPr kumimoji="0" lang="en-IE" sz="500" b="0" i="0" u="none" strike="noStrike" kern="1200" cap="none" spc="0" normalizeH="0" baseline="0" noProof="0" dirty="0" err="1">
                <a:ln>
                  <a:noFill/>
                </a:ln>
                <a:solidFill>
                  <a:srgbClr val="404040"/>
                </a:solidFill>
                <a:effectLst/>
                <a:uLnTx/>
                <a:uFillTx/>
                <a:latin typeface="Calibri" panose="020F0502020204030204"/>
                <a:ea typeface="+mn-ea"/>
                <a:cs typeface="+mn-cs"/>
              </a:rPr>
              <a:t>reusers</a:t>
            </a: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mn-cs"/>
              </a:rPr>
              <a:t> to distribute, remix, adapt, and build upon the material in any medium or format, so long as </a:t>
            </a: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mn-cs"/>
              </a:rPr>
              <a:t>attribution is given to the creator. The license allows for commercial use. CC BY includes the following elements: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mn-cs"/>
              </a:rPr>
              <a:t>BY: credit must be given to the creator.</a:t>
            </a:r>
            <a:endParaRPr kumimoji="0" lang="en-US" sz="500" b="0" i="0" u="none" strike="noStrike" kern="1200" cap="none" spc="0" normalizeH="0" baseline="0" noProof="0" dirty="0">
              <a:ln>
                <a:noFill/>
              </a:ln>
              <a:solidFill>
                <a:srgbClr val="40404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3079096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51" name="Freeform 50">
              <a:extLst>
                <a:ext uri="{FF2B5EF4-FFF2-40B4-BE49-F238E27FC236}">
                  <a16:creationId xmlns:a16="http://schemas.microsoft.com/office/drawing/2014/main" id="{5FEEDE3F-44ED-C980-9AB9-2FB72A3FE355}"/>
                </a:ext>
              </a:extLst>
            </p:cNvPr>
            <p:cNvSpPr/>
            <p:nvPr/>
          </p:nvSpPr>
          <p:spPr>
            <a:xfrm>
              <a:off x="10239527"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rPr>
              <a:t>www.</a:t>
            </a:r>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smartskillsproject</a:t>
            </a:r>
            <a:r>
              <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166709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Google Shape;199;p7" descr="Dry cracking soil"/>
          <p:cNvPicPr preferRelativeResize="0">
            <a:picLocks noGrp="1"/>
          </p:cNvPicPr>
          <p:nvPr>
            <p:ph type="pic" idx="2"/>
          </p:nvPr>
        </p:nvPicPr>
        <p:blipFill>
          <a:blip r:embed="rId3" cstate="email">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200" name="Google Shape;200;p7"/>
          <p:cNvSpPr txBox="1"/>
          <p:nvPr/>
        </p:nvSpPr>
        <p:spPr>
          <a:xfrm>
            <a:off x="1899910" y="2037392"/>
            <a:ext cx="7242900" cy="1200600"/>
          </a:xfrm>
          <a:prstGeom prst="rect">
            <a:avLst/>
          </a:prstGeom>
          <a:solidFill>
            <a:srgbClr val="EEA821"/>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dirty="0">
                <a:solidFill>
                  <a:schemeClr val="lt1"/>
                </a:solidFill>
                <a:latin typeface="Calibri"/>
                <a:ea typeface="Calibri"/>
                <a:cs typeface="Calibri"/>
                <a:sym typeface="Calibri"/>
              </a:rPr>
              <a:t>TECHNIQUES FOR PREVENTING SOIL EROSION &amp; DEGRADATION</a:t>
            </a:r>
            <a:endParaRPr lang="en-US" dirty="0"/>
          </a:p>
        </p:txBody>
      </p:sp>
      <p:sp>
        <p:nvSpPr>
          <p:cNvPr id="201" name="Google Shape;201;p7"/>
          <p:cNvSpPr/>
          <p:nvPr/>
        </p:nvSpPr>
        <p:spPr>
          <a:xfrm>
            <a:off x="10027950" y="0"/>
            <a:ext cx="1407911" cy="2637692"/>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7"/>
          <p:cNvSpPr/>
          <p:nvPr/>
        </p:nvSpPr>
        <p:spPr>
          <a:xfrm>
            <a:off x="0" y="5371864"/>
            <a:ext cx="1407911" cy="1486136"/>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7"/>
          <p:cNvSpPr txBox="1">
            <a:spLocks noGrp="1"/>
          </p:cNvSpPr>
          <p:nvPr>
            <p:ph type="body" idx="1"/>
          </p:nvPr>
        </p:nvSpPr>
        <p:spPr>
          <a:xfrm>
            <a:off x="9241981" y="871477"/>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01</a:t>
            </a:r>
            <a:endParaRPr/>
          </a:p>
        </p:txBody>
      </p:sp>
      <p:grpSp>
        <p:nvGrpSpPr>
          <p:cNvPr id="204" name="Google Shape;204;p7"/>
          <p:cNvGrpSpPr/>
          <p:nvPr/>
        </p:nvGrpSpPr>
        <p:grpSpPr>
          <a:xfrm>
            <a:off x="9142810" y="3808810"/>
            <a:ext cx="3049190" cy="3049190"/>
            <a:chOff x="3268483" y="5538141"/>
            <a:chExt cx="1760348" cy="1760348"/>
          </a:xfrm>
        </p:grpSpPr>
        <p:sp>
          <p:nvSpPr>
            <p:cNvPr id="205" name="Google Shape;205;p7"/>
            <p:cNvSpPr/>
            <p:nvPr/>
          </p:nvSpPr>
          <p:spPr>
            <a:xfrm>
              <a:off x="3268483" y="5538141"/>
              <a:ext cx="1760348" cy="1760348"/>
            </a:xfrm>
            <a:custGeom>
              <a:avLst/>
              <a:gdLst/>
              <a:ahLst/>
              <a:cxnLst/>
              <a:rect l="l" t="t" r="r" b="b"/>
              <a:pathLst>
                <a:path w="1760348" h="1760348" extrusionOk="0">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solidFill>
              <a:schemeClr val="lt1">
                <a:alpha val="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6" name="Google Shape;206;p7"/>
            <p:cNvSpPr/>
            <p:nvPr/>
          </p:nvSpPr>
          <p:spPr>
            <a:xfrm>
              <a:off x="3468723" y="6185069"/>
              <a:ext cx="948387" cy="913180"/>
            </a:xfrm>
            <a:custGeom>
              <a:avLst/>
              <a:gdLst/>
              <a:ahLst/>
              <a:cxnLst/>
              <a:rect l="l" t="t" r="r" b="b"/>
              <a:pathLst>
                <a:path w="948387" h="913180" extrusionOk="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solidFill>
              <a:schemeClr val="lt1">
                <a:alpha val="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 name="Online Media 1" title="10 WAYS TO PREVENT SOIL EROSION">
            <a:hlinkClick r:id="" action="ppaction://media"/>
            <a:extLst>
              <a:ext uri="{FF2B5EF4-FFF2-40B4-BE49-F238E27FC236}">
                <a16:creationId xmlns:a16="http://schemas.microsoft.com/office/drawing/2014/main" id="{1A91C97E-72B9-B3C9-81C8-C7C79B85D512}"/>
              </a:ext>
            </a:extLst>
          </p:cNvPr>
          <p:cNvPicPr>
            <a:picLocks noGrp="1" noRot="1" noChangeAspect="1"/>
          </p:cNvPicPr>
          <p:nvPr>
            <p:ph type="pic" idx="2"/>
            <a:videoFile r:link="rId1"/>
          </p:nvPr>
        </p:nvPicPr>
        <p:blipFill>
          <a:blip r:embed="rId4"/>
          <a:srcRect t="8636" b="8636"/>
          <a:stretch>
            <a:fillRect/>
          </a:stretch>
        </p:blipFill>
        <p:spPr>
          <a:xfrm>
            <a:off x="1114425" y="2940050"/>
            <a:ext cx="4981575" cy="2813050"/>
          </a:xfrm>
          <a:prstGeom prst="rect">
            <a:avLst/>
          </a:prstGeom>
        </p:spPr>
      </p:pic>
      <p:sp>
        <p:nvSpPr>
          <p:cNvPr id="213" name="Google Shape;213;g3421652cbe9_0_39"/>
          <p:cNvSpPr txBox="1">
            <a:spLocks noGrp="1"/>
          </p:cNvSpPr>
          <p:nvPr>
            <p:ph type="body" idx="1"/>
          </p:nvPr>
        </p:nvSpPr>
        <p:spPr>
          <a:xfrm>
            <a:off x="6967718" y="815819"/>
            <a:ext cx="4513200" cy="697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7772"/>
              </a:buClr>
              <a:buSzPts val="3600"/>
              <a:buFont typeface="Arial"/>
              <a:buNone/>
            </a:pPr>
            <a:r>
              <a:rPr lang="en-US" b="1" dirty="0"/>
              <a:t>Enhancing Soil Health with Organic Matter</a:t>
            </a:r>
            <a:endParaRPr dirty="0"/>
          </a:p>
          <a:p>
            <a:pPr marL="0" lvl="0" indent="0" algn="l" rtl="0">
              <a:spcBef>
                <a:spcPts val="1000"/>
              </a:spcBef>
              <a:spcAft>
                <a:spcPts val="0"/>
              </a:spcAft>
              <a:buNone/>
            </a:pPr>
            <a:endParaRPr dirty="0"/>
          </a:p>
        </p:txBody>
      </p:sp>
      <p:sp>
        <p:nvSpPr>
          <p:cNvPr id="214" name="Google Shape;214;g3421652cbe9_0_39"/>
          <p:cNvSpPr txBox="1">
            <a:spLocks noGrp="1"/>
          </p:cNvSpPr>
          <p:nvPr>
            <p:ph type="body" idx="3"/>
          </p:nvPr>
        </p:nvSpPr>
        <p:spPr>
          <a:xfrm>
            <a:off x="6972765" y="2061958"/>
            <a:ext cx="4507200" cy="31704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solidFill>
                  <a:schemeClr val="tx1">
                    <a:lumMod val="65000"/>
                    <a:lumOff val="35000"/>
                  </a:schemeClr>
                </a:solidFill>
              </a:rPr>
              <a:t>Maintaining </a:t>
            </a:r>
            <a:r>
              <a:rPr lang="en-US" b="1" dirty="0">
                <a:solidFill>
                  <a:schemeClr val="tx1">
                    <a:lumMod val="65000"/>
                    <a:lumOff val="35000"/>
                  </a:schemeClr>
                </a:solidFill>
              </a:rPr>
              <a:t>healthy soil</a:t>
            </a:r>
            <a:r>
              <a:rPr lang="en-US" dirty="0">
                <a:solidFill>
                  <a:schemeClr val="tx1">
                    <a:lumMod val="65000"/>
                    <a:lumOff val="35000"/>
                  </a:schemeClr>
                </a:solidFill>
              </a:rPr>
              <a:t> is essential to prevent erosion and preserve agricultural productivity. Practices that increase organic matter help improve soil structure, promote water retention and reduce the risk of degradation.</a:t>
            </a:r>
            <a:endParaRPr dirty="0">
              <a:solidFill>
                <a:schemeClr val="tx1">
                  <a:lumMod val="65000"/>
                  <a:lumOff val="35000"/>
                </a:schemeClr>
              </a:solidFill>
            </a:endParaRPr>
          </a:p>
          <a:p>
            <a:pPr marL="0" lvl="0" indent="0" algn="l" rtl="0">
              <a:spcBef>
                <a:spcPts val="1200"/>
              </a:spcBef>
              <a:spcAft>
                <a:spcPts val="0"/>
              </a:spcAft>
              <a:buNone/>
            </a:pPr>
            <a:endParaRPr dirty="0">
              <a:solidFill>
                <a:schemeClr val="tx1">
                  <a:lumMod val="65000"/>
                  <a:lumOff val="35000"/>
                </a:schemeClr>
              </a:solidFill>
            </a:endParaRPr>
          </a:p>
        </p:txBody>
      </p:sp>
      <p:sp>
        <p:nvSpPr>
          <p:cNvPr id="4" name="TextBox 3">
            <a:extLst>
              <a:ext uri="{FF2B5EF4-FFF2-40B4-BE49-F238E27FC236}">
                <a16:creationId xmlns:a16="http://schemas.microsoft.com/office/drawing/2014/main" id="{0AAB9A44-C745-E20D-A7C2-DCD787E70D7E}"/>
              </a:ext>
            </a:extLst>
          </p:cNvPr>
          <p:cNvSpPr txBox="1"/>
          <p:nvPr/>
        </p:nvSpPr>
        <p:spPr>
          <a:xfrm>
            <a:off x="1731169" y="6380262"/>
            <a:ext cx="6853236" cy="307777"/>
          </a:xfrm>
          <a:prstGeom prst="rect">
            <a:avLst/>
          </a:prstGeom>
          <a:noFill/>
        </p:spPr>
        <p:txBody>
          <a:bodyPr wrap="square">
            <a:spAutoFit/>
          </a:bodyPr>
          <a:lstStyle/>
          <a:p>
            <a:r>
              <a:rPr lang="en-US" dirty="0">
                <a:hlinkClick r:id="rId5"/>
              </a:rPr>
              <a:t>10 WAYS TO PREVENT SOIL EROSION</a:t>
            </a:r>
            <a:endParaRPr lang="en-IE"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0"/>
          <p:cNvSpPr/>
          <p:nvPr/>
        </p:nvSpPr>
        <p:spPr>
          <a:xfrm>
            <a:off x="989370" y="2073607"/>
            <a:ext cx="2513095" cy="2107868"/>
          </a:xfrm>
          <a:custGeom>
            <a:avLst/>
            <a:gdLst/>
            <a:ahLst/>
            <a:cxnLst/>
            <a:rect l="l" t="t" r="r" b="b"/>
            <a:pathLst>
              <a:path w="4381" h="3421" extrusionOk="0">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2" name="Google Shape;222;p20"/>
          <p:cNvSpPr/>
          <p:nvPr/>
        </p:nvSpPr>
        <p:spPr>
          <a:xfrm>
            <a:off x="1455039" y="1023321"/>
            <a:ext cx="1581753" cy="1700706"/>
          </a:xfrm>
          <a:custGeom>
            <a:avLst/>
            <a:gdLst/>
            <a:ahLst/>
            <a:cxnLst/>
            <a:rect l="l" t="t" r="r" b="b"/>
            <a:pathLst>
              <a:path w="2757" h="2964" extrusionOk="0">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3" name="Google Shape;223;p20"/>
          <p:cNvSpPr/>
          <p:nvPr/>
        </p:nvSpPr>
        <p:spPr>
          <a:xfrm>
            <a:off x="4839379" y="2073607"/>
            <a:ext cx="2513095" cy="2107868"/>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007772">
              <a:alpha val="7372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4" name="Google Shape;224;p20"/>
          <p:cNvSpPr/>
          <p:nvPr/>
        </p:nvSpPr>
        <p:spPr>
          <a:xfrm>
            <a:off x="5305047" y="1023321"/>
            <a:ext cx="1581758" cy="1700706"/>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5" name="Google Shape;225;p20"/>
          <p:cNvSpPr/>
          <p:nvPr/>
        </p:nvSpPr>
        <p:spPr>
          <a:xfrm>
            <a:off x="8948802" y="2121682"/>
            <a:ext cx="2513095" cy="2107868"/>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EEA82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6" name="Google Shape;226;p20"/>
          <p:cNvSpPr/>
          <p:nvPr/>
        </p:nvSpPr>
        <p:spPr>
          <a:xfrm>
            <a:off x="9414471" y="1071396"/>
            <a:ext cx="1581758" cy="1700706"/>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0077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7" name="Google Shape;227;p20"/>
          <p:cNvSpPr txBox="1"/>
          <p:nvPr/>
        </p:nvSpPr>
        <p:spPr>
          <a:xfrm>
            <a:off x="926393" y="2646708"/>
            <a:ext cx="2379635" cy="1415732"/>
          </a:xfrm>
          <a:prstGeom prst="rect">
            <a:avLst/>
          </a:prstGeom>
          <a:noFill/>
          <a:ln>
            <a:noFill/>
          </a:ln>
        </p:spPr>
        <p:txBody>
          <a:bodyPr spcFirstLastPara="1" wrap="square" lIns="91425" tIns="45700" rIns="91425" bIns="45700" anchor="t" anchorCtr="0">
            <a:spAutoFit/>
          </a:bodyPr>
          <a:lstStyle/>
          <a:p>
            <a:pPr marL="457200" lvl="0" indent="0" algn="l" rtl="0">
              <a:lnSpc>
                <a:spcPct val="115000"/>
              </a:lnSpc>
              <a:spcBef>
                <a:spcPts val="1200"/>
              </a:spcBef>
              <a:spcAft>
                <a:spcPts val="0"/>
              </a:spcAft>
              <a:buNone/>
            </a:pPr>
            <a:r>
              <a:rPr lang="en-US" sz="2000" b="1" dirty="0">
                <a:solidFill>
                  <a:schemeClr val="lt1"/>
                </a:solidFill>
                <a:latin typeface="Calibri"/>
                <a:ea typeface="Calibri"/>
                <a:cs typeface="Calibri"/>
                <a:sym typeface="Calibri"/>
              </a:rPr>
              <a:t>Composting and organic inputs</a:t>
            </a:r>
            <a:endParaRPr sz="2000" b="1" dirty="0">
              <a:solidFill>
                <a:schemeClr val="lt1"/>
              </a:solidFill>
              <a:latin typeface="Calibri"/>
              <a:ea typeface="Calibri"/>
              <a:cs typeface="Calibri"/>
              <a:sym typeface="Calibri"/>
            </a:endParaRPr>
          </a:p>
          <a:p>
            <a:pPr marL="0" marR="0" lvl="0" indent="0" algn="ctr" rtl="0">
              <a:spcBef>
                <a:spcPts val="1200"/>
              </a:spcBef>
              <a:spcAft>
                <a:spcPts val="0"/>
              </a:spcAft>
              <a:buNone/>
            </a:pPr>
            <a:endParaRPr sz="2000" b="1" dirty="0">
              <a:solidFill>
                <a:schemeClr val="lt1"/>
              </a:solidFill>
              <a:latin typeface="Calibri"/>
              <a:ea typeface="Calibri"/>
              <a:cs typeface="Calibri"/>
              <a:sym typeface="Calibri"/>
            </a:endParaRPr>
          </a:p>
        </p:txBody>
      </p:sp>
      <p:sp>
        <p:nvSpPr>
          <p:cNvPr id="228" name="Google Shape;228;p20"/>
          <p:cNvSpPr txBox="1"/>
          <p:nvPr/>
        </p:nvSpPr>
        <p:spPr>
          <a:xfrm>
            <a:off x="4854075" y="2654298"/>
            <a:ext cx="2483700" cy="1262100"/>
          </a:xfrm>
          <a:prstGeom prst="rect">
            <a:avLst/>
          </a:prstGeom>
          <a:noFill/>
          <a:ln>
            <a:noFill/>
          </a:ln>
        </p:spPr>
        <p:txBody>
          <a:bodyPr spcFirstLastPara="1" wrap="square" lIns="91425" tIns="45700" rIns="91425" bIns="45700" anchor="t" anchorCtr="0">
            <a:spAutoFit/>
          </a:bodyPr>
          <a:lstStyle/>
          <a:p>
            <a:pPr marL="0" lvl="0" indent="0" algn="ctr" rtl="0">
              <a:lnSpc>
                <a:spcPct val="115000"/>
              </a:lnSpc>
              <a:spcBef>
                <a:spcPts val="1200"/>
              </a:spcBef>
              <a:spcAft>
                <a:spcPts val="0"/>
              </a:spcAft>
              <a:buNone/>
            </a:pPr>
            <a:r>
              <a:rPr lang="en-US" sz="2000" b="1" dirty="0">
                <a:solidFill>
                  <a:schemeClr val="lt1"/>
                </a:solidFill>
                <a:latin typeface="Calibri"/>
                <a:ea typeface="Calibri"/>
                <a:cs typeface="Calibri"/>
                <a:sym typeface="Calibri"/>
              </a:rPr>
              <a:t>Cover Cropping and green manuring</a:t>
            </a:r>
            <a:endParaRPr sz="2000" b="1" dirty="0">
              <a:solidFill>
                <a:schemeClr val="lt1"/>
              </a:solidFill>
              <a:latin typeface="Calibri"/>
              <a:ea typeface="Calibri"/>
              <a:cs typeface="Calibri"/>
              <a:sym typeface="Calibri"/>
            </a:endParaRPr>
          </a:p>
          <a:p>
            <a:pPr marL="0" marR="0" lvl="0" indent="0" algn="ctr" rtl="0">
              <a:spcBef>
                <a:spcPts val="1200"/>
              </a:spcBef>
              <a:spcAft>
                <a:spcPts val="0"/>
              </a:spcAft>
              <a:buNone/>
            </a:pPr>
            <a:endParaRPr sz="2000" b="1" dirty="0">
              <a:solidFill>
                <a:schemeClr val="lt1"/>
              </a:solidFill>
              <a:latin typeface="Calibri"/>
              <a:ea typeface="Calibri"/>
              <a:cs typeface="Calibri"/>
              <a:sym typeface="Calibri"/>
            </a:endParaRPr>
          </a:p>
        </p:txBody>
      </p:sp>
      <p:sp>
        <p:nvSpPr>
          <p:cNvPr id="229" name="Google Shape;229;p20"/>
          <p:cNvSpPr txBox="1"/>
          <p:nvPr/>
        </p:nvSpPr>
        <p:spPr>
          <a:xfrm>
            <a:off x="8948802" y="2723524"/>
            <a:ext cx="2513100" cy="1262100"/>
          </a:xfrm>
          <a:prstGeom prst="rect">
            <a:avLst/>
          </a:prstGeom>
          <a:noFill/>
          <a:ln>
            <a:noFill/>
          </a:ln>
        </p:spPr>
        <p:txBody>
          <a:bodyPr spcFirstLastPara="1" wrap="square" lIns="91425" tIns="45700" rIns="91425" bIns="45700" anchor="t" anchorCtr="0">
            <a:spAutoFit/>
          </a:bodyPr>
          <a:lstStyle/>
          <a:p>
            <a:pPr marL="0" lvl="0" indent="0" algn="ctr" rtl="0">
              <a:lnSpc>
                <a:spcPct val="115000"/>
              </a:lnSpc>
              <a:spcBef>
                <a:spcPts val="1200"/>
              </a:spcBef>
              <a:spcAft>
                <a:spcPts val="0"/>
              </a:spcAft>
              <a:buNone/>
            </a:pPr>
            <a:r>
              <a:rPr lang="en-US" sz="2000" b="1" dirty="0">
                <a:solidFill>
                  <a:schemeClr val="lt1"/>
                </a:solidFill>
                <a:latin typeface="Calibri"/>
                <a:ea typeface="Calibri"/>
                <a:cs typeface="Calibri"/>
                <a:sym typeface="Calibri"/>
              </a:rPr>
              <a:t>Reduced tillage (No-Till/Min-Till)</a:t>
            </a:r>
            <a:endParaRPr sz="2000" b="1" dirty="0">
              <a:solidFill>
                <a:schemeClr val="lt1"/>
              </a:solidFill>
              <a:latin typeface="Calibri"/>
              <a:ea typeface="Calibri"/>
              <a:cs typeface="Calibri"/>
              <a:sym typeface="Calibri"/>
            </a:endParaRPr>
          </a:p>
          <a:p>
            <a:pPr marL="0" marR="0" lvl="0" indent="0" algn="ctr" rtl="0">
              <a:spcBef>
                <a:spcPts val="1200"/>
              </a:spcBef>
              <a:spcAft>
                <a:spcPts val="0"/>
              </a:spcAft>
              <a:buNone/>
            </a:pPr>
            <a:endParaRPr sz="2000" b="1" dirty="0">
              <a:solidFill>
                <a:schemeClr val="lt1"/>
              </a:solidFill>
              <a:latin typeface="Calibri"/>
              <a:ea typeface="Calibri"/>
              <a:cs typeface="Calibri"/>
              <a:sym typeface="Calibri"/>
            </a:endParaRPr>
          </a:p>
        </p:txBody>
      </p:sp>
      <p:sp>
        <p:nvSpPr>
          <p:cNvPr id="230" name="Google Shape;230;p20"/>
          <p:cNvSpPr txBox="1">
            <a:spLocks noGrp="1"/>
          </p:cNvSpPr>
          <p:nvPr>
            <p:ph type="body" idx="1"/>
          </p:nvPr>
        </p:nvSpPr>
        <p:spPr>
          <a:xfrm>
            <a:off x="1" y="392774"/>
            <a:ext cx="12191999" cy="803654"/>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007772"/>
              </a:buClr>
              <a:buSzPts val="3600"/>
              <a:buFont typeface="Arial"/>
              <a:buNone/>
            </a:pPr>
            <a:r>
              <a:rPr lang="en-US"/>
              <a:t>Enhancing Soil Health with Organic Matter</a:t>
            </a:r>
            <a:endParaRPr b="0"/>
          </a:p>
          <a:p>
            <a:pPr marL="0" lvl="0" indent="0" algn="ctr" rtl="0">
              <a:lnSpc>
                <a:spcPct val="90000"/>
              </a:lnSpc>
              <a:spcBef>
                <a:spcPts val="0"/>
              </a:spcBef>
              <a:spcAft>
                <a:spcPts val="0"/>
              </a:spcAft>
              <a:buClr>
                <a:srgbClr val="007772"/>
              </a:buClr>
              <a:buSzPts val="3600"/>
              <a:buNone/>
            </a:pPr>
            <a:endParaRPr/>
          </a:p>
        </p:txBody>
      </p:sp>
      <p:sp>
        <p:nvSpPr>
          <p:cNvPr id="231" name="Google Shape;231;p20"/>
          <p:cNvSpPr txBox="1"/>
          <p:nvPr/>
        </p:nvSpPr>
        <p:spPr>
          <a:xfrm>
            <a:off x="529015" y="4229550"/>
            <a:ext cx="3433800" cy="219133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1200"/>
              </a:spcAft>
              <a:buNone/>
            </a:pPr>
            <a:r>
              <a:rPr lang="en-US" sz="2400" dirty="0">
                <a:solidFill>
                  <a:schemeClr val="tx1">
                    <a:lumMod val="65000"/>
                    <a:lumOff val="35000"/>
                  </a:schemeClr>
                </a:solidFill>
                <a:latin typeface="Calibri"/>
                <a:ea typeface="Calibri"/>
                <a:cs typeface="Calibri"/>
                <a:sym typeface="Calibri"/>
              </a:rPr>
              <a:t>Adding compost, stimulating microbial activity and improving soil fertility.</a:t>
            </a:r>
            <a:endParaRPr sz="2400" dirty="0">
              <a:solidFill>
                <a:schemeClr val="tx1">
                  <a:lumMod val="65000"/>
                  <a:lumOff val="35000"/>
                </a:schemeClr>
              </a:solidFill>
              <a:latin typeface="Calibri"/>
              <a:ea typeface="Calibri"/>
              <a:cs typeface="Calibri"/>
              <a:sym typeface="Calibri"/>
            </a:endParaRPr>
          </a:p>
        </p:txBody>
      </p:sp>
      <p:sp>
        <p:nvSpPr>
          <p:cNvPr id="232" name="Google Shape;232;p20"/>
          <p:cNvSpPr txBox="1"/>
          <p:nvPr/>
        </p:nvSpPr>
        <p:spPr>
          <a:xfrm>
            <a:off x="4275225" y="4229550"/>
            <a:ext cx="3641400" cy="276995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0"/>
              </a:spcAft>
              <a:buNone/>
            </a:pPr>
            <a:r>
              <a:rPr lang="en-US" sz="2400" dirty="0">
                <a:solidFill>
                  <a:schemeClr val="tx1">
                    <a:lumMod val="65000"/>
                    <a:lumOff val="35000"/>
                  </a:schemeClr>
                </a:solidFill>
                <a:latin typeface="Calibri"/>
                <a:ea typeface="Calibri"/>
                <a:cs typeface="Calibri"/>
                <a:sym typeface="Calibri"/>
              </a:rPr>
              <a:t>Cover crops (legumes, cereals) between harvests protect the soil surface from erosion</a:t>
            </a:r>
            <a:endParaRPr sz="2400" dirty="0">
              <a:solidFill>
                <a:schemeClr val="tx1">
                  <a:lumMod val="65000"/>
                  <a:lumOff val="35000"/>
                </a:schemeClr>
              </a:solidFill>
              <a:latin typeface="Calibri"/>
              <a:ea typeface="Calibri"/>
              <a:cs typeface="Calibri"/>
              <a:sym typeface="Calibri"/>
            </a:endParaRPr>
          </a:p>
          <a:p>
            <a:pPr marL="0" lvl="0" indent="0" algn="ctr" rtl="0">
              <a:lnSpc>
                <a:spcPct val="115000"/>
              </a:lnSpc>
              <a:spcBef>
                <a:spcPts val="1200"/>
              </a:spcBef>
              <a:spcAft>
                <a:spcPts val="1200"/>
              </a:spcAft>
              <a:buNone/>
            </a:pPr>
            <a:endParaRPr sz="2400" dirty="0">
              <a:solidFill>
                <a:schemeClr val="tx1">
                  <a:lumMod val="65000"/>
                  <a:lumOff val="35000"/>
                </a:schemeClr>
              </a:solidFill>
              <a:latin typeface="Calibri"/>
              <a:ea typeface="Calibri"/>
              <a:cs typeface="Calibri"/>
              <a:sym typeface="Calibri"/>
            </a:endParaRPr>
          </a:p>
        </p:txBody>
      </p:sp>
      <p:sp>
        <p:nvSpPr>
          <p:cNvPr id="233" name="Google Shape;233;p20"/>
          <p:cNvSpPr txBox="1"/>
          <p:nvPr/>
        </p:nvSpPr>
        <p:spPr>
          <a:xfrm>
            <a:off x="8310399" y="4229550"/>
            <a:ext cx="3789900" cy="334857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0"/>
              </a:spcAft>
              <a:buNone/>
            </a:pPr>
            <a:r>
              <a:rPr lang="en-US" sz="2400" dirty="0">
                <a:solidFill>
                  <a:schemeClr val="tx1">
                    <a:lumMod val="65000"/>
                    <a:lumOff val="35000"/>
                  </a:schemeClr>
                </a:solidFill>
                <a:latin typeface="Calibri"/>
                <a:ea typeface="Calibri"/>
                <a:cs typeface="Calibri"/>
                <a:sym typeface="Calibri"/>
              </a:rPr>
              <a:t>Tilling the soil less limits surface erosion. Increases the accumulation of organic carbon.</a:t>
            </a:r>
            <a:endParaRPr sz="2400" dirty="0">
              <a:solidFill>
                <a:schemeClr val="tx1">
                  <a:lumMod val="65000"/>
                  <a:lumOff val="35000"/>
                </a:schemeClr>
              </a:solidFill>
              <a:latin typeface="Calibri"/>
              <a:ea typeface="Calibri"/>
              <a:cs typeface="Calibri"/>
              <a:sym typeface="Calibri"/>
            </a:endParaRPr>
          </a:p>
          <a:p>
            <a:pPr marL="0" lvl="0" indent="0" algn="ctr" rtl="0">
              <a:lnSpc>
                <a:spcPct val="115000"/>
              </a:lnSpc>
              <a:spcBef>
                <a:spcPts val="1200"/>
              </a:spcBef>
              <a:spcAft>
                <a:spcPts val="0"/>
              </a:spcAft>
              <a:buNone/>
            </a:pPr>
            <a:endParaRPr sz="2400" dirty="0">
              <a:solidFill>
                <a:schemeClr val="tx1">
                  <a:lumMod val="65000"/>
                  <a:lumOff val="35000"/>
                </a:schemeClr>
              </a:solidFill>
              <a:latin typeface="Calibri"/>
              <a:ea typeface="Calibri"/>
              <a:cs typeface="Calibri"/>
              <a:sym typeface="Calibri"/>
            </a:endParaRPr>
          </a:p>
          <a:p>
            <a:pPr marL="0" lvl="0" indent="0" algn="ctr" rtl="0">
              <a:lnSpc>
                <a:spcPct val="115000"/>
              </a:lnSpc>
              <a:spcBef>
                <a:spcPts val="1200"/>
              </a:spcBef>
              <a:spcAft>
                <a:spcPts val="1200"/>
              </a:spcAft>
              <a:buNone/>
            </a:pPr>
            <a:endParaRPr sz="2400" dirty="0">
              <a:solidFill>
                <a:schemeClr val="tx1">
                  <a:lumMod val="65000"/>
                  <a:lumOff val="35000"/>
                </a:schemeClr>
              </a:solidFill>
              <a:latin typeface="Calibri"/>
              <a:ea typeface="Calibri"/>
              <a:cs typeface="Calibri"/>
              <a:sym typeface="Calibri"/>
            </a:endParaRPr>
          </a:p>
        </p:txBody>
      </p:sp>
      <p:pic>
        <p:nvPicPr>
          <p:cNvPr id="3" name="Elemento grafico 2" descr="Pianta">
            <a:extLst>
              <a:ext uri="{FF2B5EF4-FFF2-40B4-BE49-F238E27FC236}">
                <a16:creationId xmlns:a16="http://schemas.microsoft.com/office/drawing/2014/main" id="{83867004-EBA8-9B3E-0901-5AF9C7E022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72931" y="1295126"/>
            <a:ext cx="914400" cy="914400"/>
          </a:xfrm>
          <a:prstGeom prst="rect">
            <a:avLst/>
          </a:prstGeom>
        </p:spPr>
      </p:pic>
      <p:pic>
        <p:nvPicPr>
          <p:cNvPr id="5" name="Elemento grafico 4" descr="Foglia">
            <a:extLst>
              <a:ext uri="{FF2B5EF4-FFF2-40B4-BE49-F238E27FC236}">
                <a16:creationId xmlns:a16="http://schemas.microsoft.com/office/drawing/2014/main" id="{4B011EB7-6D13-A9A1-393B-B91B1E6BAC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88715" y="1401776"/>
            <a:ext cx="914400" cy="914400"/>
          </a:xfrm>
          <a:prstGeom prst="rect">
            <a:avLst/>
          </a:prstGeom>
        </p:spPr>
      </p:pic>
      <p:pic>
        <p:nvPicPr>
          <p:cNvPr id="7" name="Elemento grafico 6" descr="Trattore">
            <a:extLst>
              <a:ext uri="{FF2B5EF4-FFF2-40B4-BE49-F238E27FC236}">
                <a16:creationId xmlns:a16="http://schemas.microsoft.com/office/drawing/2014/main" id="{A8623BF1-F877-1BA5-1159-71F0C0ADB18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48149" y="1329127"/>
            <a:ext cx="914400" cy="9144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6"/>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857999" y="0"/>
            <a:ext cx="5334000" cy="6858000"/>
          </a:xfrm>
          <a:prstGeom prst="rect">
            <a:avLst/>
          </a:prstGeom>
          <a:noFill/>
          <a:ln>
            <a:noFill/>
          </a:ln>
        </p:spPr>
      </p:pic>
      <p:sp>
        <p:nvSpPr>
          <p:cNvPr id="239" name="Google Shape;239;p6"/>
          <p:cNvSpPr txBox="1">
            <a:spLocks noGrp="1"/>
          </p:cNvSpPr>
          <p:nvPr>
            <p:ph type="body" idx="1"/>
          </p:nvPr>
        </p:nvSpPr>
        <p:spPr>
          <a:xfrm>
            <a:off x="660950" y="500775"/>
            <a:ext cx="5607600" cy="8652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120000"/>
              </a:lnSpc>
              <a:spcBef>
                <a:spcPts val="0"/>
              </a:spcBef>
              <a:spcAft>
                <a:spcPts val="0"/>
              </a:spcAft>
              <a:buClr>
                <a:srgbClr val="007772"/>
              </a:buClr>
              <a:buSzPts val="900"/>
              <a:buNone/>
            </a:pPr>
            <a:r>
              <a:rPr lang="en-US" sz="14400" b="1" dirty="0">
                <a:solidFill>
                  <a:srgbClr val="007772"/>
                </a:solidFill>
              </a:rPr>
              <a:t>Enhancing Soil Health with Organic Matter</a:t>
            </a:r>
            <a:endParaRPr sz="14400" dirty="0">
              <a:solidFill>
                <a:srgbClr val="007772"/>
              </a:solidFill>
            </a:endParaRPr>
          </a:p>
          <a:p>
            <a:pPr marL="0" lvl="0" indent="0" algn="l" rtl="0">
              <a:lnSpc>
                <a:spcPct val="120000"/>
              </a:lnSpc>
              <a:spcBef>
                <a:spcPts val="0"/>
              </a:spcBef>
              <a:spcAft>
                <a:spcPts val="0"/>
              </a:spcAft>
              <a:buClr>
                <a:srgbClr val="007772"/>
              </a:buClr>
              <a:buSzPct val="100000"/>
              <a:buNone/>
            </a:pPr>
            <a:endParaRPr b="1" dirty="0">
              <a:solidFill>
                <a:srgbClr val="007772"/>
              </a:solidFill>
            </a:endParaRPr>
          </a:p>
          <a:p>
            <a:pPr marL="0" lvl="0" indent="0" algn="l" rtl="0">
              <a:lnSpc>
                <a:spcPct val="120000"/>
              </a:lnSpc>
              <a:spcBef>
                <a:spcPts val="1000"/>
              </a:spcBef>
              <a:spcAft>
                <a:spcPts val="0"/>
              </a:spcAft>
              <a:buClr>
                <a:srgbClr val="404040"/>
              </a:buClr>
              <a:buSzPct val="100000"/>
              <a:buNone/>
            </a:pPr>
            <a:endParaRPr dirty="0"/>
          </a:p>
        </p:txBody>
      </p:sp>
      <p:sp>
        <p:nvSpPr>
          <p:cNvPr id="240" name="Google Shape;240;p6"/>
          <p:cNvSpPr txBox="1">
            <a:spLocks noGrp="1"/>
          </p:cNvSpPr>
          <p:nvPr>
            <p:ph type="body" idx="3"/>
          </p:nvPr>
        </p:nvSpPr>
        <p:spPr>
          <a:xfrm>
            <a:off x="516650" y="1894850"/>
            <a:ext cx="5751900" cy="2337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US" dirty="0">
                <a:solidFill>
                  <a:schemeClr val="tx1">
                    <a:lumMod val="65000"/>
                    <a:lumOff val="35000"/>
                  </a:schemeClr>
                </a:solidFill>
              </a:rPr>
              <a:t>These techniques, central to </a:t>
            </a:r>
            <a:r>
              <a:rPr lang="en-US" b="1" dirty="0">
                <a:solidFill>
                  <a:schemeClr val="tx1">
                    <a:lumMod val="65000"/>
                    <a:lumOff val="35000"/>
                  </a:schemeClr>
                </a:solidFill>
              </a:rPr>
              <a:t>Climate-Smart Agriculture</a:t>
            </a:r>
            <a:r>
              <a:rPr lang="en-US" dirty="0">
                <a:solidFill>
                  <a:schemeClr val="tx1">
                    <a:lumMod val="65000"/>
                    <a:lumOff val="35000"/>
                  </a:schemeClr>
                </a:solidFill>
              </a:rPr>
              <a:t>, reduce dependence on chemical </a:t>
            </a:r>
            <a:r>
              <a:rPr lang="en-US" dirty="0" err="1">
                <a:solidFill>
                  <a:schemeClr val="tx1">
                    <a:lumMod val="65000"/>
                    <a:lumOff val="35000"/>
                  </a:schemeClr>
                </a:solidFill>
              </a:rPr>
              <a:t>fertilisers</a:t>
            </a:r>
            <a:r>
              <a:rPr lang="en-US" dirty="0">
                <a:solidFill>
                  <a:schemeClr val="tx1">
                    <a:lumMod val="65000"/>
                    <a:lumOff val="35000"/>
                  </a:schemeClr>
                </a:solidFill>
              </a:rPr>
              <a:t> and ensure </a:t>
            </a:r>
            <a:r>
              <a:rPr lang="en-US" b="1" dirty="0">
                <a:solidFill>
                  <a:schemeClr val="tx1">
                    <a:lumMod val="65000"/>
                    <a:lumOff val="35000"/>
                  </a:schemeClr>
                </a:solidFill>
              </a:rPr>
              <a:t>long-lasting productivity</a:t>
            </a:r>
            <a:r>
              <a:rPr lang="en-US" dirty="0">
                <a:solidFill>
                  <a:schemeClr val="tx1">
                    <a:lumMod val="65000"/>
                    <a:lumOff val="35000"/>
                  </a:schemeClr>
                </a:solidFill>
              </a:rPr>
              <a:t>, even in variable climatic conditions.</a:t>
            </a:r>
            <a:endParaRPr dirty="0">
              <a:solidFill>
                <a:schemeClr val="tx1">
                  <a:lumMod val="65000"/>
                  <a:lumOff val="35000"/>
                </a:schemeClr>
              </a:solidFill>
            </a:endParaRPr>
          </a:p>
        </p:txBody>
      </p:sp>
      <p:sp>
        <p:nvSpPr>
          <p:cNvPr id="241" name="Google Shape;241;p6"/>
          <p:cNvSpPr/>
          <p:nvPr/>
        </p:nvSpPr>
        <p:spPr>
          <a:xfrm>
            <a:off x="6847955" y="5003800"/>
            <a:ext cx="1407911" cy="1854200"/>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2" name="Google Shape;242;p6"/>
          <p:cNvSpPr/>
          <p:nvPr/>
        </p:nvSpPr>
        <p:spPr>
          <a:xfrm>
            <a:off x="10784089" y="0"/>
            <a:ext cx="1407911" cy="1511300"/>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3" name="Google Shape;243;p6"/>
          <p:cNvSpPr txBox="1">
            <a:spLocks noGrp="1"/>
          </p:cNvSpPr>
          <p:nvPr>
            <p:ph type="body" idx="3"/>
          </p:nvPr>
        </p:nvSpPr>
        <p:spPr>
          <a:xfrm>
            <a:off x="516650" y="4596150"/>
            <a:ext cx="2022600" cy="4824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1200"/>
              </a:spcAft>
              <a:buClr>
                <a:schemeClr val="dk1"/>
              </a:buClr>
              <a:buSzPts val="1100"/>
              <a:buNone/>
            </a:pPr>
            <a:r>
              <a:rPr lang="en-US" b="1" u="sng">
                <a:solidFill>
                  <a:srgbClr val="EEA821"/>
                </a:solidFill>
                <a:hlinkClick r:id="rId4">
                  <a:extLst>
                    <a:ext uri="{A12FA001-AC4F-418D-AE19-62706E023703}">
                      <ahyp:hlinkClr xmlns:ahyp="http://schemas.microsoft.com/office/drawing/2018/hyperlinkcolor" val="tx"/>
                    </a:ext>
                  </a:extLst>
                </a:hlinkClick>
              </a:rPr>
              <a:t>Find out more</a:t>
            </a:r>
            <a:endParaRPr b="1">
              <a:solidFill>
                <a:srgbClr val="EEA821"/>
              </a:solidFill>
            </a:endParaRPr>
          </a:p>
        </p:txBody>
      </p:sp>
      <p:sp>
        <p:nvSpPr>
          <p:cNvPr id="2" name="Freccia destra con strisce 1">
            <a:extLst>
              <a:ext uri="{FF2B5EF4-FFF2-40B4-BE49-F238E27FC236}">
                <a16:creationId xmlns:a16="http://schemas.microsoft.com/office/drawing/2014/main" id="{6531489E-3592-020A-644C-13FC081C03C6}"/>
              </a:ext>
            </a:extLst>
          </p:cNvPr>
          <p:cNvSpPr/>
          <p:nvPr/>
        </p:nvSpPr>
        <p:spPr>
          <a:xfrm rot="10800000">
            <a:off x="3036561" y="4765269"/>
            <a:ext cx="722376" cy="482400"/>
          </a:xfrm>
          <a:prstGeom prst="stripedRightArrow">
            <a:avLst/>
          </a:prstGeom>
          <a:solidFill>
            <a:srgbClr val="EEA821"/>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it-IT"/>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Google Shape;249;g3421652cbe9_0_24" descr="Close-up of orchard in Canada"/>
          <p:cNvPicPr preferRelativeResize="0">
            <a:picLocks noGrp="1"/>
          </p:cNvPicPr>
          <p:nvPr>
            <p:ph type="pic" idx="2"/>
          </p:nvPr>
        </p:nvPicPr>
        <p:blipFill>
          <a:blip r:embed="rId3" cstate="email">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250" name="Google Shape;250;g3421652cbe9_0_24"/>
          <p:cNvSpPr txBox="1"/>
          <p:nvPr/>
        </p:nvSpPr>
        <p:spPr>
          <a:xfrm>
            <a:off x="1219201" y="2037300"/>
            <a:ext cx="8022780" cy="1200600"/>
          </a:xfrm>
          <a:prstGeom prst="rect">
            <a:avLst/>
          </a:prstGeom>
          <a:solidFill>
            <a:srgbClr val="EEA821"/>
          </a:solid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600" b="1" dirty="0">
                <a:solidFill>
                  <a:schemeClr val="lt1"/>
                </a:solidFill>
                <a:latin typeface="Calibri"/>
                <a:ea typeface="Calibri"/>
                <a:cs typeface="Calibri"/>
                <a:sym typeface="Calibri"/>
              </a:rPr>
              <a:t>ROLE OF AGROFORESTRY &amp; COVER CROPPING IN CARBON SEQUESTRATION. </a:t>
            </a:r>
          </a:p>
          <a:p>
            <a:pPr marL="0" marR="0" lvl="0" indent="0" algn="ctr" rtl="0">
              <a:spcBef>
                <a:spcPts val="0"/>
              </a:spcBef>
              <a:spcAft>
                <a:spcPts val="0"/>
              </a:spcAft>
              <a:buNone/>
            </a:pPr>
            <a:endParaRPr lang="en-US" sz="3600" b="1" dirty="0">
              <a:solidFill>
                <a:schemeClr val="lt1"/>
              </a:solidFill>
              <a:latin typeface="Calibri"/>
              <a:ea typeface="Calibri"/>
              <a:cs typeface="Calibri"/>
              <a:sym typeface="Calibri"/>
            </a:endParaRPr>
          </a:p>
        </p:txBody>
      </p:sp>
      <p:sp>
        <p:nvSpPr>
          <p:cNvPr id="251" name="Google Shape;251;g3421652cbe9_0_24"/>
          <p:cNvSpPr/>
          <p:nvPr/>
        </p:nvSpPr>
        <p:spPr>
          <a:xfrm>
            <a:off x="10027950" y="0"/>
            <a:ext cx="1407900" cy="2637600"/>
          </a:xfrm>
          <a:prstGeom prst="rect">
            <a:avLst/>
          </a:prstGeom>
          <a:solidFill>
            <a:srgbClr val="EEA821">
              <a:alpha val="7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2" name="Google Shape;252;g3421652cbe9_0_24"/>
          <p:cNvSpPr/>
          <p:nvPr/>
        </p:nvSpPr>
        <p:spPr>
          <a:xfrm>
            <a:off x="0" y="5371864"/>
            <a:ext cx="1407900" cy="1486200"/>
          </a:xfrm>
          <a:prstGeom prst="rect">
            <a:avLst/>
          </a:prstGeom>
          <a:solidFill>
            <a:srgbClr val="007772">
              <a:alpha val="7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3" name="Google Shape;253;g3421652cbe9_0_24"/>
          <p:cNvSpPr txBox="1">
            <a:spLocks noGrp="1"/>
          </p:cNvSpPr>
          <p:nvPr>
            <p:ph type="body" idx="1"/>
          </p:nvPr>
        </p:nvSpPr>
        <p:spPr>
          <a:xfrm>
            <a:off x="9241981" y="871477"/>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02</a:t>
            </a:r>
            <a:endParaRPr/>
          </a:p>
        </p:txBody>
      </p:sp>
      <p:grpSp>
        <p:nvGrpSpPr>
          <p:cNvPr id="254" name="Google Shape;254;g3421652cbe9_0_24"/>
          <p:cNvGrpSpPr/>
          <p:nvPr/>
        </p:nvGrpSpPr>
        <p:grpSpPr>
          <a:xfrm>
            <a:off x="9142967" y="3809077"/>
            <a:ext cx="3049275" cy="3049275"/>
            <a:chOff x="3268483" y="5538141"/>
            <a:chExt cx="1760348" cy="1760348"/>
          </a:xfrm>
        </p:grpSpPr>
        <p:sp>
          <p:nvSpPr>
            <p:cNvPr id="255" name="Google Shape;255;g3421652cbe9_0_24"/>
            <p:cNvSpPr/>
            <p:nvPr/>
          </p:nvSpPr>
          <p:spPr>
            <a:xfrm>
              <a:off x="3268483" y="5538141"/>
              <a:ext cx="1760348" cy="1760348"/>
            </a:xfrm>
            <a:custGeom>
              <a:avLst/>
              <a:gdLst/>
              <a:ahLst/>
              <a:cxnLst/>
              <a:rect l="l" t="t" r="r" b="b"/>
              <a:pathLst>
                <a:path w="1760348" h="1760348" extrusionOk="0">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6" name="Google Shape;256;g3421652cbe9_0_24"/>
            <p:cNvSpPr/>
            <p:nvPr/>
          </p:nvSpPr>
          <p:spPr>
            <a:xfrm>
              <a:off x="3468723" y="6185069"/>
              <a:ext cx="948387" cy="913180"/>
            </a:xfrm>
            <a:custGeom>
              <a:avLst/>
              <a:gdLst/>
              <a:ahLst/>
              <a:cxnLst/>
              <a:rect l="l" t="t" r="r" b="b"/>
              <a:pathLst>
                <a:path w="948387" h="913180" extrusionOk="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solidFill>
              <a:schemeClr val="lt1">
                <a:alpha val="6669"/>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pic>
        <p:nvPicPr>
          <p:cNvPr id="261" name="Google Shape;261;p8" descr="Close-up of hand moving fern in forest"/>
          <p:cNvPicPr preferRelativeResize="0">
            <a:picLocks noGrp="1"/>
          </p:cNvPicPr>
          <p:nvPr>
            <p:ph type="pic" idx="2"/>
          </p:nvPr>
        </p:nvPicPr>
        <p:blipFill>
          <a:blip r:embed="rId3" cstate="email">
            <a:extLst>
              <a:ext uri="{28A0092B-C50C-407E-A947-70E740481C1C}">
                <a14:useLocalDpi xmlns:a14="http://schemas.microsoft.com/office/drawing/2010/main"/>
              </a:ext>
            </a:extLst>
          </a:blip>
          <a:srcRect/>
          <a:stretch/>
        </p:blipFill>
        <p:spPr>
          <a:xfrm>
            <a:off x="0" y="3305908"/>
            <a:ext cx="11125201" cy="2731477"/>
          </a:xfrm>
          <a:prstGeom prst="rect">
            <a:avLst/>
          </a:prstGeom>
          <a:noFill/>
          <a:ln>
            <a:noFill/>
          </a:ln>
        </p:spPr>
      </p:pic>
      <p:sp>
        <p:nvSpPr>
          <p:cNvPr id="262" name="Google Shape;262;p8"/>
          <p:cNvSpPr txBox="1">
            <a:spLocks noGrp="1"/>
          </p:cNvSpPr>
          <p:nvPr>
            <p:ph type="body" idx="1"/>
          </p:nvPr>
        </p:nvSpPr>
        <p:spPr>
          <a:xfrm>
            <a:off x="737860" y="611527"/>
            <a:ext cx="9649500" cy="6975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115000"/>
              </a:lnSpc>
              <a:spcBef>
                <a:spcPts val="1200"/>
              </a:spcBef>
              <a:spcAft>
                <a:spcPts val="0"/>
              </a:spcAft>
              <a:buClr>
                <a:schemeClr val="dk1"/>
              </a:buClr>
              <a:buSzPts val="275"/>
              <a:buFont typeface="Arial"/>
              <a:buNone/>
            </a:pPr>
            <a:r>
              <a:rPr lang="en-US" sz="14400" b="1">
                <a:solidFill>
                  <a:srgbClr val="007772"/>
                </a:solidFill>
              </a:rPr>
              <a:t>Agroforestry: trees in synergy with agriculture</a:t>
            </a:r>
            <a:endParaRPr sz="14400" b="1">
              <a:solidFill>
                <a:srgbClr val="007772"/>
              </a:solidFill>
            </a:endParaRPr>
          </a:p>
          <a:p>
            <a:pPr marL="0" lvl="0" indent="0" algn="l" rtl="0">
              <a:lnSpc>
                <a:spcPct val="90000"/>
              </a:lnSpc>
              <a:spcBef>
                <a:spcPts val="1200"/>
              </a:spcBef>
              <a:spcAft>
                <a:spcPts val="0"/>
              </a:spcAft>
              <a:buClr>
                <a:srgbClr val="404040"/>
              </a:buClr>
              <a:buSzPct val="100000"/>
              <a:buNone/>
            </a:pPr>
            <a:endParaRPr b="1"/>
          </a:p>
          <a:p>
            <a:pPr marL="0" lvl="0" indent="0" algn="l" rtl="0">
              <a:lnSpc>
                <a:spcPct val="90000"/>
              </a:lnSpc>
              <a:spcBef>
                <a:spcPts val="1000"/>
              </a:spcBef>
              <a:spcAft>
                <a:spcPts val="0"/>
              </a:spcAft>
              <a:buClr>
                <a:srgbClr val="404040"/>
              </a:buClr>
              <a:buSzPct val="100000"/>
              <a:buNone/>
            </a:pPr>
            <a:endParaRPr/>
          </a:p>
        </p:txBody>
      </p:sp>
      <p:sp>
        <p:nvSpPr>
          <p:cNvPr id="263" name="Google Shape;263;p8"/>
          <p:cNvSpPr txBox="1">
            <a:spLocks noGrp="1"/>
          </p:cNvSpPr>
          <p:nvPr>
            <p:ph type="body" idx="3"/>
          </p:nvPr>
        </p:nvSpPr>
        <p:spPr>
          <a:xfrm>
            <a:off x="1407911" y="1427351"/>
            <a:ext cx="9637200" cy="523800"/>
          </a:xfrm>
          <a:prstGeom prst="rect">
            <a:avLst/>
          </a:prstGeom>
          <a:noFill/>
          <a:ln>
            <a:noFill/>
          </a:ln>
        </p:spPr>
        <p:txBody>
          <a:bodyPr spcFirstLastPara="1" wrap="square" lIns="91425" tIns="45700" rIns="91425" bIns="45700" anchor="t" anchorCtr="0">
            <a:noAutofit/>
          </a:bodyPr>
          <a:lstStyle/>
          <a:p>
            <a:pPr marL="76200" lvl="0" indent="0" algn="l" rtl="0">
              <a:lnSpc>
                <a:spcPct val="115000"/>
              </a:lnSpc>
              <a:spcBef>
                <a:spcPts val="1200"/>
              </a:spcBef>
              <a:spcAft>
                <a:spcPts val="0"/>
              </a:spcAft>
              <a:buClr>
                <a:schemeClr val="dk1"/>
              </a:buClr>
              <a:buSzPts val="2400"/>
            </a:pPr>
            <a:r>
              <a:rPr lang="en-US" b="1" dirty="0">
                <a:solidFill>
                  <a:schemeClr val="tx1">
                    <a:lumMod val="65000"/>
                    <a:lumOff val="35000"/>
                  </a:schemeClr>
                </a:solidFill>
              </a:rPr>
              <a:t>Carbon sequestration:</a:t>
            </a:r>
            <a:r>
              <a:rPr lang="en-US" dirty="0">
                <a:solidFill>
                  <a:schemeClr val="tx1">
                    <a:lumMod val="65000"/>
                    <a:lumOff val="35000"/>
                  </a:schemeClr>
                </a:solidFill>
              </a:rPr>
              <a:t> Trees absorb CO₂, contributing to the mitigation of climate change.</a:t>
            </a:r>
            <a:endParaRPr dirty="0">
              <a:solidFill>
                <a:schemeClr val="tx1">
                  <a:lumMod val="65000"/>
                  <a:lumOff val="35000"/>
                </a:schemeClr>
              </a:solidFill>
            </a:endParaRPr>
          </a:p>
          <a:p>
            <a:pPr marL="76200" lvl="0" indent="0" algn="l" rtl="0">
              <a:lnSpc>
                <a:spcPct val="115000"/>
              </a:lnSpc>
              <a:spcBef>
                <a:spcPts val="0"/>
              </a:spcBef>
              <a:spcAft>
                <a:spcPts val="0"/>
              </a:spcAft>
              <a:buClr>
                <a:schemeClr val="dk1"/>
              </a:buClr>
              <a:buSzPts val="2400"/>
            </a:pPr>
            <a:r>
              <a:rPr lang="en-US" b="1" dirty="0">
                <a:solidFill>
                  <a:schemeClr val="tx1">
                    <a:lumMod val="65000"/>
                    <a:lumOff val="35000"/>
                  </a:schemeClr>
                </a:solidFill>
              </a:rPr>
              <a:t>Crop protection:</a:t>
            </a:r>
            <a:r>
              <a:rPr lang="en-US" dirty="0">
                <a:solidFill>
                  <a:schemeClr val="tx1">
                    <a:lumMod val="65000"/>
                    <a:lumOff val="35000"/>
                  </a:schemeClr>
                </a:solidFill>
              </a:rPr>
              <a:t> They act as windbreaks and provide shade, reducing erosion and heat stress.</a:t>
            </a:r>
            <a:endParaRPr dirty="0">
              <a:solidFill>
                <a:schemeClr val="tx1">
                  <a:lumMod val="65000"/>
                  <a:lumOff val="35000"/>
                </a:schemeClr>
              </a:solidFill>
            </a:endParaRPr>
          </a:p>
          <a:p>
            <a:pPr marL="0" lvl="0" indent="0" algn="l" rtl="0">
              <a:lnSpc>
                <a:spcPct val="90000"/>
              </a:lnSpc>
              <a:spcBef>
                <a:spcPts val="1200"/>
              </a:spcBef>
              <a:spcAft>
                <a:spcPts val="0"/>
              </a:spcAft>
              <a:buClr>
                <a:srgbClr val="404040"/>
              </a:buClr>
              <a:buSzPts val="2400"/>
            </a:pPr>
            <a:endParaRPr dirty="0">
              <a:solidFill>
                <a:schemeClr val="tx1">
                  <a:lumMod val="65000"/>
                  <a:lumOff val="35000"/>
                </a:schemeClr>
              </a:solidFill>
            </a:endParaRPr>
          </a:p>
          <a:p>
            <a:pPr marL="0" lvl="0" indent="0" algn="l" rtl="0">
              <a:lnSpc>
                <a:spcPct val="90000"/>
              </a:lnSpc>
              <a:spcBef>
                <a:spcPts val="1000"/>
              </a:spcBef>
              <a:spcAft>
                <a:spcPts val="0"/>
              </a:spcAft>
              <a:buClr>
                <a:srgbClr val="404040"/>
              </a:buClr>
              <a:buSzPts val="2400"/>
            </a:pPr>
            <a:endParaRPr dirty="0">
              <a:solidFill>
                <a:schemeClr val="tx1">
                  <a:lumMod val="65000"/>
                  <a:lumOff val="35000"/>
                </a:schemeClr>
              </a:solidFill>
            </a:endParaRPr>
          </a:p>
        </p:txBody>
      </p:sp>
      <p:sp>
        <p:nvSpPr>
          <p:cNvPr id="264" name="Google Shape;264;p8"/>
          <p:cNvSpPr/>
          <p:nvPr/>
        </p:nvSpPr>
        <p:spPr>
          <a:xfrm>
            <a:off x="10784089" y="0"/>
            <a:ext cx="1407911" cy="5042136"/>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5" name="Google Shape;265;p8"/>
          <p:cNvSpPr/>
          <p:nvPr/>
        </p:nvSpPr>
        <p:spPr>
          <a:xfrm>
            <a:off x="0" y="2946400"/>
            <a:ext cx="1407911" cy="1486136"/>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5"/>
          <p:cNvSpPr txBox="1">
            <a:spLocks noGrp="1"/>
          </p:cNvSpPr>
          <p:nvPr>
            <p:ph type="body" idx="1"/>
          </p:nvPr>
        </p:nvSpPr>
        <p:spPr>
          <a:xfrm>
            <a:off x="5740400" y="413323"/>
            <a:ext cx="5466986" cy="697353"/>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dirty="0"/>
              <a:t>Agroforestry: trees in synergy with agriculture</a:t>
            </a:r>
            <a:endParaRPr b="1" dirty="0"/>
          </a:p>
          <a:p>
            <a:pPr marL="0" lvl="0" indent="0" algn="l" rtl="0">
              <a:lnSpc>
                <a:spcPct val="90000"/>
              </a:lnSpc>
              <a:spcBef>
                <a:spcPts val="1200"/>
              </a:spcBef>
              <a:spcAft>
                <a:spcPts val="0"/>
              </a:spcAft>
              <a:buClr>
                <a:srgbClr val="007772"/>
              </a:buClr>
              <a:buSzPts val="3600"/>
              <a:buNone/>
            </a:pPr>
            <a:endParaRPr dirty="0"/>
          </a:p>
        </p:txBody>
      </p:sp>
      <p:sp>
        <p:nvSpPr>
          <p:cNvPr id="271" name="Google Shape;271;p5"/>
          <p:cNvSpPr txBox="1">
            <a:spLocks noGrp="1"/>
          </p:cNvSpPr>
          <p:nvPr>
            <p:ph type="body" idx="2"/>
          </p:nvPr>
        </p:nvSpPr>
        <p:spPr>
          <a:xfrm>
            <a:off x="5740400" y="2358100"/>
            <a:ext cx="6193500" cy="27459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1200"/>
              </a:spcBef>
              <a:spcAft>
                <a:spcPts val="0"/>
              </a:spcAft>
              <a:buClr>
                <a:srgbClr val="EEA821"/>
              </a:buClr>
              <a:buSzPct val="89000"/>
              <a:buChar char="●"/>
            </a:pPr>
            <a:r>
              <a:rPr lang="en-US" b="1" dirty="0">
                <a:solidFill>
                  <a:schemeClr val="tx1">
                    <a:lumMod val="65000"/>
                    <a:lumOff val="35000"/>
                  </a:schemeClr>
                </a:solidFill>
              </a:rPr>
              <a:t>Biodiversity and microclimate:</a:t>
            </a:r>
            <a:r>
              <a:rPr lang="en-US" dirty="0">
                <a:solidFill>
                  <a:schemeClr val="tx1">
                    <a:lumMod val="65000"/>
                    <a:lumOff val="35000"/>
                  </a:schemeClr>
                </a:solidFill>
              </a:rPr>
              <a:t> They offer a habitat for pollinators and natural predators of parasites, improving the health of the ecosystem and regulating temperatures.</a:t>
            </a:r>
            <a:endParaRPr dirty="0">
              <a:solidFill>
                <a:schemeClr val="tx1">
                  <a:lumMod val="65000"/>
                  <a:lumOff val="35000"/>
                </a:schemeClr>
              </a:solidFill>
            </a:endParaRPr>
          </a:p>
          <a:p>
            <a:pPr marL="457200" lvl="0" indent="-381000" algn="l" rtl="0">
              <a:lnSpc>
                <a:spcPct val="115000"/>
              </a:lnSpc>
              <a:spcBef>
                <a:spcPts val="0"/>
              </a:spcBef>
              <a:spcAft>
                <a:spcPts val="0"/>
              </a:spcAft>
              <a:buClr>
                <a:srgbClr val="EEA821"/>
              </a:buClr>
              <a:buSzPct val="89000"/>
              <a:buChar char="●"/>
            </a:pPr>
            <a:r>
              <a:rPr lang="en-US" b="1" dirty="0">
                <a:solidFill>
                  <a:schemeClr val="tx1">
                    <a:lumMod val="65000"/>
                    <a:lumOff val="35000"/>
                  </a:schemeClr>
                </a:solidFill>
              </a:rPr>
              <a:t>Income diversification:</a:t>
            </a:r>
            <a:r>
              <a:rPr lang="en-US" dirty="0">
                <a:solidFill>
                  <a:schemeClr val="tx1">
                    <a:lumMod val="65000"/>
                    <a:lumOff val="35000"/>
                  </a:schemeClr>
                </a:solidFill>
              </a:rPr>
              <a:t> Additional products (wood, fruit, nuts, medicinal plants) reduce the economic risk associated with climate variations.</a:t>
            </a:r>
            <a:endParaRPr dirty="0">
              <a:solidFill>
                <a:schemeClr val="tx1">
                  <a:lumMod val="65000"/>
                  <a:lumOff val="35000"/>
                </a:schemeClr>
              </a:solidFill>
            </a:endParaRPr>
          </a:p>
          <a:p>
            <a:pPr marL="0" lvl="0" indent="0" algn="l" rtl="0">
              <a:lnSpc>
                <a:spcPct val="115000"/>
              </a:lnSpc>
              <a:spcBef>
                <a:spcPts val="1200"/>
              </a:spcBef>
              <a:spcAft>
                <a:spcPts val="1200"/>
              </a:spcAft>
              <a:buClr>
                <a:srgbClr val="EEA821"/>
              </a:buClr>
              <a:buSzPct val="89000"/>
              <a:buNone/>
            </a:pPr>
            <a:endParaRPr dirty="0">
              <a:solidFill>
                <a:schemeClr val="tx1">
                  <a:lumMod val="65000"/>
                  <a:lumOff val="35000"/>
                </a:schemeClr>
              </a:solidFill>
            </a:endParaRPr>
          </a:p>
        </p:txBody>
      </p:sp>
      <p:pic>
        <p:nvPicPr>
          <p:cNvPr id="272" name="Google Shape;272;p5" descr="Green and yellow canola fields"/>
          <p:cNvPicPr preferRelativeResize="0"/>
          <p:nvPr/>
        </p:nvPicPr>
        <p:blipFill>
          <a:blip r:embed="rId3" cstate="email">
            <a:extLst>
              <a:ext uri="{28A0092B-C50C-407E-A947-70E740481C1C}">
                <a14:useLocalDpi xmlns:a14="http://schemas.microsoft.com/office/drawing/2010/main"/>
              </a:ext>
            </a:extLst>
          </a:blip>
          <a:srcRect/>
          <a:stretch>
            <a:fillRect/>
          </a:stretch>
        </p:blipFill>
        <p:spPr>
          <a:xfrm>
            <a:off x="0" y="0"/>
            <a:ext cx="5334001" cy="6858000"/>
          </a:xfrm>
          <a:prstGeom prst="rect">
            <a:avLst/>
          </a:prstGeom>
          <a:noFill/>
          <a:ln>
            <a:noFill/>
          </a:ln>
        </p:spPr>
      </p:pic>
      <p:sp>
        <p:nvSpPr>
          <p:cNvPr id="273" name="Google Shape;273;p5"/>
          <p:cNvSpPr/>
          <p:nvPr/>
        </p:nvSpPr>
        <p:spPr>
          <a:xfrm>
            <a:off x="4318000" y="5326326"/>
            <a:ext cx="1422400" cy="4173415"/>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4" name="Google Shape;274;p5"/>
          <p:cNvSpPr/>
          <p:nvPr/>
        </p:nvSpPr>
        <p:spPr>
          <a:xfrm>
            <a:off x="0" y="0"/>
            <a:ext cx="1422400" cy="1524001"/>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D21EF8-57FE-4ED9-87D4-171ADD3103AE}">
  <ds:schemaRefs>
    <ds:schemaRef ds:uri="http://schemas.microsoft.com/sharepoint/v3/contenttype/forms"/>
  </ds:schemaRefs>
</ds:datastoreItem>
</file>

<file path=customXml/itemProps2.xml><?xml version="1.0" encoding="utf-8"?>
<ds:datastoreItem xmlns:ds="http://schemas.openxmlformats.org/officeDocument/2006/customXml" ds:itemID="{C7698CDE-021E-4453-8CA2-26FDB4C6810C}">
  <ds:schemaRefs>
    <ds:schemaRef ds:uri="http://schemas.microsoft.com/office/2006/metadata/properties"/>
    <ds:schemaRef ds:uri="http://schemas.microsoft.com/office/infopath/2007/PartnerControls"/>
    <ds:schemaRef ds:uri="a651b1ec-d991-4d4b-b8eb-4dc0d5a73a78"/>
    <ds:schemaRef ds:uri="3374af87-adae-48da-b513-0d7080d8e0e2"/>
  </ds:schemaRefs>
</ds:datastoreItem>
</file>

<file path=customXml/itemProps3.xml><?xml version="1.0" encoding="utf-8"?>
<ds:datastoreItem xmlns:ds="http://schemas.openxmlformats.org/officeDocument/2006/customXml" ds:itemID="{CDB0ECA7-B07F-4170-A870-9257AFFC5C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51b1ec-d991-4d4b-b8eb-4dc0d5a73a78"/>
    <ds:schemaRef ds:uri="3374af87-adae-48da-b513-0d7080d8e0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35</TotalTime>
  <Words>1061</Words>
  <Application>Microsoft Office PowerPoint</Application>
  <PresentationFormat>Widescreen</PresentationFormat>
  <Paragraphs>101</Paragraphs>
  <Slides>20</Slides>
  <Notes>16</Notes>
  <HiddenSlides>0</HiddenSlides>
  <MMClips>1</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20</vt:i4>
      </vt:variant>
    </vt:vector>
  </HeadingPairs>
  <TitlesOfParts>
    <vt:vector size="27" baseType="lpstr">
      <vt:lpstr>Arial</vt:lpstr>
      <vt:lpstr>Montserrat Light</vt:lpstr>
      <vt:lpstr>Calibri</vt:lpstr>
      <vt:lpstr>Times New Roman</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24</cp:revision>
  <dcterms:created xsi:type="dcterms:W3CDTF">2019-11-20T14:08:21Z</dcterms:created>
  <dcterms:modified xsi:type="dcterms:W3CDTF">2025-07-14T16:28:18Z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