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79" r:id="rId5"/>
    <p:sldId id="4362" r:id="rId6"/>
    <p:sldId id="4399" r:id="rId7"/>
    <p:sldId id="4367" r:id="rId8"/>
    <p:sldId id="4400" r:id="rId9"/>
    <p:sldId id="4359" r:id="rId10"/>
    <p:sldId id="4392" r:id="rId11"/>
    <p:sldId id="4393" r:id="rId12"/>
    <p:sldId id="4394" r:id="rId13"/>
    <p:sldId id="4395" r:id="rId14"/>
    <p:sldId id="4396" r:id="rId15"/>
    <p:sldId id="4368" r:id="rId16"/>
    <p:sldId id="277" r:id="rId17"/>
    <p:sldId id="4389" r:id="rId18"/>
    <p:sldId id="4390" r:id="rId19"/>
    <p:sldId id="4369" r:id="rId20"/>
    <p:sldId id="4386" r:id="rId21"/>
    <p:sldId id="4387" r:id="rId22"/>
    <p:sldId id="4398" r:id="rId23"/>
    <p:sldId id="4370" r:id="rId24"/>
    <p:sldId id="272" r:id="rId25"/>
    <p:sldId id="4397" r:id="rId26"/>
    <p:sldId id="4357" r:id="rId27"/>
    <p:sldId id="269" r:id="rId28"/>
    <p:sldId id="25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A0C261D7-B2BA-46A9-AFD1-0EC06C29B7E1}">
          <p14:sldIdLst>
            <p14:sldId id="279"/>
            <p14:sldId id="4362"/>
            <p14:sldId id="4399"/>
            <p14:sldId id="4367"/>
            <p14:sldId id="4400"/>
            <p14:sldId id="4359"/>
            <p14:sldId id="4392"/>
            <p14:sldId id="4393"/>
            <p14:sldId id="4394"/>
            <p14:sldId id="4395"/>
            <p14:sldId id="4396"/>
            <p14:sldId id="4368"/>
            <p14:sldId id="277"/>
            <p14:sldId id="4389"/>
            <p14:sldId id="4390"/>
            <p14:sldId id="4369"/>
            <p14:sldId id="4386"/>
            <p14:sldId id="4387"/>
            <p14:sldId id="4398"/>
            <p14:sldId id="4370"/>
            <p14:sldId id="272"/>
            <p14:sldId id="4397"/>
            <p14:sldId id="4357"/>
            <p14:sldId id="269"/>
            <p14:sldId id="25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F59014-EB40-6309-AAD6-1EE1C3317FCE}" name="Martyna Kurek" initials="MK" userId="9275e46a14a98110" providerId="Windows Live"/>
  <p188:author id="{3A646A2A-5463-31BB-24B8-887E45DDAF69}" name="Orla Casey" initials="OC" userId="S::orla@momentumconsulting.ie::ee9f56f0-43a2-47ae-a5b8-d4a7d2f5cec3" providerId="AD"/>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EEA821"/>
    <a:srgbClr val="007772"/>
    <a:srgbClr val="ED8623"/>
    <a:srgbClr val="09465E"/>
    <a:srgbClr val="87C540"/>
    <a:srgbClr val="C9519D"/>
    <a:srgbClr val="3DBDAB"/>
    <a:srgbClr val="A1007D"/>
    <a:srgbClr val="FFC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0B07DC-5899-16C0-9F2E-EADEBCA484B7}" v="1" dt="2025-06-11T13:43:18.6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56" autoAdjust="0"/>
    <p:restoredTop sz="94729"/>
  </p:normalViewPr>
  <p:slideViewPr>
    <p:cSldViewPr snapToGrid="0" snapToObjects="1">
      <p:cViewPr varScale="1">
        <p:scale>
          <a:sx n="102" d="100"/>
          <a:sy n="102" d="100"/>
        </p:scale>
        <p:origin x="408" y="126"/>
      </p:cViewPr>
      <p:guideLst/>
    </p:cSldViewPr>
  </p:slideViewPr>
  <p:notesTextViewPr>
    <p:cViewPr>
      <p:scale>
        <a:sx n="1" d="1"/>
        <a:sy n="1" d="1"/>
      </p:scale>
      <p:origin x="0" y="0"/>
    </p:cViewPr>
  </p:notesTextViewPr>
  <p:sorterViewPr>
    <p:cViewPr varScale="1">
      <p:scale>
        <a:sx n="1" d="1"/>
        <a:sy n="1" d="1"/>
      </p:scale>
      <p:origin x="0" y="-4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7/14/2025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2</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02762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95F9D-329B-AE0A-76C7-7B0C835751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309E1-B0D3-9CB3-4A53-88395AECF1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7B2E4-F2D3-3F7C-50F9-FEF64B3349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F88BB19-C591-1895-BA27-6833397DD278}"/>
              </a:ext>
            </a:extLst>
          </p:cNvPr>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1181665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37645-8017-D100-1843-19F3F0608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E0127-F18F-3F51-2D23-3387C96E3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D9EF6E-8611-2415-F5FA-5EADE4A4C2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6417795-77F6-E15A-2964-B9A5EC325391}"/>
              </a:ext>
            </a:extLst>
          </p:cNvPr>
          <p:cNvSpPr>
            <a:spLocks noGrp="1"/>
          </p:cNvSpPr>
          <p:nvPr>
            <p:ph type="sldNum" sz="quarter" idx="5"/>
          </p:nvPr>
        </p:nvSpPr>
        <p:spPr/>
        <p:txBody>
          <a:bodyPr/>
          <a:lstStyle/>
          <a:p>
            <a:fld id="{4BE5DE82-CF29-044D-9158-06A811149881}" type="slidenum">
              <a:rPr lang="en-US" smtClean="0"/>
              <a:t>12</a:t>
            </a:fld>
            <a:endParaRPr lang="en-US"/>
          </a:p>
        </p:txBody>
      </p:sp>
    </p:spTree>
    <p:extLst>
      <p:ext uri="{BB962C8B-B14F-4D97-AF65-F5344CB8AC3E}">
        <p14:creationId xmlns:p14="http://schemas.microsoft.com/office/powerpoint/2010/main" val="3783732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07710-2509-7FBB-2363-055A525D3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E83AA-97E5-22B9-E998-51B9286F01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F9658D-10D4-4601-D7CA-6141F532EE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8E464E-B0AD-934C-F30F-29535779E48A}"/>
              </a:ext>
            </a:extLst>
          </p:cNvPr>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3246479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22666-1EFB-FF8B-3C41-28D31958E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B1750-4687-99BD-58FC-9A66A3C54C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7C591-7865-2797-DEA3-7E480E9DEF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EF4D2C-E513-E594-8C94-C10FA652F771}"/>
              </a:ext>
            </a:extLst>
          </p:cNvPr>
          <p:cNvSpPr>
            <a:spLocks noGrp="1"/>
          </p:cNvSpPr>
          <p:nvPr>
            <p:ph type="sldNum" sz="quarter" idx="5"/>
          </p:nvPr>
        </p:nvSpPr>
        <p:spPr/>
        <p:txBody>
          <a:bodyPr/>
          <a:lstStyle/>
          <a:p>
            <a:fld id="{4BE5DE82-CF29-044D-9158-06A811149881}" type="slidenum">
              <a:rPr lang="en-US" smtClean="0"/>
              <a:t>20</a:t>
            </a:fld>
            <a:endParaRPr lang="en-US"/>
          </a:p>
        </p:txBody>
      </p:sp>
    </p:spTree>
    <p:extLst>
      <p:ext uri="{BB962C8B-B14F-4D97-AF65-F5344CB8AC3E}">
        <p14:creationId xmlns:p14="http://schemas.microsoft.com/office/powerpoint/2010/main" val="1866347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23</a:t>
            </a:fld>
            <a:endParaRPr lang="en-US"/>
          </a:p>
        </p:txBody>
      </p:sp>
    </p:spTree>
    <p:extLst>
      <p:ext uri="{BB962C8B-B14F-4D97-AF65-F5344CB8AC3E}">
        <p14:creationId xmlns:p14="http://schemas.microsoft.com/office/powerpoint/2010/main" val="1818021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181784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4038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065762F-7E38-F68C-4134-F3F438EB08C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7106712" y="1328701"/>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 name="Picture Placeholder 9">
            <a:extLst>
              <a:ext uri="{FF2B5EF4-FFF2-40B4-BE49-F238E27FC236}">
                <a16:creationId xmlns:a16="http://schemas.microsoft.com/office/drawing/2014/main" id="{F003D7D4-3AAC-1BBD-CC12-DDA60953E70D}"/>
              </a:ext>
            </a:extLst>
          </p:cNvPr>
          <p:cNvSpPr>
            <a:spLocks noGrp="1"/>
          </p:cNvSpPr>
          <p:nvPr>
            <p:ph type="pic" sz="quarter" idx="15"/>
          </p:nvPr>
        </p:nvSpPr>
        <p:spPr>
          <a:xfrm>
            <a:off x="7642283"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a:p>
        </p:txBody>
      </p:sp>
    </p:spTree>
    <p:extLst>
      <p:ext uri="{BB962C8B-B14F-4D97-AF65-F5344CB8AC3E}">
        <p14:creationId xmlns:p14="http://schemas.microsoft.com/office/powerpoint/2010/main" val="123748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43"/>
          <a:stretch/>
        </p:blipFill>
        <p:spPr>
          <a:xfrm>
            <a:off x="-1945288" y="2098883"/>
            <a:ext cx="9293954" cy="4668982"/>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21374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dirty="0"/>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700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61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927717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6999" y="-2666999"/>
            <a:ext cx="6858001" cy="1219199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965899" y="-2133928"/>
            <a:ext cx="6141020" cy="1112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07772"/>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21746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6916" y="6007440"/>
            <a:ext cx="1790675" cy="398733"/>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368144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1045105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686263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5"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60" r:id="rId3"/>
    <p:sldLayoutId id="2147483665" r:id="rId4"/>
    <p:sldLayoutId id="2147483666" r:id="rId5"/>
    <p:sldLayoutId id="2147483651" r:id="rId6"/>
    <p:sldLayoutId id="2147483661" r:id="rId7"/>
    <p:sldLayoutId id="2147483667" r:id="rId8"/>
    <p:sldLayoutId id="2147483652" r:id="rId9"/>
    <p:sldLayoutId id="2147483671" r:id="rId10"/>
    <p:sldLayoutId id="2147483662" r:id="rId11"/>
    <p:sldLayoutId id="2147483669" r:id="rId12"/>
    <p:sldLayoutId id="2147483670" r:id="rId13"/>
    <p:sldLayoutId id="2147483663" r:id="rId14"/>
    <p:sldLayoutId id="2147483664" r:id="rId15"/>
    <p:sldLayoutId id="2147483674" r:id="rId16"/>
    <p:sldLayoutId id="2147483675" r:id="rId17"/>
    <p:sldLayoutId id="2147483678" r:id="rId18"/>
    <p:sldLayoutId id="2147483677" r:id="rId19"/>
    <p:sldLayoutId id="2147483676" r:id="rId20"/>
    <p:sldLayoutId id="2147483668" r:id="rId21"/>
    <p:sldLayoutId id="214748368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hyperlink" Target="https://www.pv-magazine.com/2025/01/10/czechia-approves-new-laws-for-agrivoltaics/?" TargetMode="External"/><Relationship Id="rId2" Type="http://schemas.openxmlformats.org/officeDocument/2006/relationships/slideLayout" Target="../slideLayouts/slideLayout19.xml"/><Relationship Id="rId1" Type="http://schemas.openxmlformats.org/officeDocument/2006/relationships/tags" Target="../tags/tag5.xml"/><Relationship Id="rId6" Type="http://schemas.openxmlformats.org/officeDocument/2006/relationships/hyperlink" Target="https://pl.wikipedia.org/wiki/Flaga_Czech" TargetMode="External"/><Relationship Id="rId5" Type="http://schemas.openxmlformats.org/officeDocument/2006/relationships/image" Target="../media/image18.png"/><Relationship Id="rId4" Type="http://schemas.openxmlformats.org/officeDocument/2006/relationships/hyperlink" Target="https://www.bioenergy-news.com/news/czech-government-announces-e20-million-biomass-scheme/?"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denmark.dk/innovation-and-design/clean-energy" TargetMode="External"/><Relationship Id="rId3" Type="http://schemas.openxmlformats.org/officeDocument/2006/relationships/hyperlink" Target="https://investindk.com/insights/denmark-expands-renewable-energy-and-co2-tax" TargetMode="External"/><Relationship Id="rId7" Type="http://schemas.openxmlformats.org/officeDocument/2006/relationships/hyperlink" Target="https://www.theearthandi.org/post/denmark-s-grand-green-plan-to-reduce-farm-animal-methane-emissions?" TargetMode="External"/><Relationship Id="rId2" Type="http://schemas.openxmlformats.org/officeDocument/2006/relationships/slideLayout" Target="../slideLayouts/slideLayout19.xml"/><Relationship Id="rId1" Type="http://schemas.openxmlformats.org/officeDocument/2006/relationships/tags" Target="../tags/tag6.xml"/><Relationship Id="rId6" Type="http://schemas.openxmlformats.org/officeDocument/2006/relationships/hyperlink" Target="https://ec.europa.eu/commission/presscorner/detail/en/ip_21_2242" TargetMode="External"/><Relationship Id="rId5" Type="http://schemas.openxmlformats.org/officeDocument/2006/relationships/hyperlink" Target="https://innovationsfonden.dk/en/klima" TargetMode="External"/><Relationship Id="rId10" Type="http://schemas.openxmlformats.org/officeDocument/2006/relationships/hyperlink" Target="https://www.wallpaperflare.com/bridge-denmark-highway-oresund-bridge-transportation-sky-wallpaper-wcolv" TargetMode="External"/><Relationship Id="rId4" Type="http://schemas.openxmlformats.org/officeDocument/2006/relationships/hyperlink" Target="https://investindk.com/insights/green-investment-support-scheme-2025" TargetMode="External"/><Relationship Id="rId9"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eur-lex.europa.eu/eli/dir/2018/2001/oj/eng" TargetMode="External"/><Relationship Id="rId7" Type="http://schemas.openxmlformats.org/officeDocument/2006/relationships/hyperlink" Target="https://eur-lex.europa.eu/EN/legal-content/glossary/natura-2000.html" TargetMode="External"/><Relationship Id="rId2" Type="http://schemas.openxmlformats.org/officeDocument/2006/relationships/image" Target="../media/image23.jpeg"/><Relationship Id="rId1" Type="http://schemas.openxmlformats.org/officeDocument/2006/relationships/slideLayout" Target="../slideLayouts/slideLayout10.xml"/><Relationship Id="rId6" Type="http://schemas.openxmlformats.org/officeDocument/2006/relationships/hyperlink" Target="https://eur-lex.europa.eu/eli/dir/2024/1785/oj/eng" TargetMode="External"/><Relationship Id="rId5" Type="http://schemas.openxmlformats.org/officeDocument/2006/relationships/hyperlink" Target="https://eur-lex.europa.eu/eli/dir/2010/75/oj/eng" TargetMode="External"/><Relationship Id="rId4" Type="http://schemas.openxmlformats.org/officeDocument/2006/relationships/hyperlink" Target="https://eur-lex.europa.eu/eli/dir/2023/2413/oj/e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9.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9.jpeg"/><Relationship Id="rId2" Type="http://schemas.openxmlformats.org/officeDocument/2006/relationships/video" Target="https://www.youtube.com/embed/zXV1Vy_XECY?feature=oembed" TargetMode="External"/><Relationship Id="rId1" Type="http://schemas.openxmlformats.org/officeDocument/2006/relationships/tags" Target="../tags/tag8.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hyperlink" Target="https://www.youtube.com/watch?v=zXV1Vy_XEC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1.xml"/><Relationship Id="rId4" Type="http://schemas.openxmlformats.org/officeDocument/2006/relationships/image" Target="../media/image35.sv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hyperlink" Target="https://www.wallpaperflare.com/blue-and-yellow-star-print-flag-waving-europe-europe-flag-wallpaper-zbwzv" TargetMode="External"/><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pl/web/rolnictwo/energia-dla-wsi" TargetMode="External"/><Relationship Id="rId7" Type="http://schemas.openxmlformats.org/officeDocument/2006/relationships/hyperlink" Target="http://www.pixnio.com/flags-of-the-world/flag-of-poland" TargetMode="External"/><Relationship Id="rId2" Type="http://schemas.openxmlformats.org/officeDocument/2006/relationships/slideLayout" Target="../slideLayouts/slideLayout19.xml"/><Relationship Id="rId1" Type="http://schemas.openxmlformats.org/officeDocument/2006/relationships/tags" Target="../tags/tag1.xml"/><Relationship Id="rId6" Type="http://schemas.openxmlformats.org/officeDocument/2006/relationships/image" Target="../media/image14.jpg"/><Relationship Id="rId5" Type="http://schemas.openxmlformats.org/officeDocument/2006/relationships/hyperlink" Target="https://www.padr.pl/nabor/rozwoj-malych-gospodarstw/" TargetMode="External"/><Relationship Id="rId4" Type="http://schemas.openxmlformats.org/officeDocument/2006/relationships/hyperlink" Target="https://www.gov.pl/web/funduszmodernizacyjny/poprawa-bezpieczenstwa-energetycznego-poprzez-wykorzystanie-biometan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farmgen.ie/grants/?" TargetMode="External"/><Relationship Id="rId7" Type="http://schemas.openxmlformats.org/officeDocument/2006/relationships/hyperlink" Target="https://pl.wikipedia.org/wiki/Flaga_Irlandii" TargetMode="External"/><Relationship Id="rId2" Type="http://schemas.openxmlformats.org/officeDocument/2006/relationships/slideLayout" Target="../slideLayouts/slideLayout19.xml"/><Relationship Id="rId1" Type="http://schemas.openxmlformats.org/officeDocument/2006/relationships/tags" Target="../tags/tag2.xml"/><Relationship Id="rId6" Type="http://schemas.openxmlformats.org/officeDocument/2006/relationships/image" Target="../media/image15.png"/><Relationship Id="rId5" Type="http://schemas.openxmlformats.org/officeDocument/2006/relationships/hyperlink" Target="https://www.gov.ie/en/department-of-agriculture-food-and-the-marine/services/2023-scheme-of-investment-aid-for-energy-efficiency-automation-and-processing-by-commercial-mushroom-producers/" TargetMode="External"/><Relationship Id="rId4" Type="http://schemas.openxmlformats.org/officeDocument/2006/relationships/hyperlink" Target="https://energywiseireland.ie/tams3/"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preferredbynature.org/news/regenerative-farming-revolution-coming-italy" TargetMode="External"/><Relationship Id="rId7" Type="http://schemas.openxmlformats.org/officeDocument/2006/relationships/hyperlink" Target="https://pl.wikipedia.org/wiki/Flaga_W%C5%82och" TargetMode="External"/><Relationship Id="rId2" Type="http://schemas.openxmlformats.org/officeDocument/2006/relationships/slideLayout" Target="../slideLayouts/slideLayout19.xml"/><Relationship Id="rId1" Type="http://schemas.openxmlformats.org/officeDocument/2006/relationships/tags" Target="../tags/tag3.xml"/><Relationship Id="rId6" Type="http://schemas.openxmlformats.org/officeDocument/2006/relationships/image" Target="../media/image16.png"/><Relationship Id="rId5" Type="http://schemas.openxmlformats.org/officeDocument/2006/relationships/hyperlink" Target="https://www.fi-compass.eu/library/case-studies/eafrd-loan-fund-agriculture-friuli-venezia-giulia-italy" TargetMode="External"/><Relationship Id="rId4" Type="http://schemas.openxmlformats.org/officeDocument/2006/relationships/hyperlink" Target="https://www.pv-magazine.com/2025/04/01/italy-launches-second-agrivoltaics-tende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i-compass.eu/sites/default/files/publications/03.%20Katerina%20Mihalova.pdf?" TargetMode="External"/><Relationship Id="rId2" Type="http://schemas.openxmlformats.org/officeDocument/2006/relationships/slideLayout" Target="../slideLayouts/slideLayout19.xml"/><Relationship Id="rId1" Type="http://schemas.openxmlformats.org/officeDocument/2006/relationships/tags" Target="../tags/tag4.xml"/><Relationship Id="rId6" Type="http://schemas.openxmlformats.org/officeDocument/2006/relationships/hyperlink" Target="https://it.wikipedia.org/wiki/File:Flag_of_Slovakia.svg" TargetMode="External"/><Relationship Id="rId5" Type="http://schemas.openxmlformats.org/officeDocument/2006/relationships/image" Target="../media/image17.png"/><Relationship Id="rId4" Type="http://schemas.openxmlformats.org/officeDocument/2006/relationships/hyperlink" Target="https://ember-energy.org/latest-insights/empowering-farmers-in-central-europe-the-case-for-agri-p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a:extLst>
              <a:ext uri="{FF2B5EF4-FFF2-40B4-BE49-F238E27FC236}">
                <a16:creationId xmlns:a16="http://schemas.microsoft.com/office/drawing/2014/main" id="{023FED1A-25AB-154F-EC71-33B875B5E65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p:pic>
      <p:sp>
        <p:nvSpPr>
          <p:cNvPr id="5" name="Rectangle 4"/>
          <p:cNvSpPr/>
          <p:nvPr/>
        </p:nvSpPr>
        <p:spPr>
          <a:xfrm>
            <a:off x="324115" y="1647254"/>
            <a:ext cx="4023033" cy="3579734"/>
          </a:xfrm>
          <a:prstGeom prst="rect">
            <a:avLst/>
          </a:prstGeom>
          <a:solidFill>
            <a:srgbClr val="007772">
              <a:alpha val="835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Text Placeholder 12"/>
          <p:cNvSpPr>
            <a:spLocks noGrp="1"/>
          </p:cNvSpPr>
          <p:nvPr>
            <p:ph type="body" sz="quarter" idx="20"/>
          </p:nvPr>
        </p:nvSpPr>
        <p:spPr>
          <a:xfrm>
            <a:off x="596611" y="4041983"/>
            <a:ext cx="3660159" cy="1670328"/>
          </a:xfrm>
        </p:spPr>
        <p:txBody>
          <a:bodyPr>
            <a:normAutofit lnSpcReduction="10000"/>
          </a:bodyPr>
          <a:lstStyle/>
          <a:p>
            <a:r>
              <a:rPr lang="en-GB" sz="3000" noProof="0" dirty="0">
                <a:solidFill>
                  <a:schemeClr val="bg1"/>
                </a:solidFill>
              </a:rPr>
              <a:t>M</a:t>
            </a:r>
            <a:r>
              <a:rPr lang="pl-PL" sz="3000" dirty="0">
                <a:solidFill>
                  <a:schemeClr val="bg1"/>
                </a:solidFill>
              </a:rPr>
              <a:t>4</a:t>
            </a:r>
            <a:r>
              <a:rPr lang="en-GB" sz="3000" noProof="0" dirty="0">
                <a:solidFill>
                  <a:schemeClr val="bg1"/>
                </a:solidFill>
              </a:rPr>
              <a:t>:</a:t>
            </a:r>
            <a:r>
              <a:rPr lang="pl-PL" sz="3000" noProof="0" dirty="0">
                <a:solidFill>
                  <a:schemeClr val="bg1"/>
                </a:solidFill>
              </a:rPr>
              <a:t> </a:t>
            </a:r>
            <a:r>
              <a:rPr lang="en-US" sz="3000" dirty="0">
                <a:solidFill>
                  <a:schemeClr val="bg1"/>
                </a:solidFill>
              </a:rPr>
              <a:t>Government Policies and Incentives for Renewable Energy Adoption</a:t>
            </a:r>
          </a:p>
          <a:p>
            <a:endParaRPr lang="en-US" sz="4000" dirty="0">
              <a:solidFill>
                <a:schemeClr val="bg1"/>
              </a:solidFill>
            </a:endParaRPr>
          </a:p>
          <a:p>
            <a:endParaRPr lang="en-GB" sz="4000" noProof="0" dirty="0">
              <a:solidFill>
                <a:schemeClr val="bg1"/>
              </a:solidFill>
            </a:endParaRPr>
          </a:p>
        </p:txBody>
      </p:sp>
      <p:sp>
        <p:nvSpPr>
          <p:cNvPr id="11" name="Rectangle 10">
            <a:extLst>
              <a:ext uri="{FF2B5EF4-FFF2-40B4-BE49-F238E27FC236}">
                <a16:creationId xmlns:a16="http://schemas.microsoft.com/office/drawing/2014/main" id="{4A3970E9-6C36-2FF2-35EB-1E90998A92ED}"/>
              </a:ext>
            </a:extLst>
          </p:cNvPr>
          <p:cNvSpPr/>
          <p:nvPr/>
        </p:nvSpPr>
        <p:spPr>
          <a:xfrm>
            <a:off x="1" y="5706534"/>
            <a:ext cx="4649492" cy="780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2" name="Picture 11">
            <a:extLst>
              <a:ext uri="{FF2B5EF4-FFF2-40B4-BE49-F238E27FC236}">
                <a16:creationId xmlns:a16="http://schemas.microsoft.com/office/drawing/2014/main" id="{648B8548-F896-179B-CCDA-B59EEAE98D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656" y="5855855"/>
            <a:ext cx="2298208" cy="511746"/>
          </a:xfrm>
          <a:prstGeom prst="rect">
            <a:avLst/>
          </a:prstGeom>
        </p:spPr>
      </p:pic>
      <p:grpSp>
        <p:nvGrpSpPr>
          <p:cNvPr id="69" name="Group 68">
            <a:extLst>
              <a:ext uri="{FF2B5EF4-FFF2-40B4-BE49-F238E27FC236}">
                <a16:creationId xmlns:a16="http://schemas.microsoft.com/office/drawing/2014/main" id="{16E8F5E2-0AE8-FF45-AC2B-678B1639A6BB}"/>
              </a:ext>
            </a:extLst>
          </p:cNvPr>
          <p:cNvGrpSpPr/>
          <p:nvPr/>
        </p:nvGrpSpPr>
        <p:grpSpPr>
          <a:xfrm>
            <a:off x="10667405" y="2517388"/>
            <a:ext cx="3049190" cy="3049190"/>
            <a:chOff x="3268483" y="5538141"/>
            <a:chExt cx="1760348" cy="1760348"/>
          </a:xfrm>
          <a:solidFill>
            <a:schemeClr val="bg1">
              <a:alpha val="42000"/>
            </a:schemeClr>
          </a:solidFill>
        </p:grpSpPr>
        <p:sp>
          <p:nvSpPr>
            <p:cNvPr id="70" name="Freeform 69">
              <a:extLst>
                <a:ext uri="{FF2B5EF4-FFF2-40B4-BE49-F238E27FC236}">
                  <a16:creationId xmlns:a16="http://schemas.microsoft.com/office/drawing/2014/main" id="{6B27811F-2E28-1182-78E9-B81BBE5884A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71" name="Freeform 70">
              <a:extLst>
                <a:ext uri="{FF2B5EF4-FFF2-40B4-BE49-F238E27FC236}">
                  <a16:creationId xmlns:a16="http://schemas.microsoft.com/office/drawing/2014/main" id="{B75F0EDB-D63C-EE88-0C1A-560A25D98D70}"/>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2" name="Text Placeholder 58">
            <a:extLst>
              <a:ext uri="{FF2B5EF4-FFF2-40B4-BE49-F238E27FC236}">
                <a16:creationId xmlns:a16="http://schemas.microsoft.com/office/drawing/2014/main" id="{80161DC9-89E9-776F-CC99-764B15F7A141}"/>
              </a:ext>
            </a:extLst>
          </p:cNvPr>
          <p:cNvSpPr txBox="1">
            <a:spLocks/>
          </p:cNvSpPr>
          <p:nvPr/>
        </p:nvSpPr>
        <p:spPr>
          <a:xfrm>
            <a:off x="5380522" y="5556737"/>
            <a:ext cx="6811478" cy="759391"/>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4000" noProof="0" dirty="0">
                <a:solidFill>
                  <a:schemeClr val="bg1"/>
                </a:solidFill>
              </a:rPr>
              <a:t>www.</a:t>
            </a:r>
            <a:r>
              <a:rPr lang="en-GB" sz="4000" b="1" noProof="0" dirty="0">
                <a:solidFill>
                  <a:schemeClr val="bg1"/>
                </a:solidFill>
                <a:latin typeface="Calibri" panose="020F0502020204030204" pitchFamily="34" charset="0"/>
                <a:cs typeface="Calibri" panose="020F0502020204030204" pitchFamily="34" charset="0"/>
              </a:rPr>
              <a:t>smartskillsproject</a:t>
            </a:r>
            <a:r>
              <a:rPr lang="en-GB" sz="4000" noProof="0" dirty="0">
                <a:solidFill>
                  <a:schemeClr val="bg1"/>
                </a:solidFill>
              </a:rPr>
              <a:t>.eu</a:t>
            </a:r>
          </a:p>
        </p:txBody>
      </p:sp>
      <p:sp>
        <p:nvSpPr>
          <p:cNvPr id="8" name="Text Placeholder 2">
            <a:extLst>
              <a:ext uri="{FF2B5EF4-FFF2-40B4-BE49-F238E27FC236}">
                <a16:creationId xmlns:a16="http://schemas.microsoft.com/office/drawing/2014/main" id="{43C4C732-9958-5930-82E1-D1F17576AF4F}"/>
              </a:ext>
            </a:extLst>
          </p:cNvPr>
          <p:cNvSpPr txBox="1">
            <a:spLocks/>
          </p:cNvSpPr>
          <p:nvPr/>
        </p:nvSpPr>
        <p:spPr>
          <a:xfrm>
            <a:off x="613459" y="2306833"/>
            <a:ext cx="3246272" cy="760902"/>
          </a:xfrm>
          <a:prstGeom prst="rect">
            <a:avLst/>
          </a:prstGeom>
        </p:spPr>
        <p:txBody>
          <a:bodyPr anchor="ctr">
            <a:noAutofit/>
          </a:bodyPr>
          <a:lstStyle>
            <a:lvl1pPr marL="0" indent="0" algn="l" defTabSz="914400" rtl="0" eaLnBrk="1" latinLnBrk="0" hangingPunct="1">
              <a:lnSpc>
                <a:spcPct val="90000"/>
              </a:lnSpc>
              <a:spcBef>
                <a:spcPts val="1000"/>
              </a:spcBef>
              <a:buFont typeface="Arial"/>
              <a:buNone/>
              <a:defRPr sz="2800" kern="1200" baseline="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noProof="0" dirty="0">
                <a:solidFill>
                  <a:schemeClr val="bg1"/>
                </a:solidFill>
              </a:rPr>
              <a:t>Course </a:t>
            </a:r>
            <a:r>
              <a:rPr lang="pl-PL" noProof="0" dirty="0">
                <a:solidFill>
                  <a:schemeClr val="bg1"/>
                </a:solidFill>
              </a:rPr>
              <a:t>4</a:t>
            </a:r>
            <a:r>
              <a:rPr lang="en-GB" noProof="0" dirty="0">
                <a:solidFill>
                  <a:schemeClr val="bg1"/>
                </a:solidFill>
              </a:rPr>
              <a:t>:</a:t>
            </a:r>
            <a:r>
              <a:rPr lang="pl-PL" noProof="0" dirty="0">
                <a:solidFill>
                  <a:schemeClr val="bg1"/>
                </a:solidFill>
              </a:rPr>
              <a:t> </a:t>
            </a:r>
            <a:r>
              <a:rPr lang="pl-PL" noProof="0" dirty="0" err="1">
                <a:solidFill>
                  <a:schemeClr val="bg1"/>
                </a:solidFill>
              </a:rPr>
              <a:t>Renewable</a:t>
            </a:r>
            <a:r>
              <a:rPr lang="pl-PL" noProof="0" dirty="0">
                <a:solidFill>
                  <a:schemeClr val="bg1"/>
                </a:solidFill>
              </a:rPr>
              <a:t> Energy Integration in </a:t>
            </a:r>
            <a:r>
              <a:rPr lang="pl-PL" noProof="0" dirty="0" err="1">
                <a:solidFill>
                  <a:schemeClr val="bg1"/>
                </a:solidFill>
              </a:rPr>
              <a:t>Agriculture</a:t>
            </a:r>
            <a:endParaRPr lang="en-GB" noProof="0" dirty="0">
              <a:solidFill>
                <a:schemeClr val="bg1"/>
              </a:solidFill>
            </a:endParaRPr>
          </a:p>
        </p:txBody>
      </p:sp>
      <p:pic>
        <p:nvPicPr>
          <p:cNvPr id="3" name="Picture 2" descr="A grey and black sign with a person in a circle&#10;&#10;AI-generated content may be incorrect.">
            <a:extLst>
              <a:ext uri="{FF2B5EF4-FFF2-40B4-BE49-F238E27FC236}">
                <a16:creationId xmlns:a16="http://schemas.microsoft.com/office/drawing/2014/main" id="{38D91F61-9DE0-7C29-92EB-2B6682416A3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33513" y="5901656"/>
            <a:ext cx="1123257" cy="382670"/>
          </a:xfrm>
          <a:prstGeom prst="rect">
            <a:avLst/>
          </a:prstGeom>
        </p:spPr>
      </p:pic>
    </p:spTree>
    <p:extLst>
      <p:ext uri="{BB962C8B-B14F-4D97-AF65-F5344CB8AC3E}">
        <p14:creationId xmlns:p14="http://schemas.microsoft.com/office/powerpoint/2010/main" val="82156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D84E4-DC51-119A-05D9-A9580CBD89D1}"/>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0EC4F01B-68E5-5B9A-AC91-BC381AA6DF29}"/>
              </a:ext>
            </a:extLst>
          </p:cNvPr>
          <p:cNvSpPr txBox="1">
            <a:spLocks/>
          </p:cNvSpPr>
          <p:nvPr/>
        </p:nvSpPr>
        <p:spPr>
          <a:xfrm>
            <a:off x="6667500" y="6149794"/>
            <a:ext cx="5762644" cy="40182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900" b="0" noProof="0" dirty="0">
              <a:solidFill>
                <a:schemeClr val="tx1"/>
              </a:solidFill>
            </a:endParaRPr>
          </a:p>
        </p:txBody>
      </p:sp>
      <p:sp>
        <p:nvSpPr>
          <p:cNvPr id="6" name="pole tekstowe 5">
            <a:extLst>
              <a:ext uri="{FF2B5EF4-FFF2-40B4-BE49-F238E27FC236}">
                <a16:creationId xmlns:a16="http://schemas.microsoft.com/office/drawing/2014/main" id="{9F4B15E0-3A88-3991-CF30-6832C9923DA1}"/>
              </a:ext>
            </a:extLst>
          </p:cNvPr>
          <p:cNvSpPr txBox="1"/>
          <p:nvPr/>
        </p:nvSpPr>
        <p:spPr>
          <a:xfrm>
            <a:off x="931488" y="1052755"/>
            <a:ext cx="9632938" cy="4955203"/>
          </a:xfrm>
          <a:prstGeom prst="rect">
            <a:avLst/>
          </a:prstGeom>
          <a:noFill/>
        </p:spPr>
        <p:txBody>
          <a:bodyPr wrap="square">
            <a:spAutoFit/>
          </a:bodyPr>
          <a:lstStyle/>
          <a:p>
            <a:pPr>
              <a:buNone/>
            </a:pPr>
            <a:endParaRPr lang="en-US" sz="2200" dirty="0"/>
          </a:p>
          <a:p>
            <a:r>
              <a:rPr lang="pl-PL" sz="3200" b="1" dirty="0">
                <a:solidFill>
                  <a:srgbClr val="404040"/>
                </a:solidFill>
              </a:rPr>
              <a:t>Czech Republic</a:t>
            </a:r>
          </a:p>
          <a:p>
            <a:pPr>
              <a:buNone/>
            </a:pPr>
            <a:endParaRPr lang="pl-PL" sz="2400" b="1" dirty="0"/>
          </a:p>
          <a:p>
            <a:pPr marL="342900" indent="-342900">
              <a:buFont typeface="Wingdings" panose="05000000000000000000" pitchFamily="2" charset="2"/>
              <a:buChar char="è"/>
            </a:pPr>
            <a:r>
              <a:rPr lang="pl-PL" sz="2400" b="1" dirty="0">
                <a:solidFill>
                  <a:srgbClr val="EEA821"/>
                </a:solidFill>
              </a:rPr>
              <a:t> </a:t>
            </a:r>
            <a:r>
              <a:rPr lang="en-US" sz="2400" b="1" dirty="0">
                <a:solidFill>
                  <a:srgbClr val="404040"/>
                </a:solidFill>
              </a:rPr>
              <a:t>Agrivoltaics Legislation</a:t>
            </a:r>
            <a:r>
              <a:rPr lang="pl-PL" sz="2400" b="1" dirty="0">
                <a:solidFill>
                  <a:srgbClr val="404040"/>
                </a:solidFill>
              </a:rPr>
              <a:t>: </a:t>
            </a:r>
            <a:r>
              <a:rPr lang="en-US" sz="2400" dirty="0">
                <a:solidFill>
                  <a:srgbClr val="404040"/>
                </a:solidFill>
              </a:rPr>
              <a:t>New laws permitting </a:t>
            </a:r>
            <a:r>
              <a:rPr lang="en-US" sz="2400" dirty="0" err="1">
                <a:solidFill>
                  <a:srgbClr val="404040"/>
                </a:solidFill>
              </a:rPr>
              <a:t>agrivoltaic</a:t>
            </a:r>
            <a:r>
              <a:rPr lang="en-US" sz="2400" dirty="0">
                <a:solidFill>
                  <a:srgbClr val="404040"/>
                </a:solidFill>
              </a:rPr>
              <a:t> installations on various crop types, promoting dual land use</a:t>
            </a:r>
            <a:r>
              <a:rPr lang="pl-PL" sz="2400" dirty="0">
                <a:solidFill>
                  <a:srgbClr val="404040"/>
                </a:solidFill>
              </a:rPr>
              <a:t> - </a:t>
            </a:r>
            <a:r>
              <a:rPr lang="pl-PL" sz="2400" dirty="0" err="1">
                <a:hlinkClick r:id="rId3"/>
              </a:rPr>
              <a:t>More</a:t>
            </a:r>
            <a:r>
              <a:rPr lang="pl-PL" sz="2400" dirty="0">
                <a:hlinkClick r:id="rId3"/>
              </a:rPr>
              <a:t> Information​</a:t>
            </a:r>
            <a:endParaRPr lang="pl-PL" sz="2400" dirty="0"/>
          </a:p>
          <a:p>
            <a:pPr marL="342900" indent="-342900">
              <a:buFont typeface="Wingdings" panose="05000000000000000000" pitchFamily="2" charset="2"/>
              <a:buChar char="è"/>
            </a:pPr>
            <a:r>
              <a:rPr lang="pl-PL" sz="2400" b="1" noProof="0" dirty="0">
                <a:solidFill>
                  <a:srgbClr val="EEA821"/>
                </a:solidFill>
                <a:sym typeface="Wingdings" panose="05000000000000000000" pitchFamily="2" charset="2"/>
              </a:rPr>
              <a:t> </a:t>
            </a:r>
            <a:r>
              <a:rPr lang="en-US" sz="2400" b="1" noProof="0" dirty="0">
                <a:solidFill>
                  <a:srgbClr val="404040"/>
                </a:solidFill>
                <a:sym typeface="Wingdings" panose="05000000000000000000" pitchFamily="2" charset="2"/>
              </a:rPr>
              <a:t>Biomass Support Scheme</a:t>
            </a:r>
            <a:r>
              <a:rPr lang="pl-PL" sz="2400" b="1" noProof="0" dirty="0">
                <a:solidFill>
                  <a:srgbClr val="404040"/>
                </a:solidFill>
                <a:sym typeface="Wingdings" panose="05000000000000000000" pitchFamily="2" charset="2"/>
              </a:rPr>
              <a:t>: </a:t>
            </a:r>
            <a:r>
              <a:rPr lang="en-US" sz="2400" noProof="0" dirty="0">
                <a:solidFill>
                  <a:srgbClr val="404040"/>
                </a:solidFill>
                <a:sym typeface="Wingdings" panose="05000000000000000000" pitchFamily="2" charset="2"/>
              </a:rPr>
              <a:t>€20 million allocated to support energy production from biomass within the agri-food sector</a:t>
            </a:r>
            <a:r>
              <a:rPr lang="pl-PL" sz="2400" noProof="0" dirty="0">
                <a:solidFill>
                  <a:srgbClr val="404040"/>
                </a:solidFill>
                <a:sym typeface="Wingdings" panose="05000000000000000000" pitchFamily="2" charset="2"/>
              </a:rPr>
              <a:t> - </a:t>
            </a:r>
            <a:r>
              <a:rPr lang="pl-PL" sz="2400" noProof="0" dirty="0" err="1">
                <a:sym typeface="Wingdings" panose="05000000000000000000" pitchFamily="2" charset="2"/>
                <a:hlinkClick r:id="rId4"/>
              </a:rPr>
              <a:t>More</a:t>
            </a:r>
            <a:r>
              <a:rPr lang="pl-PL" sz="2400" noProof="0" dirty="0">
                <a:sym typeface="Wingdings" panose="05000000000000000000" pitchFamily="2" charset="2"/>
                <a:hlinkClick r:id="rId4"/>
              </a:rPr>
              <a:t> </a:t>
            </a:r>
            <a:r>
              <a:rPr lang="pl-PL" sz="2400" noProof="0" dirty="0" err="1">
                <a:sym typeface="Wingdings" panose="05000000000000000000" pitchFamily="2" charset="2"/>
                <a:hlinkClick r:id="rId4"/>
              </a:rPr>
              <a:t>information</a:t>
            </a:r>
            <a:endParaRPr lang="pl-PL" sz="2400" noProof="0" dirty="0">
              <a:sym typeface="Wingdings" panose="05000000000000000000" pitchFamily="2" charset="2"/>
            </a:endParaRPr>
          </a:p>
          <a:p>
            <a:pPr marL="342900" indent="-342900">
              <a:buFont typeface="Wingdings" panose="05000000000000000000" pitchFamily="2" charset="2"/>
              <a:buChar char="è"/>
            </a:pPr>
            <a:r>
              <a:rPr lang="pl-PL" sz="2400" b="1" noProof="0" dirty="0">
                <a:solidFill>
                  <a:srgbClr val="EEA821"/>
                </a:solidFill>
                <a:sym typeface="Wingdings" panose="05000000000000000000" pitchFamily="2" charset="2"/>
              </a:rPr>
              <a:t> </a:t>
            </a:r>
            <a:r>
              <a:rPr lang="en-US" sz="2400" b="1" noProof="0" dirty="0">
                <a:solidFill>
                  <a:srgbClr val="404040"/>
                </a:solidFill>
                <a:sym typeface="Wingdings" panose="05000000000000000000" pitchFamily="2" charset="2"/>
              </a:rPr>
              <a:t>Operational </a:t>
            </a:r>
            <a:r>
              <a:rPr lang="en-US" sz="2400" b="1" noProof="0" dirty="0" err="1">
                <a:solidFill>
                  <a:srgbClr val="404040"/>
                </a:solidFill>
                <a:sym typeface="Wingdings" panose="05000000000000000000" pitchFamily="2" charset="2"/>
              </a:rPr>
              <a:t>Programme</a:t>
            </a:r>
            <a:r>
              <a:rPr lang="en-US" sz="2400" b="1" noProof="0" dirty="0">
                <a:solidFill>
                  <a:srgbClr val="404040"/>
                </a:solidFill>
                <a:sym typeface="Wingdings" panose="05000000000000000000" pitchFamily="2" charset="2"/>
              </a:rPr>
              <a:t> Technologies and Applications for Competitiveness (OP TAK)</a:t>
            </a:r>
            <a:r>
              <a:rPr lang="pl-PL" sz="2400" b="1" noProof="0" dirty="0">
                <a:solidFill>
                  <a:srgbClr val="404040"/>
                </a:solidFill>
                <a:sym typeface="Wingdings" panose="05000000000000000000" pitchFamily="2" charset="2"/>
              </a:rPr>
              <a:t>: </a:t>
            </a:r>
            <a:r>
              <a:rPr lang="en-US" sz="2400" noProof="0" dirty="0">
                <a:solidFill>
                  <a:srgbClr val="404040"/>
                </a:solidFill>
                <a:sym typeface="Wingdings" panose="05000000000000000000" pitchFamily="2" charset="2"/>
              </a:rPr>
              <a:t>Supports renewable energy projects, including those in agriculture, to enhance competitiveness</a:t>
            </a:r>
            <a:r>
              <a:rPr lang="pl-PL" sz="2400" noProof="0" dirty="0">
                <a:solidFill>
                  <a:srgbClr val="404040"/>
                </a:solidFill>
                <a:sym typeface="Wingdings" panose="05000000000000000000" pitchFamily="2" charset="2"/>
              </a:rPr>
              <a:t> - </a:t>
            </a:r>
            <a:r>
              <a:rPr lang="pl-PL" sz="2400" noProof="0" dirty="0" err="1">
                <a:sym typeface="Wingdings" panose="05000000000000000000" pitchFamily="2" charset="2"/>
                <a:hlinkClick r:id="rId4"/>
              </a:rPr>
              <a:t>More</a:t>
            </a:r>
            <a:r>
              <a:rPr lang="pl-PL" sz="2400" noProof="0" dirty="0">
                <a:sym typeface="Wingdings" panose="05000000000000000000" pitchFamily="2" charset="2"/>
                <a:hlinkClick r:id="rId4"/>
              </a:rPr>
              <a:t> Information​:</a:t>
            </a:r>
            <a:endParaRPr lang="pl-PL" sz="2400" noProof="0" dirty="0">
              <a:sym typeface="Wingdings" panose="05000000000000000000" pitchFamily="2" charset="2"/>
            </a:endParaRPr>
          </a:p>
          <a:p>
            <a:endParaRPr lang="pl-PL" sz="2400" b="1" dirty="0"/>
          </a:p>
          <a:p>
            <a:endParaRPr lang="pl-PL" sz="2200" dirty="0"/>
          </a:p>
        </p:txBody>
      </p:sp>
      <p:pic>
        <p:nvPicPr>
          <p:cNvPr id="4" name="Obraz 3">
            <a:extLst>
              <a:ext uri="{FF2B5EF4-FFF2-40B4-BE49-F238E27FC236}">
                <a16:creationId xmlns:a16="http://schemas.microsoft.com/office/drawing/2014/main" id="{AA5ADDAA-8119-EDA1-3AE4-CB6B809EAD9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812144" y="180172"/>
            <a:ext cx="1714500" cy="1143000"/>
          </a:xfrm>
          <a:prstGeom prst="rect">
            <a:avLst/>
          </a:prstGeom>
        </p:spPr>
      </p:pic>
    </p:spTree>
    <p:custDataLst>
      <p:tags r:id="rId1"/>
    </p:custDataLst>
    <p:extLst>
      <p:ext uri="{BB962C8B-B14F-4D97-AF65-F5344CB8AC3E}">
        <p14:creationId xmlns:p14="http://schemas.microsoft.com/office/powerpoint/2010/main" val="1195774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E8370-67BD-0E2B-7D9E-BF8F98AA00C2}"/>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A02AF256-4E30-6B02-EECA-E3806AE1BC11}"/>
              </a:ext>
            </a:extLst>
          </p:cNvPr>
          <p:cNvSpPr txBox="1">
            <a:spLocks/>
          </p:cNvSpPr>
          <p:nvPr/>
        </p:nvSpPr>
        <p:spPr>
          <a:xfrm>
            <a:off x="6667500" y="6149794"/>
            <a:ext cx="5762644" cy="40182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900" b="0" noProof="0" dirty="0">
              <a:solidFill>
                <a:schemeClr val="tx1"/>
              </a:solidFill>
            </a:endParaRPr>
          </a:p>
        </p:txBody>
      </p:sp>
      <p:sp>
        <p:nvSpPr>
          <p:cNvPr id="6" name="pole tekstowe 5">
            <a:extLst>
              <a:ext uri="{FF2B5EF4-FFF2-40B4-BE49-F238E27FC236}">
                <a16:creationId xmlns:a16="http://schemas.microsoft.com/office/drawing/2014/main" id="{83E9956E-3CE1-2B83-D5ED-2D98651AE4E4}"/>
              </a:ext>
            </a:extLst>
          </p:cNvPr>
          <p:cNvSpPr txBox="1"/>
          <p:nvPr/>
        </p:nvSpPr>
        <p:spPr>
          <a:xfrm>
            <a:off x="931488" y="322071"/>
            <a:ext cx="9632938" cy="6432530"/>
          </a:xfrm>
          <a:prstGeom prst="rect">
            <a:avLst/>
          </a:prstGeom>
          <a:noFill/>
        </p:spPr>
        <p:txBody>
          <a:bodyPr wrap="square">
            <a:spAutoFit/>
          </a:bodyPr>
          <a:lstStyle/>
          <a:p>
            <a:pPr algn="just">
              <a:buNone/>
            </a:pPr>
            <a:endParaRPr lang="en-US" sz="2200" dirty="0"/>
          </a:p>
          <a:p>
            <a:pPr algn="just"/>
            <a:r>
              <a:rPr lang="pl-PL" sz="3200" b="1" dirty="0" err="1">
                <a:solidFill>
                  <a:srgbClr val="404040"/>
                </a:solidFill>
              </a:rPr>
              <a:t>Denmark</a:t>
            </a:r>
            <a:endParaRPr lang="pl-PL" sz="3200" b="1" dirty="0">
              <a:solidFill>
                <a:srgbClr val="404040"/>
              </a:solidFill>
            </a:endParaRPr>
          </a:p>
          <a:p>
            <a:pPr algn="just">
              <a:buNone/>
            </a:pPr>
            <a:endParaRPr lang="pl-PL" sz="2400" b="1" dirty="0"/>
          </a:p>
          <a:p>
            <a:pPr algn="just"/>
            <a:r>
              <a:rPr lang="en-GB" sz="2400" noProof="0" dirty="0">
                <a:solidFill>
                  <a:srgbClr val="EEA821"/>
                </a:solidFill>
                <a:sym typeface="Wingdings" panose="05000000000000000000" pitchFamily="2" charset="2"/>
              </a:rPr>
              <a:t></a:t>
            </a:r>
            <a:r>
              <a:rPr lang="pl-PL" sz="2400" dirty="0"/>
              <a:t>  </a:t>
            </a:r>
            <a:r>
              <a:rPr lang="en-US" sz="2400" b="1" dirty="0">
                <a:solidFill>
                  <a:srgbClr val="404040"/>
                </a:solidFill>
              </a:rPr>
              <a:t>The Green Fund</a:t>
            </a:r>
            <a:r>
              <a:rPr lang="en-US" sz="2400" dirty="0">
                <a:solidFill>
                  <a:srgbClr val="404040"/>
                </a:solidFill>
              </a:rPr>
              <a:t>: The fund allocates approximately 161 million euros for the implementation of the first phase of the Climate Adaptation Plan, which aims to protect coasts, cities and infrastructure from the effects of climate</a:t>
            </a:r>
            <a:r>
              <a:rPr lang="pl-PL" sz="2400" dirty="0">
                <a:solidFill>
                  <a:srgbClr val="404040"/>
                </a:solidFill>
              </a:rPr>
              <a:t> </a:t>
            </a:r>
            <a:r>
              <a:rPr lang="en-US" sz="2400" dirty="0">
                <a:solidFill>
                  <a:srgbClr val="404040"/>
                </a:solidFill>
              </a:rPr>
              <a:t>change</a:t>
            </a:r>
            <a:r>
              <a:rPr lang="pl-PL" sz="2400" dirty="0"/>
              <a:t>. </a:t>
            </a:r>
            <a:r>
              <a:rPr lang="pl-PL" sz="2400" dirty="0">
                <a:hlinkClick r:id="rId3"/>
              </a:rPr>
              <a:t>Link</a:t>
            </a:r>
            <a:r>
              <a:rPr lang="pl-PL" sz="2400" dirty="0"/>
              <a:t>	</a:t>
            </a:r>
            <a:endParaRPr lang="en-US" sz="2400" dirty="0"/>
          </a:p>
          <a:p>
            <a:pPr algn="just"/>
            <a:r>
              <a:rPr lang="en-GB" sz="2400" noProof="0" dirty="0">
                <a:solidFill>
                  <a:srgbClr val="EEA821"/>
                </a:solidFill>
                <a:sym typeface="Wingdings" panose="05000000000000000000" pitchFamily="2" charset="2"/>
              </a:rPr>
              <a:t></a:t>
            </a:r>
            <a:r>
              <a:rPr lang="pl-PL" sz="2400" b="1" dirty="0"/>
              <a:t> </a:t>
            </a:r>
            <a:r>
              <a:rPr lang="en-US" sz="2400" b="1" dirty="0">
                <a:solidFill>
                  <a:srgbClr val="404040"/>
                </a:solidFill>
              </a:rPr>
              <a:t>Support </a:t>
            </a:r>
            <a:r>
              <a:rPr lang="en-US" sz="2400" b="1" dirty="0" err="1">
                <a:solidFill>
                  <a:srgbClr val="404040"/>
                </a:solidFill>
              </a:rPr>
              <a:t>programmes</a:t>
            </a:r>
            <a:r>
              <a:rPr lang="en-US" sz="2400" b="1" dirty="0">
                <a:solidFill>
                  <a:srgbClr val="404040"/>
                </a:solidFill>
              </a:rPr>
              <a:t> for renewable energy projects</a:t>
            </a:r>
            <a:r>
              <a:rPr lang="en-US" sz="2400" dirty="0">
                <a:solidFill>
                  <a:srgbClr val="404040"/>
                </a:solidFill>
              </a:rPr>
              <a:t>: The Danish government has granted financial support to five projects with a total value of DKK 4.2 billion (approx. EUR 563 million), focusing on renewable energy.</a:t>
            </a:r>
            <a:r>
              <a:rPr lang="pl-PL" sz="2400" dirty="0">
                <a:solidFill>
                  <a:srgbClr val="404040"/>
                </a:solidFill>
              </a:rPr>
              <a:t> </a:t>
            </a:r>
            <a:r>
              <a:rPr lang="pl-PL" sz="2400" dirty="0">
                <a:hlinkClick r:id="rId4"/>
              </a:rPr>
              <a:t>Link</a:t>
            </a:r>
            <a:r>
              <a:rPr lang="pl-PL" sz="2400" dirty="0"/>
              <a:t> , </a:t>
            </a:r>
            <a:r>
              <a:rPr lang="pl-PL" sz="2400" dirty="0">
                <a:hlinkClick r:id="rId5"/>
              </a:rPr>
              <a:t>Link</a:t>
            </a:r>
            <a:r>
              <a:rPr lang="pl-PL" sz="2400" dirty="0"/>
              <a:t>, </a:t>
            </a:r>
            <a:r>
              <a:rPr lang="pl-PL" sz="2400" dirty="0">
                <a:hlinkClick r:id="rId6"/>
              </a:rPr>
              <a:t>Link</a:t>
            </a:r>
            <a:endParaRPr lang="pl-PL" sz="2400" dirty="0"/>
          </a:p>
          <a:p>
            <a:pPr algn="just"/>
            <a:endParaRPr lang="pl-PL" sz="2400" dirty="0"/>
          </a:p>
          <a:p>
            <a:pPr algn="just"/>
            <a:r>
              <a:rPr lang="en-GB" sz="2400" noProof="0" dirty="0">
                <a:solidFill>
                  <a:srgbClr val="EEA821"/>
                </a:solidFill>
                <a:sym typeface="Wingdings" panose="05000000000000000000" pitchFamily="2" charset="2"/>
              </a:rPr>
              <a:t> </a:t>
            </a:r>
            <a:r>
              <a:rPr lang="en-US" sz="2400" dirty="0">
                <a:solidFill>
                  <a:srgbClr val="404040"/>
                </a:solidFill>
              </a:rPr>
              <a:t>Green </a:t>
            </a:r>
            <a:r>
              <a:rPr lang="en-US" sz="2400" dirty="0" err="1">
                <a:solidFill>
                  <a:srgbClr val="404040"/>
                </a:solidFill>
              </a:rPr>
              <a:t>Triparite</a:t>
            </a:r>
            <a:r>
              <a:rPr lang="en-US" sz="2400" dirty="0">
                <a:solidFill>
                  <a:srgbClr val="404040"/>
                </a:solidFill>
              </a:rPr>
              <a:t> Agreement</a:t>
            </a:r>
            <a:r>
              <a:rPr lang="pl-PL" sz="2400" dirty="0">
                <a:solidFill>
                  <a:srgbClr val="404040"/>
                </a:solidFill>
              </a:rPr>
              <a:t> </a:t>
            </a:r>
            <a:r>
              <a:rPr lang="pl-PL" sz="2400" dirty="0">
                <a:hlinkClick r:id="rId7"/>
              </a:rPr>
              <a:t>link</a:t>
            </a:r>
            <a:endParaRPr lang="pl-PL" sz="2400" dirty="0"/>
          </a:p>
          <a:p>
            <a:pPr algn="just"/>
            <a:r>
              <a:rPr lang="en-GB" sz="2400" noProof="0" dirty="0">
                <a:solidFill>
                  <a:srgbClr val="EEA821"/>
                </a:solidFill>
                <a:sym typeface="Wingdings" panose="05000000000000000000" pitchFamily="2" charset="2"/>
              </a:rPr>
              <a:t> </a:t>
            </a:r>
            <a:r>
              <a:rPr lang="en-US" sz="2400" dirty="0">
                <a:solidFill>
                  <a:srgbClr val="404040"/>
                </a:solidFill>
                <a:effectLst/>
              </a:rPr>
              <a:t>Bioenergy from Agriculture</a:t>
            </a:r>
            <a:r>
              <a:rPr lang="pl-PL" sz="2400" dirty="0">
                <a:solidFill>
                  <a:srgbClr val="404040"/>
                </a:solidFill>
              </a:rPr>
              <a:t>: </a:t>
            </a:r>
            <a:r>
              <a:rPr lang="en-US" sz="2400" dirty="0">
                <a:solidFill>
                  <a:srgbClr val="404040"/>
                </a:solidFill>
                <a:effectLst/>
              </a:rPr>
              <a:t>Supports the use of agricultural by-products like manure and straw for biogas and biofuel production</a:t>
            </a:r>
            <a:r>
              <a:rPr lang="en-US" sz="2400" dirty="0">
                <a:effectLst/>
              </a:rPr>
              <a:t>.</a:t>
            </a:r>
            <a:r>
              <a:rPr lang="pl-PL" sz="2400" dirty="0">
                <a:effectLst/>
              </a:rPr>
              <a:t> </a:t>
            </a:r>
            <a:r>
              <a:rPr lang="pl-PL" sz="2400" dirty="0">
                <a:effectLst/>
                <a:hlinkClick r:id="rId8"/>
              </a:rPr>
              <a:t>Link</a:t>
            </a:r>
            <a:endParaRPr lang="pl-PL" sz="2400" noProof="0" dirty="0">
              <a:solidFill>
                <a:srgbClr val="ED8623"/>
              </a:solidFill>
              <a:sym typeface="Wingdings" panose="05000000000000000000" pitchFamily="2" charset="2"/>
            </a:endParaRPr>
          </a:p>
          <a:p>
            <a:pPr algn="just"/>
            <a:endParaRPr lang="pl-PL" sz="2400" b="1" dirty="0"/>
          </a:p>
          <a:p>
            <a:pPr algn="just"/>
            <a:endParaRPr lang="pl-PL" sz="2200" dirty="0"/>
          </a:p>
        </p:txBody>
      </p:sp>
      <p:pic>
        <p:nvPicPr>
          <p:cNvPr id="7" name="Obraz 6">
            <a:extLst>
              <a:ext uri="{FF2B5EF4-FFF2-40B4-BE49-F238E27FC236}">
                <a16:creationId xmlns:a16="http://schemas.microsoft.com/office/drawing/2014/main" id="{7215F2AC-4096-0ED9-B5AA-3C6EC7BA4D64}"/>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0022252" y="240687"/>
            <a:ext cx="1441580" cy="960393"/>
          </a:xfrm>
          <a:prstGeom prst="rect">
            <a:avLst/>
          </a:prstGeom>
        </p:spPr>
      </p:pic>
    </p:spTree>
    <p:custDataLst>
      <p:tags r:id="rId1"/>
    </p:custDataLst>
    <p:extLst>
      <p:ext uri="{BB962C8B-B14F-4D97-AF65-F5344CB8AC3E}">
        <p14:creationId xmlns:p14="http://schemas.microsoft.com/office/powerpoint/2010/main" val="2005501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C7E0B-5988-F569-86EA-63AE904FF3A1}"/>
            </a:ext>
          </a:extLst>
        </p:cNvPr>
        <p:cNvGrpSpPr/>
        <p:nvPr/>
      </p:nvGrpSpPr>
      <p:grpSpPr>
        <a:xfrm>
          <a:off x="0" y="0"/>
          <a:ext cx="0" cy="0"/>
          <a:chOff x="0" y="0"/>
          <a:chExt cx="0" cy="0"/>
        </a:xfrm>
      </p:grpSpPr>
      <p:pic>
        <p:nvPicPr>
          <p:cNvPr id="8" name="Symbol zastępczy obrazu 7">
            <a:extLst>
              <a:ext uri="{FF2B5EF4-FFF2-40B4-BE49-F238E27FC236}">
                <a16:creationId xmlns:a16="http://schemas.microsoft.com/office/drawing/2014/main" id="{47F68570-EF02-E3F5-15DC-EA0696A3424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724480"/>
            <a:ext cx="7708195" cy="3396829"/>
          </a:xfrm>
        </p:spPr>
      </p:pic>
      <p:sp>
        <p:nvSpPr>
          <p:cNvPr id="15" name="TextBox 14">
            <a:extLst>
              <a:ext uri="{FF2B5EF4-FFF2-40B4-BE49-F238E27FC236}">
                <a16:creationId xmlns:a16="http://schemas.microsoft.com/office/drawing/2014/main" id="{3E1666DB-365E-6809-07DD-1185D7AB9C4C}"/>
              </a:ext>
            </a:extLst>
          </p:cNvPr>
          <p:cNvSpPr txBox="1"/>
          <p:nvPr/>
        </p:nvSpPr>
        <p:spPr>
          <a:xfrm>
            <a:off x="458280" y="2124315"/>
            <a:ext cx="9031376" cy="1200329"/>
          </a:xfrm>
          <a:prstGeom prst="rect">
            <a:avLst/>
          </a:prstGeom>
          <a:solidFill>
            <a:srgbClr val="EEA821"/>
          </a:solidFill>
        </p:spPr>
        <p:txBody>
          <a:bodyPr wrap="square" rtlCol="0">
            <a:spAutoFit/>
          </a:bodyPr>
          <a:lstStyle/>
          <a:p>
            <a:pPr>
              <a:buNone/>
            </a:pPr>
            <a:r>
              <a:rPr lang="en-US" sz="3600" b="1" dirty="0">
                <a:solidFill>
                  <a:schemeClr val="bg1"/>
                </a:solidFill>
              </a:rPr>
              <a:t>NAVIGATING REGULATIONS AND COMPLIANCE FOR RENEWABLE ENERGY PROJECTS</a:t>
            </a:r>
          </a:p>
        </p:txBody>
      </p:sp>
      <p:sp>
        <p:nvSpPr>
          <p:cNvPr id="6" name="Rectangle 5">
            <a:extLst>
              <a:ext uri="{FF2B5EF4-FFF2-40B4-BE49-F238E27FC236}">
                <a16:creationId xmlns:a16="http://schemas.microsoft.com/office/drawing/2014/main" id="{E6A96A31-E4E7-B6B4-4845-7DB6D8FDB5D4}"/>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7128F0CB-B800-A209-7AA1-6FDE4C5FA850}"/>
              </a:ext>
            </a:extLst>
          </p:cNvPr>
          <p:cNvSpPr>
            <a:spLocks noGrp="1"/>
          </p:cNvSpPr>
          <p:nvPr>
            <p:ph type="body" sz="quarter" idx="17"/>
          </p:nvPr>
        </p:nvSpPr>
        <p:spPr>
          <a:xfrm>
            <a:off x="9241981" y="871477"/>
            <a:ext cx="2066906" cy="582221"/>
          </a:xfrm>
        </p:spPr>
        <p:txBody>
          <a:bodyPr/>
          <a:lstStyle/>
          <a:p>
            <a:r>
              <a:rPr lang="en-GB" noProof="0" dirty="0"/>
              <a:t>02</a:t>
            </a:r>
          </a:p>
        </p:txBody>
      </p:sp>
      <p:grpSp>
        <p:nvGrpSpPr>
          <p:cNvPr id="10" name="Group 9">
            <a:extLst>
              <a:ext uri="{FF2B5EF4-FFF2-40B4-BE49-F238E27FC236}">
                <a16:creationId xmlns:a16="http://schemas.microsoft.com/office/drawing/2014/main" id="{7C30BE90-7132-807C-BC88-88B9034C90DC}"/>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4993CA0F-9208-6BEA-9A49-536E5A61B4EA}"/>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FFCEC87D-BA96-2E13-FD59-280C60C65327}"/>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9" name="Rectangle 8">
            <a:extLst>
              <a:ext uri="{FF2B5EF4-FFF2-40B4-BE49-F238E27FC236}">
                <a16:creationId xmlns:a16="http://schemas.microsoft.com/office/drawing/2014/main" id="{9CCEBEE6-ACB5-AECA-83AB-8BC0494B05E3}"/>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94844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Symbol zastępczy obrazu 19">
            <a:extLst>
              <a:ext uri="{FF2B5EF4-FFF2-40B4-BE49-F238E27FC236}">
                <a16:creationId xmlns:a16="http://schemas.microsoft.com/office/drawing/2014/main" id="{DA1FFC3D-E7F8-4ED3-03D7-224EB3DE102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8256588" y="0"/>
            <a:ext cx="3935412" cy="6858000"/>
          </a:xfrm>
        </p:spPr>
      </p:pic>
      <p:sp>
        <p:nvSpPr>
          <p:cNvPr id="11" name="Text Placeholder 10"/>
          <p:cNvSpPr>
            <a:spLocks noGrp="1"/>
          </p:cNvSpPr>
          <p:nvPr>
            <p:ph type="body" sz="quarter" idx="13"/>
          </p:nvPr>
        </p:nvSpPr>
        <p:spPr>
          <a:xfrm>
            <a:off x="527795" y="1180027"/>
            <a:ext cx="5607690" cy="697353"/>
          </a:xfrm>
        </p:spPr>
        <p:txBody>
          <a:bodyPr>
            <a:noAutofit/>
          </a:bodyPr>
          <a:lstStyle/>
          <a:p>
            <a:r>
              <a:rPr lang="pl-PL" b="1" dirty="0" err="1">
                <a:solidFill>
                  <a:srgbClr val="007772"/>
                </a:solidFill>
              </a:rPr>
              <a:t>Introduction</a:t>
            </a:r>
            <a:endParaRPr lang="en-GB" b="1" noProof="0" dirty="0">
              <a:solidFill>
                <a:srgbClr val="007772"/>
              </a:solidFill>
            </a:endParaRPr>
          </a:p>
        </p:txBody>
      </p:sp>
      <p:sp>
        <p:nvSpPr>
          <p:cNvPr id="12" name="Text Placeholder 11"/>
          <p:cNvSpPr>
            <a:spLocks noGrp="1"/>
          </p:cNvSpPr>
          <p:nvPr>
            <p:ph type="body" sz="quarter" idx="14"/>
          </p:nvPr>
        </p:nvSpPr>
        <p:spPr>
          <a:xfrm>
            <a:off x="527795" y="2276179"/>
            <a:ext cx="6714977" cy="3278037"/>
          </a:xfrm>
        </p:spPr>
        <p:txBody>
          <a:bodyPr/>
          <a:lstStyle/>
          <a:p>
            <a:pPr algn="just"/>
            <a:r>
              <a:rPr lang="en-US" noProof="0" dirty="0"/>
              <a:t>Projects involving renewable energy sources (RES) have to meet specific legal and regulatory requirements. Regulations differ from country to country, but in most cases, they cover aspects related to permits, environmental standards, support systems and regulations concerning connection to the power grid.</a:t>
            </a:r>
            <a:endParaRPr lang="en-GB" noProof="0" dirty="0"/>
          </a:p>
        </p:txBody>
      </p:sp>
      <p:sp>
        <p:nvSpPr>
          <p:cNvPr id="15" name="Rectangle 14">
            <a:extLst>
              <a:ext uri="{FF2B5EF4-FFF2-40B4-BE49-F238E27FC236}">
                <a16:creationId xmlns:a16="http://schemas.microsoft.com/office/drawing/2014/main" id="{A59AE0CC-4546-634E-993B-BE9F97656608}"/>
              </a:ext>
            </a:extLst>
          </p:cNvPr>
          <p:cNvSpPr/>
          <p:nvPr/>
        </p:nvSpPr>
        <p:spPr>
          <a:xfrm>
            <a:off x="8248720" y="5003800"/>
            <a:ext cx="1407911" cy="1854200"/>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Rectangle 15">
            <a:extLst>
              <a:ext uri="{FF2B5EF4-FFF2-40B4-BE49-F238E27FC236}">
                <a16:creationId xmlns:a16="http://schemas.microsoft.com/office/drawing/2014/main" id="{6B426EBC-AF2C-9E45-802E-CEC3F6970FC3}"/>
              </a:ext>
            </a:extLst>
          </p:cNvPr>
          <p:cNvSpPr/>
          <p:nvPr/>
        </p:nvSpPr>
        <p:spPr>
          <a:xfrm>
            <a:off x="10784089" y="0"/>
            <a:ext cx="1407911" cy="151130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3435606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0FCEE-6EAD-1702-93C8-A7880955E83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3C8813E-D0DD-1F44-65B7-CCA996479A00}"/>
              </a:ext>
            </a:extLst>
          </p:cNvPr>
          <p:cNvSpPr>
            <a:spLocks noGrp="1"/>
          </p:cNvSpPr>
          <p:nvPr>
            <p:ph type="body" sz="quarter" idx="13"/>
          </p:nvPr>
        </p:nvSpPr>
        <p:spPr>
          <a:xfrm>
            <a:off x="5839302" y="435190"/>
            <a:ext cx="6207696" cy="653620"/>
          </a:xfrm>
        </p:spPr>
        <p:txBody>
          <a:bodyPr>
            <a:noAutofit/>
          </a:bodyPr>
          <a:lstStyle/>
          <a:p>
            <a:r>
              <a:rPr lang="en-US" b="1" noProof="0" dirty="0"/>
              <a:t>Key areas of regulation for renewable energy projects</a:t>
            </a:r>
            <a:endParaRPr lang="en-GB" b="1" noProof="0" dirty="0"/>
          </a:p>
        </p:txBody>
      </p:sp>
      <p:sp>
        <p:nvSpPr>
          <p:cNvPr id="3" name="Text Placeholder 2">
            <a:extLst>
              <a:ext uri="{FF2B5EF4-FFF2-40B4-BE49-F238E27FC236}">
                <a16:creationId xmlns:a16="http://schemas.microsoft.com/office/drawing/2014/main" id="{6608B8AC-980C-59B2-1631-3ED469B0737C}"/>
              </a:ext>
            </a:extLst>
          </p:cNvPr>
          <p:cNvSpPr>
            <a:spLocks noGrp="1"/>
          </p:cNvSpPr>
          <p:nvPr>
            <p:ph type="body" sz="quarter" idx="14"/>
          </p:nvPr>
        </p:nvSpPr>
        <p:spPr>
          <a:xfrm>
            <a:off x="5839302" y="1637202"/>
            <a:ext cx="5958998" cy="5333999"/>
          </a:xfrm>
        </p:spPr>
        <p:txBody>
          <a:bodyPr/>
          <a:lstStyle/>
          <a:p>
            <a:pPr>
              <a:buNone/>
            </a:pPr>
            <a:r>
              <a:rPr lang="en-US" b="1" dirty="0"/>
              <a:t>Administrative permits and approvals</a:t>
            </a:r>
          </a:p>
          <a:p>
            <a:pPr>
              <a:buNone/>
            </a:pPr>
            <a:r>
              <a:rPr lang="en-US" dirty="0"/>
              <a:t>Before starting a renewable energy project, it is necessary to obtain the appropriate permits:</a:t>
            </a:r>
          </a:p>
          <a:p>
            <a:pPr marL="342900" indent="-342900">
              <a:buFont typeface="Arial" panose="020B0604020202020204" pitchFamily="34" charset="0"/>
              <a:buChar char="•"/>
            </a:pPr>
            <a:r>
              <a:rPr lang="en-US" b="1" dirty="0"/>
              <a:t>Building permits</a:t>
            </a:r>
            <a:r>
              <a:rPr lang="en-US" dirty="0"/>
              <a:t> – required for wind farms, biogas plants, or larger photovoltaic installations. In some countries, a notification is sufficient for small installations (e.g. micro PV installations).</a:t>
            </a:r>
          </a:p>
          <a:p>
            <a:pPr marL="342900" indent="-342900">
              <a:buFont typeface="Arial" panose="020B0604020202020204" pitchFamily="34" charset="0"/>
              <a:buChar char="•"/>
            </a:pPr>
            <a:r>
              <a:rPr lang="en-US" b="1" dirty="0"/>
              <a:t>Environmental impact decision</a:t>
            </a:r>
            <a:r>
              <a:rPr lang="en-US" dirty="0"/>
              <a:t> – necessary for larger projects, especially those that could affect the surrounding ecosystem.</a:t>
            </a:r>
          </a:p>
          <a:p>
            <a:pPr>
              <a:buFont typeface="Arial" panose="020B0604020202020204" pitchFamily="34" charset="0"/>
              <a:buChar char="•"/>
            </a:pPr>
            <a:endParaRPr lang="en-US" dirty="0"/>
          </a:p>
        </p:txBody>
      </p:sp>
      <p:pic>
        <p:nvPicPr>
          <p:cNvPr id="6" name="Picture Placeholder 38">
            <a:extLst>
              <a:ext uri="{FF2B5EF4-FFF2-40B4-BE49-F238E27FC236}">
                <a16:creationId xmlns:a16="http://schemas.microsoft.com/office/drawing/2014/main" id="{BC8F6D93-4D2F-3D10-0D57-307F3416D8B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5334001" cy="6858000"/>
          </a:xfrm>
          <a:prstGeom prst="rect">
            <a:avLst/>
          </a:prstGeom>
        </p:spPr>
      </p:pic>
      <p:sp>
        <p:nvSpPr>
          <p:cNvPr id="7" name="Rectangle 6">
            <a:extLst>
              <a:ext uri="{FF2B5EF4-FFF2-40B4-BE49-F238E27FC236}">
                <a16:creationId xmlns:a16="http://schemas.microsoft.com/office/drawing/2014/main" id="{057A24C0-1FC9-E5E5-805E-CBF6CC0B6127}"/>
              </a:ext>
            </a:extLst>
          </p:cNvPr>
          <p:cNvSpPr/>
          <p:nvPr/>
        </p:nvSpPr>
        <p:spPr>
          <a:xfrm>
            <a:off x="4318000"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Rectangle 7">
            <a:extLst>
              <a:ext uri="{FF2B5EF4-FFF2-40B4-BE49-F238E27FC236}">
                <a16:creationId xmlns:a16="http://schemas.microsoft.com/office/drawing/2014/main" id="{EB615E2D-8078-EAD6-66CD-AE36507E6329}"/>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069956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69188-C069-1BFE-CDA7-B45788CF8660}"/>
            </a:ext>
          </a:extLst>
        </p:cNvPr>
        <p:cNvGrpSpPr/>
        <p:nvPr/>
      </p:nvGrpSpPr>
      <p:grpSpPr>
        <a:xfrm>
          <a:off x="0" y="0"/>
          <a:ext cx="0" cy="0"/>
          <a:chOff x="0" y="0"/>
          <a:chExt cx="0" cy="0"/>
        </a:xfrm>
      </p:grpSpPr>
      <p:pic>
        <p:nvPicPr>
          <p:cNvPr id="20" name="Symbol zastępczy obrazu 19">
            <a:extLst>
              <a:ext uri="{FF2B5EF4-FFF2-40B4-BE49-F238E27FC236}">
                <a16:creationId xmlns:a16="http://schemas.microsoft.com/office/drawing/2014/main" id="{57C571A7-4138-23AB-B13A-E9403F2728B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8256588" y="0"/>
            <a:ext cx="3935412" cy="6858000"/>
          </a:xfrm>
        </p:spPr>
      </p:pic>
      <p:sp>
        <p:nvSpPr>
          <p:cNvPr id="11" name="Text Placeholder 10">
            <a:extLst>
              <a:ext uri="{FF2B5EF4-FFF2-40B4-BE49-F238E27FC236}">
                <a16:creationId xmlns:a16="http://schemas.microsoft.com/office/drawing/2014/main" id="{EF95A556-27FF-84AE-31E3-68AF7BC374A4}"/>
              </a:ext>
            </a:extLst>
          </p:cNvPr>
          <p:cNvSpPr>
            <a:spLocks noGrp="1"/>
          </p:cNvSpPr>
          <p:nvPr>
            <p:ph type="body" sz="quarter" idx="13"/>
          </p:nvPr>
        </p:nvSpPr>
        <p:spPr>
          <a:xfrm>
            <a:off x="527795" y="1180027"/>
            <a:ext cx="5607690" cy="697353"/>
          </a:xfrm>
        </p:spPr>
        <p:txBody>
          <a:bodyPr>
            <a:noAutofit/>
          </a:bodyPr>
          <a:lstStyle/>
          <a:p>
            <a:r>
              <a:rPr lang="en-US" b="1" dirty="0">
                <a:solidFill>
                  <a:srgbClr val="007772"/>
                </a:solidFill>
              </a:rPr>
              <a:t>Environmental standards and nature conservation</a:t>
            </a:r>
            <a:endParaRPr lang="en-GB" noProof="0" dirty="0">
              <a:solidFill>
                <a:srgbClr val="007772"/>
              </a:solidFill>
            </a:endParaRPr>
          </a:p>
        </p:txBody>
      </p:sp>
      <p:sp>
        <p:nvSpPr>
          <p:cNvPr id="12" name="Text Placeholder 11">
            <a:extLst>
              <a:ext uri="{FF2B5EF4-FFF2-40B4-BE49-F238E27FC236}">
                <a16:creationId xmlns:a16="http://schemas.microsoft.com/office/drawing/2014/main" id="{F89A9974-E2E7-CBFC-BFA5-8C063E85546F}"/>
              </a:ext>
            </a:extLst>
          </p:cNvPr>
          <p:cNvSpPr>
            <a:spLocks noGrp="1"/>
          </p:cNvSpPr>
          <p:nvPr>
            <p:ph type="body" sz="quarter" idx="14"/>
          </p:nvPr>
        </p:nvSpPr>
        <p:spPr>
          <a:xfrm>
            <a:off x="527795" y="2276179"/>
            <a:ext cx="7479740" cy="3278037"/>
          </a:xfrm>
        </p:spPr>
        <p:txBody>
          <a:bodyPr/>
          <a:lstStyle/>
          <a:p>
            <a:pPr>
              <a:buNone/>
            </a:pPr>
            <a:endParaRPr lang="en-US" b="1" dirty="0"/>
          </a:p>
          <a:p>
            <a:pPr>
              <a:buNone/>
            </a:pPr>
            <a:r>
              <a:rPr lang="en-US" dirty="0"/>
              <a:t>Renewable energy projects must comply with environmental regulations such as</a:t>
            </a:r>
          </a:p>
          <a:p>
            <a:pPr marL="342900" indent="-342900">
              <a:buFont typeface="Arial" panose="020B0604020202020204" pitchFamily="34" charset="0"/>
              <a:buChar char="•"/>
            </a:pPr>
            <a:r>
              <a:rPr lang="en-US" dirty="0"/>
              <a:t>The European Union's Renewable Energy Directive </a:t>
            </a:r>
            <a:r>
              <a:rPr lang="en-US" dirty="0">
                <a:hlinkClick r:id="rId3"/>
              </a:rPr>
              <a:t>link</a:t>
            </a:r>
            <a:r>
              <a:rPr lang="pl-PL" dirty="0"/>
              <a:t> , </a:t>
            </a:r>
            <a:r>
              <a:rPr lang="pl-PL" dirty="0">
                <a:hlinkClick r:id="rId4"/>
              </a:rPr>
              <a:t>link</a:t>
            </a:r>
            <a:endParaRPr lang="pl-PL" dirty="0"/>
          </a:p>
          <a:p>
            <a:pPr marL="342900" indent="-342900">
              <a:buFont typeface="Arial" panose="020B0604020202020204" pitchFamily="34" charset="0"/>
              <a:buChar char="•"/>
            </a:pPr>
            <a:r>
              <a:rPr lang="en-US" dirty="0"/>
              <a:t>The Industrial Emissions Directive </a:t>
            </a:r>
            <a:r>
              <a:rPr lang="en-US" dirty="0">
                <a:hlinkClick r:id="rId5"/>
              </a:rPr>
              <a:t>link</a:t>
            </a:r>
            <a:r>
              <a:rPr lang="pl-PL" dirty="0"/>
              <a:t> , </a:t>
            </a:r>
            <a:r>
              <a:rPr lang="pl-PL" dirty="0">
                <a:hlinkClick r:id="rId6"/>
              </a:rPr>
              <a:t>link</a:t>
            </a:r>
            <a:endParaRPr lang="pl-PL" dirty="0"/>
          </a:p>
          <a:p>
            <a:pPr marL="342900" indent="-342900">
              <a:buFont typeface="Arial" panose="020B0604020202020204" pitchFamily="34" charset="0"/>
              <a:buChar char="•"/>
            </a:pPr>
            <a:r>
              <a:rPr lang="en-US" dirty="0"/>
              <a:t>The protection of Natura 2000 areas (for projects that may affect protected species and habitats)</a:t>
            </a:r>
            <a:r>
              <a:rPr lang="pl-PL" dirty="0"/>
              <a:t> </a:t>
            </a:r>
            <a:r>
              <a:rPr lang="pl-PL" dirty="0">
                <a:hlinkClick r:id="rId7"/>
              </a:rPr>
              <a:t>link</a:t>
            </a:r>
            <a:endParaRPr lang="en-US" dirty="0"/>
          </a:p>
          <a:p>
            <a:pPr>
              <a:buFont typeface="Arial" panose="020B0604020202020204" pitchFamily="34" charset="0"/>
              <a:buChar char="•"/>
            </a:pPr>
            <a:endParaRPr lang="en-GB" noProof="0" dirty="0"/>
          </a:p>
        </p:txBody>
      </p:sp>
      <p:sp>
        <p:nvSpPr>
          <p:cNvPr id="15" name="Rectangle 14">
            <a:extLst>
              <a:ext uri="{FF2B5EF4-FFF2-40B4-BE49-F238E27FC236}">
                <a16:creationId xmlns:a16="http://schemas.microsoft.com/office/drawing/2014/main" id="{F36B4FCA-CD27-4258-523C-C2043148C954}"/>
              </a:ext>
            </a:extLst>
          </p:cNvPr>
          <p:cNvSpPr/>
          <p:nvPr/>
        </p:nvSpPr>
        <p:spPr>
          <a:xfrm>
            <a:off x="8248720" y="5003800"/>
            <a:ext cx="1407911" cy="1854200"/>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Rectangle 15">
            <a:extLst>
              <a:ext uri="{FF2B5EF4-FFF2-40B4-BE49-F238E27FC236}">
                <a16:creationId xmlns:a16="http://schemas.microsoft.com/office/drawing/2014/main" id="{1E417B45-2250-7416-7CAB-34F7F625A306}"/>
              </a:ext>
            </a:extLst>
          </p:cNvPr>
          <p:cNvSpPr/>
          <p:nvPr/>
        </p:nvSpPr>
        <p:spPr>
          <a:xfrm>
            <a:off x="10784089" y="0"/>
            <a:ext cx="1407911" cy="151130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4119908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386EC-0ADC-D016-ADA7-36A6EDF2953A}"/>
            </a:ext>
          </a:extLst>
        </p:cNvPr>
        <p:cNvGrpSpPr/>
        <p:nvPr/>
      </p:nvGrpSpPr>
      <p:grpSpPr>
        <a:xfrm>
          <a:off x="0" y="0"/>
          <a:ext cx="0" cy="0"/>
          <a:chOff x="0" y="0"/>
          <a:chExt cx="0" cy="0"/>
        </a:xfrm>
      </p:grpSpPr>
      <p:pic>
        <p:nvPicPr>
          <p:cNvPr id="8" name="Symbol zastępczy obrazu 7">
            <a:extLst>
              <a:ext uri="{FF2B5EF4-FFF2-40B4-BE49-F238E27FC236}">
                <a16:creationId xmlns:a16="http://schemas.microsoft.com/office/drawing/2014/main" id="{39D8443F-367D-6B20-0C17-49CEE2C4E41B}"/>
              </a:ext>
            </a:extLst>
          </p:cNvPr>
          <p:cNvPicPr>
            <a:picLocks noGrp="1" noChangeAspect="1"/>
          </p:cNvPicPr>
          <p:nvPr>
            <p:ph type="pic" sz="quarter" idx="10"/>
          </p:nvPr>
        </p:nvPicPr>
        <p:blipFill>
          <a:blip r:embed="rId3"/>
          <a:srcRect/>
          <a:stretch/>
        </p:blipFill>
        <p:spPr>
          <a:xfrm>
            <a:off x="238772" y="2572781"/>
            <a:ext cx="7708195" cy="3938373"/>
          </a:xfrm>
        </p:spPr>
      </p:pic>
      <p:sp>
        <p:nvSpPr>
          <p:cNvPr id="15" name="TextBox 14">
            <a:extLst>
              <a:ext uri="{FF2B5EF4-FFF2-40B4-BE49-F238E27FC236}">
                <a16:creationId xmlns:a16="http://schemas.microsoft.com/office/drawing/2014/main" id="{BA145DBA-4378-DE40-09E7-79BEA43ADE3F}"/>
              </a:ext>
            </a:extLst>
          </p:cNvPr>
          <p:cNvSpPr txBox="1"/>
          <p:nvPr/>
        </p:nvSpPr>
        <p:spPr>
          <a:xfrm>
            <a:off x="1055447" y="1972616"/>
            <a:ext cx="8434209" cy="1200329"/>
          </a:xfrm>
          <a:prstGeom prst="rect">
            <a:avLst/>
          </a:prstGeom>
          <a:solidFill>
            <a:srgbClr val="EEA821"/>
          </a:solidFill>
        </p:spPr>
        <p:txBody>
          <a:bodyPr wrap="square" rtlCol="0">
            <a:spAutoFit/>
          </a:bodyPr>
          <a:lstStyle/>
          <a:p>
            <a:pPr>
              <a:buNone/>
            </a:pPr>
            <a:r>
              <a:rPr lang="en-US" sz="3600" b="1" dirty="0">
                <a:solidFill>
                  <a:schemeClr val="bg1"/>
                </a:solidFill>
              </a:rPr>
              <a:t>FUTURE TRENDS: THE ROLE OF ENERGY STORAGE TECHNOLOGIES IN AGRICULTURE</a:t>
            </a:r>
          </a:p>
        </p:txBody>
      </p:sp>
      <p:sp>
        <p:nvSpPr>
          <p:cNvPr id="6" name="Rectangle 5">
            <a:extLst>
              <a:ext uri="{FF2B5EF4-FFF2-40B4-BE49-F238E27FC236}">
                <a16:creationId xmlns:a16="http://schemas.microsoft.com/office/drawing/2014/main" id="{15898CA4-E2D6-1FD2-AFF9-4A762895529E}"/>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338494EE-4C02-7757-A6A9-78C9B4FD6B34}"/>
              </a:ext>
            </a:extLst>
          </p:cNvPr>
          <p:cNvSpPr>
            <a:spLocks noGrp="1"/>
          </p:cNvSpPr>
          <p:nvPr>
            <p:ph type="body" sz="quarter" idx="17"/>
          </p:nvPr>
        </p:nvSpPr>
        <p:spPr>
          <a:xfrm>
            <a:off x="9241981" y="871477"/>
            <a:ext cx="2066906" cy="582221"/>
          </a:xfrm>
        </p:spPr>
        <p:txBody>
          <a:bodyPr/>
          <a:lstStyle/>
          <a:p>
            <a:r>
              <a:rPr lang="en-GB" noProof="0" dirty="0"/>
              <a:t>03</a:t>
            </a:r>
          </a:p>
        </p:txBody>
      </p:sp>
      <p:grpSp>
        <p:nvGrpSpPr>
          <p:cNvPr id="10" name="Group 9">
            <a:extLst>
              <a:ext uri="{FF2B5EF4-FFF2-40B4-BE49-F238E27FC236}">
                <a16:creationId xmlns:a16="http://schemas.microsoft.com/office/drawing/2014/main" id="{A4FD241A-0934-B1D0-5037-0AE5EBDB05C2}"/>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F6387F4E-10B1-C2AB-916A-C183C3DD143A}"/>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2F8E07BA-972F-6FC6-BDDD-8C1880FCBC18}"/>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9" name="Rectangle 8">
            <a:extLst>
              <a:ext uri="{FF2B5EF4-FFF2-40B4-BE49-F238E27FC236}">
                <a16:creationId xmlns:a16="http://schemas.microsoft.com/office/drawing/2014/main" id="{64BB09D4-45D7-22CB-9A8C-6CEF36C53FB7}"/>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845600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009A2-A19D-3BE1-5D6F-066F4F72ADC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404F370-5AA2-1B39-075B-B447BE1A83CA}"/>
              </a:ext>
            </a:extLst>
          </p:cNvPr>
          <p:cNvSpPr>
            <a:spLocks noGrp="1"/>
          </p:cNvSpPr>
          <p:nvPr>
            <p:ph type="body" sz="quarter" idx="13"/>
          </p:nvPr>
        </p:nvSpPr>
        <p:spPr>
          <a:xfrm>
            <a:off x="5744928" y="229450"/>
            <a:ext cx="6256128" cy="653620"/>
          </a:xfrm>
        </p:spPr>
        <p:txBody>
          <a:bodyPr>
            <a:noAutofit/>
          </a:bodyPr>
          <a:lstStyle/>
          <a:p>
            <a:r>
              <a:rPr lang="en-US" b="1" dirty="0"/>
              <a:t>The key role of energy storage in agriculture</a:t>
            </a:r>
          </a:p>
          <a:p>
            <a:endParaRPr lang="en-GB" b="1" noProof="0" dirty="0"/>
          </a:p>
        </p:txBody>
      </p:sp>
      <p:sp>
        <p:nvSpPr>
          <p:cNvPr id="3" name="Text Placeholder 2">
            <a:extLst>
              <a:ext uri="{FF2B5EF4-FFF2-40B4-BE49-F238E27FC236}">
                <a16:creationId xmlns:a16="http://schemas.microsoft.com/office/drawing/2014/main" id="{F6610DF4-D1BB-11F9-621F-E4237760FA87}"/>
              </a:ext>
            </a:extLst>
          </p:cNvPr>
          <p:cNvSpPr>
            <a:spLocks noGrp="1"/>
          </p:cNvSpPr>
          <p:nvPr>
            <p:ph type="body" sz="quarter" idx="14"/>
          </p:nvPr>
        </p:nvSpPr>
        <p:spPr>
          <a:xfrm>
            <a:off x="5839302" y="1439531"/>
            <a:ext cx="6256128" cy="5333999"/>
          </a:xfrm>
        </p:spPr>
        <p:txBody>
          <a:bodyPr/>
          <a:lstStyle/>
          <a:p>
            <a:pPr>
              <a:buNone/>
            </a:pPr>
            <a:r>
              <a:rPr lang="en-US" sz="2300" dirty="0"/>
              <a:t>In agriculture, energy needs are irregular – for example, irrigation systems require large amounts of energy during droughts, and heating greenhouses becomes crucial in winter. </a:t>
            </a:r>
          </a:p>
          <a:p>
            <a:pPr>
              <a:buNone/>
            </a:pPr>
            <a:r>
              <a:rPr lang="en-US" sz="2300" dirty="0"/>
              <a:t>Energy storage enables:</a:t>
            </a:r>
          </a:p>
          <a:p>
            <a:pPr marL="342900" indent="-342900">
              <a:buFont typeface="Arial" panose="020B0604020202020204" pitchFamily="34" charset="0"/>
              <a:buChar char="•"/>
            </a:pPr>
            <a:r>
              <a:rPr lang="en-US" sz="2200" b="1" dirty="0" err="1"/>
              <a:t>Stabilisation</a:t>
            </a:r>
            <a:r>
              <a:rPr lang="en-US" sz="2200" b="1" dirty="0"/>
              <a:t> of energy supply</a:t>
            </a:r>
            <a:r>
              <a:rPr lang="en-US" sz="2200" dirty="0"/>
              <a:t> – use of stored energy during low generation from renewable energy sources.</a:t>
            </a:r>
          </a:p>
          <a:p>
            <a:pPr marL="342900" indent="-342900">
              <a:buFont typeface="Arial" panose="020B0604020202020204" pitchFamily="34" charset="0"/>
              <a:buChar char="•"/>
            </a:pPr>
            <a:r>
              <a:rPr lang="en-US" sz="2200" b="1" dirty="0"/>
              <a:t>Reduction of energy costs</a:t>
            </a:r>
            <a:r>
              <a:rPr lang="en-US" sz="2200" dirty="0"/>
              <a:t> – avoid high peak-time tariffs by using your own supply.</a:t>
            </a:r>
            <a:endParaRPr lang="en-IE" sz="2200" dirty="0"/>
          </a:p>
          <a:p>
            <a:pPr marL="342900" indent="-342900">
              <a:buFont typeface="Arial" panose="020B0604020202020204" pitchFamily="34" charset="0"/>
              <a:buChar char="•"/>
            </a:pPr>
            <a:r>
              <a:rPr lang="en-US" sz="2200" b="1" dirty="0"/>
              <a:t>Increase energy independence</a:t>
            </a:r>
            <a:r>
              <a:rPr lang="en-US" sz="2200" dirty="0"/>
              <a:t> – reduce dependency on the power grid and fluctuating electricity prices.</a:t>
            </a:r>
          </a:p>
        </p:txBody>
      </p:sp>
      <p:pic>
        <p:nvPicPr>
          <p:cNvPr id="6" name="Picture Placeholder 38">
            <a:extLst>
              <a:ext uri="{FF2B5EF4-FFF2-40B4-BE49-F238E27FC236}">
                <a16:creationId xmlns:a16="http://schemas.microsoft.com/office/drawing/2014/main" id="{DD859741-B820-581D-478C-6450EE3203C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5334001" cy="6858000"/>
          </a:xfrm>
          <a:prstGeom prst="rect">
            <a:avLst/>
          </a:prstGeom>
        </p:spPr>
      </p:pic>
      <p:sp>
        <p:nvSpPr>
          <p:cNvPr id="7" name="Rectangle 6">
            <a:extLst>
              <a:ext uri="{FF2B5EF4-FFF2-40B4-BE49-F238E27FC236}">
                <a16:creationId xmlns:a16="http://schemas.microsoft.com/office/drawing/2014/main" id="{294CEF4D-AACD-D4BC-A4E6-B14AD514861D}"/>
              </a:ext>
            </a:extLst>
          </p:cNvPr>
          <p:cNvSpPr/>
          <p:nvPr/>
        </p:nvSpPr>
        <p:spPr>
          <a:xfrm>
            <a:off x="4318000"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Rectangle 7">
            <a:extLst>
              <a:ext uri="{FF2B5EF4-FFF2-40B4-BE49-F238E27FC236}">
                <a16:creationId xmlns:a16="http://schemas.microsoft.com/office/drawing/2014/main" id="{6A06026C-0BF0-703E-C2BA-19B2A44E8185}"/>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912887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EA694-19C8-4E8F-2D7D-34851D8E943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3A52DE3-11C4-7B6D-BDB0-97D2B1D78DDB}"/>
              </a:ext>
            </a:extLst>
          </p:cNvPr>
          <p:cNvSpPr>
            <a:spLocks noGrp="1"/>
          </p:cNvSpPr>
          <p:nvPr>
            <p:ph type="body" sz="quarter" idx="16"/>
          </p:nvPr>
        </p:nvSpPr>
        <p:spPr>
          <a:prstGeom prst="rect">
            <a:avLst/>
          </a:prstGeom>
        </p:spPr>
        <p:txBody>
          <a:bodyPr/>
          <a:lstStyle/>
          <a:p>
            <a:r>
              <a:rPr lang="pl-PL" b="1" dirty="0"/>
              <a:t>Modern energy</a:t>
            </a:r>
            <a:r>
              <a:rPr lang="en-IE" dirty="0"/>
              <a:t>-</a:t>
            </a:r>
            <a:r>
              <a:rPr lang="pl-PL" b="1" dirty="0"/>
              <a:t>storage technologies in agriculture</a:t>
            </a:r>
          </a:p>
          <a:p>
            <a:endParaRPr lang="en-GB" noProof="0" dirty="0"/>
          </a:p>
        </p:txBody>
      </p:sp>
      <p:sp>
        <p:nvSpPr>
          <p:cNvPr id="2" name="Text Placeholder 3">
            <a:extLst>
              <a:ext uri="{FF2B5EF4-FFF2-40B4-BE49-F238E27FC236}">
                <a16:creationId xmlns:a16="http://schemas.microsoft.com/office/drawing/2014/main" id="{21309CB0-45DB-61C3-E640-5A97BCBFD92F}"/>
              </a:ext>
            </a:extLst>
          </p:cNvPr>
          <p:cNvSpPr txBox="1">
            <a:spLocks/>
          </p:cNvSpPr>
          <p:nvPr/>
        </p:nvSpPr>
        <p:spPr>
          <a:xfrm>
            <a:off x="6667500" y="6149794"/>
            <a:ext cx="5762644" cy="40182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900" b="0" noProof="0" dirty="0">
              <a:solidFill>
                <a:schemeClr val="tx1"/>
              </a:solidFill>
            </a:endParaRPr>
          </a:p>
        </p:txBody>
      </p:sp>
      <p:sp>
        <p:nvSpPr>
          <p:cNvPr id="6" name="pole tekstowe 5">
            <a:extLst>
              <a:ext uri="{FF2B5EF4-FFF2-40B4-BE49-F238E27FC236}">
                <a16:creationId xmlns:a16="http://schemas.microsoft.com/office/drawing/2014/main" id="{8E88E53A-0CC1-0F2B-5343-F7D44A4E4B51}"/>
              </a:ext>
            </a:extLst>
          </p:cNvPr>
          <p:cNvSpPr txBox="1"/>
          <p:nvPr/>
        </p:nvSpPr>
        <p:spPr>
          <a:xfrm>
            <a:off x="893249" y="1630548"/>
            <a:ext cx="9445807" cy="4462760"/>
          </a:xfrm>
          <a:prstGeom prst="rect">
            <a:avLst/>
          </a:prstGeom>
          <a:noFill/>
        </p:spPr>
        <p:txBody>
          <a:bodyPr wrap="square">
            <a:spAutoFit/>
          </a:bodyPr>
          <a:lstStyle/>
          <a:p>
            <a:pPr>
              <a:buNone/>
            </a:pPr>
            <a:r>
              <a:rPr lang="en-US" sz="2200" b="1" dirty="0">
                <a:solidFill>
                  <a:srgbClr val="ED8623"/>
                </a:solidFill>
              </a:rPr>
              <a:t>Lithium-ion batteries - </a:t>
            </a:r>
            <a:r>
              <a:rPr lang="en-US" sz="2200" dirty="0">
                <a:solidFill>
                  <a:srgbClr val="404040"/>
                </a:solidFill>
              </a:rPr>
              <a:t>The most developed technology used in energy storage. It is </a:t>
            </a:r>
            <a:r>
              <a:rPr lang="en-US" sz="2200" dirty="0" err="1">
                <a:solidFill>
                  <a:srgbClr val="404040"/>
                </a:solidFill>
              </a:rPr>
              <a:t>characterised</a:t>
            </a:r>
            <a:r>
              <a:rPr lang="en-US" sz="2200" dirty="0">
                <a:solidFill>
                  <a:srgbClr val="404040"/>
                </a:solidFill>
              </a:rPr>
              <a:t> by high energy density, long service life and high efficiency. Used to store surplus energy from PV systems and wind farms.</a:t>
            </a:r>
          </a:p>
          <a:p>
            <a:pPr>
              <a:spcBef>
                <a:spcPts val="600"/>
              </a:spcBef>
              <a:spcAft>
                <a:spcPts val="600"/>
              </a:spcAft>
              <a:buNone/>
            </a:pPr>
            <a:r>
              <a:rPr lang="en-US" sz="2200" b="1" dirty="0">
                <a:solidFill>
                  <a:srgbClr val="ED8623"/>
                </a:solidFill>
              </a:rPr>
              <a:t>Flow batteries - </a:t>
            </a:r>
            <a:r>
              <a:rPr lang="en-US" sz="2200" dirty="0">
                <a:solidFill>
                  <a:srgbClr val="404040"/>
                </a:solidFill>
              </a:rPr>
              <a:t>Ideal for long-term energy storage, they are highly scalable and can be recharged multiple times without losing capacity. They are particularly useful on farms with highly variable energy production and consumption.</a:t>
            </a:r>
          </a:p>
          <a:p>
            <a:pPr>
              <a:spcAft>
                <a:spcPts val="600"/>
              </a:spcAft>
              <a:buNone/>
            </a:pPr>
            <a:r>
              <a:rPr lang="en-US" sz="2200" b="1" dirty="0">
                <a:solidFill>
                  <a:srgbClr val="ED8623"/>
                </a:solidFill>
              </a:rPr>
              <a:t>Hydrogen storage systems - </a:t>
            </a:r>
            <a:r>
              <a:rPr lang="en-US" sz="2200" dirty="0">
                <a:solidFill>
                  <a:srgbClr val="404040"/>
                </a:solidFill>
              </a:rPr>
              <a:t>Hydrogen as an energy storage medium is gaining popularity, as it enables the storage of renewable energy surpluses and their use as fuel for agricultural machinery.</a:t>
            </a:r>
          </a:p>
          <a:p>
            <a:pPr>
              <a:spcBef>
                <a:spcPts val="600"/>
              </a:spcBef>
              <a:buNone/>
            </a:pPr>
            <a:r>
              <a:rPr lang="en-US" sz="2200" b="1" dirty="0">
                <a:solidFill>
                  <a:srgbClr val="ED8623"/>
                </a:solidFill>
              </a:rPr>
              <a:t>Thermal energy storage - </a:t>
            </a:r>
            <a:r>
              <a:rPr lang="en-US" sz="2200" dirty="0">
                <a:solidFill>
                  <a:srgbClr val="404040"/>
                </a:solidFill>
              </a:rPr>
              <a:t>Heat accumulators, in the form of water or molten salt tanks, allow the storage of energy for heating greenhouses or farm buildings.</a:t>
            </a:r>
          </a:p>
          <a:p>
            <a:pPr>
              <a:spcAft>
                <a:spcPts val="600"/>
              </a:spcAft>
            </a:pPr>
            <a:endParaRPr lang="en-US" sz="2200" dirty="0"/>
          </a:p>
        </p:txBody>
      </p:sp>
      <p:pic>
        <p:nvPicPr>
          <p:cNvPr id="21" name="Picture 20" descr="A black background with a black square&#10;&#10;AI-generated content may be incorrect.">
            <a:extLst>
              <a:ext uri="{FF2B5EF4-FFF2-40B4-BE49-F238E27FC236}">
                <a16:creationId xmlns:a16="http://schemas.microsoft.com/office/drawing/2014/main" id="{79967ED0-5B26-4BC4-A9C0-2D28B226B9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99646" y="1510789"/>
            <a:ext cx="1539539" cy="1539539"/>
          </a:xfrm>
          <a:prstGeom prst="rect">
            <a:avLst/>
          </a:prstGeom>
        </p:spPr>
      </p:pic>
    </p:spTree>
    <p:custDataLst>
      <p:tags r:id="rId1"/>
    </p:custDataLst>
    <p:extLst>
      <p:ext uri="{BB962C8B-B14F-4D97-AF65-F5344CB8AC3E}">
        <p14:creationId xmlns:p14="http://schemas.microsoft.com/office/powerpoint/2010/main" val="3579546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40044-8648-1AFD-B51B-9F8EADA88607}"/>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1310B03C-F331-2322-F54E-F0FA14B1AE5D}"/>
              </a:ext>
            </a:extLst>
          </p:cNvPr>
          <p:cNvSpPr txBox="1">
            <a:spLocks/>
          </p:cNvSpPr>
          <p:nvPr/>
        </p:nvSpPr>
        <p:spPr>
          <a:xfrm>
            <a:off x="6667500" y="6149794"/>
            <a:ext cx="5762644" cy="40182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900" b="0" noProof="0" dirty="0">
              <a:solidFill>
                <a:schemeClr val="tx1"/>
              </a:solidFill>
            </a:endParaRPr>
          </a:p>
        </p:txBody>
      </p:sp>
      <p:sp>
        <p:nvSpPr>
          <p:cNvPr id="20" name="Symbol zastępczy tekstu 2">
            <a:extLst>
              <a:ext uri="{FF2B5EF4-FFF2-40B4-BE49-F238E27FC236}">
                <a16:creationId xmlns:a16="http://schemas.microsoft.com/office/drawing/2014/main" id="{62FF0419-C4A7-10A5-7614-845A03B156DF}"/>
              </a:ext>
            </a:extLst>
          </p:cNvPr>
          <p:cNvSpPr txBox="1">
            <a:spLocks/>
          </p:cNvSpPr>
          <p:nvPr/>
        </p:nvSpPr>
        <p:spPr>
          <a:xfrm>
            <a:off x="1720160" y="659082"/>
            <a:ext cx="8949420" cy="6973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600" b="1" dirty="0">
                <a:solidFill>
                  <a:srgbClr val="007772"/>
                </a:solidFill>
              </a:rPr>
              <a:t>More information on Energy Storage Systems </a:t>
            </a:r>
          </a:p>
        </p:txBody>
      </p:sp>
      <p:sp>
        <p:nvSpPr>
          <p:cNvPr id="21" name="Symbol zastępczy tekstu 3">
            <a:extLst>
              <a:ext uri="{FF2B5EF4-FFF2-40B4-BE49-F238E27FC236}">
                <a16:creationId xmlns:a16="http://schemas.microsoft.com/office/drawing/2014/main" id="{750A689B-F828-0B7E-6D71-55BADB21BDAF}"/>
              </a:ext>
            </a:extLst>
          </p:cNvPr>
          <p:cNvSpPr txBox="1">
            <a:spLocks/>
          </p:cNvSpPr>
          <p:nvPr/>
        </p:nvSpPr>
        <p:spPr>
          <a:xfrm>
            <a:off x="6972765" y="2061957"/>
            <a:ext cx="4507330" cy="413696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dirty="0"/>
              <a:t>If you want to learn more about modern energy storage technologies in agriculture, click on the  link below</a:t>
            </a:r>
            <a:r>
              <a:rPr lang="en-GB" sz="2400" dirty="0"/>
              <a:t> </a:t>
            </a:r>
            <a:r>
              <a:rPr lang="pl-PL" sz="2400" dirty="0"/>
              <a:t> </a:t>
            </a:r>
          </a:p>
          <a:p>
            <a:pPr marL="0" indent="0">
              <a:buNone/>
            </a:pPr>
            <a:endParaRPr lang="pl-PL" sz="2400" dirty="0"/>
          </a:p>
          <a:p>
            <a:pPr marL="0" indent="0">
              <a:buNone/>
            </a:pPr>
            <a:r>
              <a:rPr lang="en-GB" sz="2400" dirty="0">
                <a:solidFill>
                  <a:srgbClr val="007772"/>
                </a:solidFill>
                <a:sym typeface="Wingdings" panose="05000000000000000000" pitchFamily="2" charset="2"/>
              </a:rPr>
              <a:t></a:t>
            </a:r>
            <a:endParaRPr lang="en-GB" sz="2400" dirty="0">
              <a:solidFill>
                <a:srgbClr val="007772"/>
              </a:solidFill>
            </a:endParaRPr>
          </a:p>
        </p:txBody>
      </p:sp>
      <p:sp>
        <p:nvSpPr>
          <p:cNvPr id="23" name="TextBox 5">
            <a:extLst>
              <a:ext uri="{FF2B5EF4-FFF2-40B4-BE49-F238E27FC236}">
                <a16:creationId xmlns:a16="http://schemas.microsoft.com/office/drawing/2014/main" id="{D2C1E823-D61C-5212-5141-4C18166F2E3B}"/>
              </a:ext>
            </a:extLst>
          </p:cNvPr>
          <p:cNvSpPr txBox="1"/>
          <p:nvPr/>
        </p:nvSpPr>
        <p:spPr>
          <a:xfrm>
            <a:off x="7675428" y="3945771"/>
            <a:ext cx="3417805" cy="646331"/>
          </a:xfrm>
          <a:prstGeom prst="rect">
            <a:avLst/>
          </a:prstGeom>
          <a:noFill/>
        </p:spPr>
        <p:txBody>
          <a:bodyPr wrap="square">
            <a:spAutoFit/>
          </a:bodyPr>
          <a:lstStyle/>
          <a:p>
            <a:r>
              <a:rPr lang="en-US" dirty="0">
                <a:hlinkClick r:id="rId4"/>
              </a:rPr>
              <a:t>Battery Energy Storage Systems (BESS)</a:t>
            </a:r>
            <a:endParaRPr lang="en-IE" dirty="0"/>
          </a:p>
        </p:txBody>
      </p:sp>
      <p:pic>
        <p:nvPicPr>
          <p:cNvPr id="26" name="Grafika 25" descr="Laptop">
            <a:extLst>
              <a:ext uri="{FF2B5EF4-FFF2-40B4-BE49-F238E27FC236}">
                <a16:creationId xmlns:a16="http://schemas.microsoft.com/office/drawing/2014/main" id="{B1BFD990-18CB-41F4-03AD-38F58712C8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6749" y="126750"/>
            <a:ext cx="7415315" cy="7277128"/>
          </a:xfrm>
          <a:prstGeom prst="rect">
            <a:avLst/>
          </a:prstGeom>
        </p:spPr>
      </p:pic>
      <p:pic>
        <p:nvPicPr>
          <p:cNvPr id="3" name="Online Media 2" title="Battery Energy Storage Systems (BESS)">
            <a:hlinkClick r:id="" action="ppaction://media"/>
            <a:extLst>
              <a:ext uri="{FF2B5EF4-FFF2-40B4-BE49-F238E27FC236}">
                <a16:creationId xmlns:a16="http://schemas.microsoft.com/office/drawing/2014/main" id="{66B3E143-6A93-2B41-9569-5F9AD3D62C71}"/>
              </a:ext>
            </a:extLst>
          </p:cNvPr>
          <p:cNvPicPr>
            <a:picLocks noRot="1" noChangeAspect="1"/>
          </p:cNvPicPr>
          <p:nvPr>
            <a:videoFile r:link="rId2"/>
          </p:nvPr>
        </p:nvPicPr>
        <p:blipFill>
          <a:blip r:embed="rId7"/>
          <a:stretch>
            <a:fillRect/>
          </a:stretch>
        </p:blipFill>
        <p:spPr>
          <a:xfrm>
            <a:off x="1116856" y="1993900"/>
            <a:ext cx="4928103" cy="2870200"/>
          </a:xfrm>
          <a:prstGeom prst="rect">
            <a:avLst/>
          </a:prstGeom>
        </p:spPr>
      </p:pic>
    </p:spTree>
    <p:custDataLst>
      <p:tags r:id="rId1"/>
    </p:custDataLst>
    <p:extLst>
      <p:ext uri="{BB962C8B-B14F-4D97-AF65-F5344CB8AC3E}">
        <p14:creationId xmlns:p14="http://schemas.microsoft.com/office/powerpoint/2010/main" val="87420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70"/>
          <p:cNvSpPr>
            <a:spLocks noChangeArrowheads="1"/>
          </p:cNvSpPr>
          <p:nvPr/>
        </p:nvSpPr>
        <p:spPr bwMode="auto">
          <a:xfrm>
            <a:off x="8662284" y="4921946"/>
            <a:ext cx="3170539" cy="120456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EEA821"/>
          </a:solidFill>
          <a:ln>
            <a:noFill/>
          </a:ln>
          <a:effectLst/>
        </p:spPr>
        <p:txBody>
          <a:bodyPr wrap="none" anchor="ctr"/>
          <a:lstStyle/>
          <a:p>
            <a:endParaRPr lang="en-GB" sz="900" noProof="0" dirty="0"/>
          </a:p>
        </p:txBody>
      </p:sp>
      <p:sp>
        <p:nvSpPr>
          <p:cNvPr id="208" name="Freeform 173"/>
          <p:cNvSpPr>
            <a:spLocks noChangeArrowheads="1"/>
          </p:cNvSpPr>
          <p:nvPr/>
        </p:nvSpPr>
        <p:spPr bwMode="auto">
          <a:xfrm>
            <a:off x="7299776" y="2903063"/>
            <a:ext cx="3170541"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007772">
              <a:alpha val="78661"/>
            </a:srgbClr>
          </a:solidFill>
          <a:ln>
            <a:noFill/>
          </a:ln>
          <a:effectLst/>
        </p:spPr>
        <p:txBody>
          <a:bodyPr wrap="none" anchor="ctr"/>
          <a:lstStyle/>
          <a:p>
            <a:endParaRPr lang="en-GB" sz="900" noProof="0" dirty="0"/>
          </a:p>
        </p:txBody>
      </p:sp>
      <p:sp>
        <p:nvSpPr>
          <p:cNvPr id="209" name="Freeform 174"/>
          <p:cNvSpPr>
            <a:spLocks noChangeArrowheads="1"/>
          </p:cNvSpPr>
          <p:nvPr/>
        </p:nvSpPr>
        <p:spPr bwMode="auto">
          <a:xfrm>
            <a:off x="7408211" y="2495253"/>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07772"/>
          </a:solidFill>
          <a:ln>
            <a:noFill/>
          </a:ln>
          <a:effectLst/>
        </p:spPr>
        <p:txBody>
          <a:bodyPr wrap="none" anchor="ctr"/>
          <a:lstStyle/>
          <a:p>
            <a:endParaRPr lang="en-GB" sz="900" noProof="0" dirty="0"/>
          </a:p>
        </p:txBody>
      </p:sp>
      <p:sp>
        <p:nvSpPr>
          <p:cNvPr id="211" name="Freeform 176"/>
          <p:cNvSpPr>
            <a:spLocks noChangeArrowheads="1"/>
          </p:cNvSpPr>
          <p:nvPr/>
        </p:nvSpPr>
        <p:spPr bwMode="auto">
          <a:xfrm>
            <a:off x="8662284" y="1005575"/>
            <a:ext cx="3170539" cy="1202212"/>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EA821"/>
          </a:solidFill>
          <a:ln>
            <a:noFill/>
          </a:ln>
          <a:effectLst/>
        </p:spPr>
        <p:txBody>
          <a:bodyPr wrap="none" anchor="ctr"/>
          <a:lstStyle/>
          <a:p>
            <a:endParaRPr lang="en-GB" sz="900" noProof="0" dirty="0"/>
          </a:p>
        </p:txBody>
      </p:sp>
      <p:sp>
        <p:nvSpPr>
          <p:cNvPr id="212" name="Freeform 177"/>
          <p:cNvSpPr>
            <a:spLocks noChangeArrowheads="1"/>
          </p:cNvSpPr>
          <p:nvPr/>
        </p:nvSpPr>
        <p:spPr bwMode="auto">
          <a:xfrm>
            <a:off x="8773076" y="597766"/>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GB" sz="900" noProof="0" dirty="0"/>
          </a:p>
        </p:txBody>
      </p:sp>
      <p:sp>
        <p:nvSpPr>
          <p:cNvPr id="206" name="Freeform 171"/>
          <p:cNvSpPr>
            <a:spLocks noChangeArrowheads="1"/>
          </p:cNvSpPr>
          <p:nvPr/>
        </p:nvSpPr>
        <p:spPr bwMode="auto">
          <a:xfrm>
            <a:off x="8770719" y="4514136"/>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07772"/>
          </a:solidFill>
          <a:ln>
            <a:noFill/>
          </a:ln>
          <a:effectLst/>
        </p:spPr>
        <p:txBody>
          <a:bodyPr wrap="none" anchor="ctr"/>
          <a:lstStyle/>
          <a:p>
            <a:endParaRPr lang="en-GB" sz="900" noProof="0" dirty="0"/>
          </a:p>
        </p:txBody>
      </p:sp>
      <p:sp>
        <p:nvSpPr>
          <p:cNvPr id="53" name="CuadroTexto 598">
            <a:extLst>
              <a:ext uri="{FF2B5EF4-FFF2-40B4-BE49-F238E27FC236}">
                <a16:creationId xmlns:a16="http://schemas.microsoft.com/office/drawing/2014/main" id="{6CC72859-FD89-B208-B9C2-EAE301B08640}"/>
              </a:ext>
            </a:extLst>
          </p:cNvPr>
          <p:cNvSpPr txBox="1"/>
          <p:nvPr/>
        </p:nvSpPr>
        <p:spPr>
          <a:xfrm>
            <a:off x="8993482" y="717988"/>
            <a:ext cx="2508144"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Understand… </a:t>
            </a:r>
          </a:p>
        </p:txBody>
      </p:sp>
      <p:sp>
        <p:nvSpPr>
          <p:cNvPr id="54" name="CuadroTexto 599">
            <a:extLst>
              <a:ext uri="{FF2B5EF4-FFF2-40B4-BE49-F238E27FC236}">
                <a16:creationId xmlns:a16="http://schemas.microsoft.com/office/drawing/2014/main" id="{39F54B9E-9CCA-295B-14A6-0B73435164B0}"/>
              </a:ext>
            </a:extLst>
          </p:cNvPr>
          <p:cNvSpPr txBox="1"/>
          <p:nvPr/>
        </p:nvSpPr>
        <p:spPr>
          <a:xfrm>
            <a:off x="7660174" y="2608402"/>
            <a:ext cx="202779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Identify… </a:t>
            </a:r>
          </a:p>
        </p:txBody>
      </p:sp>
      <p:sp>
        <p:nvSpPr>
          <p:cNvPr id="55" name="CuadroTexto 600">
            <a:extLst>
              <a:ext uri="{FF2B5EF4-FFF2-40B4-BE49-F238E27FC236}">
                <a16:creationId xmlns:a16="http://schemas.microsoft.com/office/drawing/2014/main" id="{C3EE4940-71CE-B9CA-4416-89B35FBD363A}"/>
              </a:ext>
            </a:extLst>
          </p:cNvPr>
          <p:cNvSpPr txBox="1"/>
          <p:nvPr/>
        </p:nvSpPr>
        <p:spPr>
          <a:xfrm>
            <a:off x="9152908" y="4621639"/>
            <a:ext cx="193433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Explain…</a:t>
            </a:r>
          </a:p>
        </p:txBody>
      </p:sp>
      <p:sp>
        <p:nvSpPr>
          <p:cNvPr id="57" name="Rectángulo 602">
            <a:extLst>
              <a:ext uri="{FF2B5EF4-FFF2-40B4-BE49-F238E27FC236}">
                <a16:creationId xmlns:a16="http://schemas.microsoft.com/office/drawing/2014/main" id="{412B025F-8F7A-8C10-ADDC-78BA76DC48A8}"/>
              </a:ext>
            </a:extLst>
          </p:cNvPr>
          <p:cNvSpPr/>
          <p:nvPr/>
        </p:nvSpPr>
        <p:spPr>
          <a:xfrm>
            <a:off x="8565772" y="1224320"/>
            <a:ext cx="3166623" cy="1200329"/>
          </a:xfrm>
          <a:prstGeom prst="rect">
            <a:avLst/>
          </a:prstGeom>
        </p:spPr>
        <p:txBody>
          <a:bodyPr wrap="square">
            <a:spAutoFit/>
          </a:bodyPr>
          <a:lstStyle/>
          <a:p>
            <a:pPr lvl="1"/>
            <a:r>
              <a:rPr lang="en-GB" noProof="0" dirty="0">
                <a:solidFill>
                  <a:schemeClr val="bg1"/>
                </a:solidFill>
                <a:latin typeface="Calibri" panose="020F0502020204030204" pitchFamily="34" charset="0"/>
                <a:ea typeface="Lato" charset="0"/>
                <a:cs typeface="Calibri" panose="020F0502020204030204" pitchFamily="34" charset="0"/>
              </a:rPr>
              <a:t>…</a:t>
            </a:r>
            <a:r>
              <a:rPr lang="pl-PL" dirty="0">
                <a:solidFill>
                  <a:schemeClr val="bg1"/>
                </a:solidFill>
                <a:latin typeface="Calibri" panose="020F0502020204030204" pitchFamily="34" charset="0"/>
                <a:ea typeface="Lato" charset="0"/>
                <a:cs typeface="Calibri" panose="020F0502020204030204" pitchFamily="34" charset="0"/>
              </a:rPr>
              <a:t> o</a:t>
            </a:r>
            <a:r>
              <a:rPr lang="en-US" sz="1800" dirty="0" err="1">
                <a:solidFill>
                  <a:schemeClr val="bg1"/>
                </a:solidFill>
                <a:effectLst/>
              </a:rPr>
              <a:t>verview</a:t>
            </a:r>
            <a:r>
              <a:rPr lang="en-US" sz="1800" dirty="0">
                <a:solidFill>
                  <a:schemeClr val="bg1"/>
                </a:solidFill>
                <a:effectLst/>
              </a:rPr>
              <a:t> of subsidies, grants, and financing options</a:t>
            </a:r>
            <a:endParaRPr lang="en-US" sz="1800" dirty="0">
              <a:solidFill>
                <a:schemeClr val="bg1"/>
              </a:solidFill>
            </a:endParaRPr>
          </a:p>
          <a:p>
            <a:pPr lvl="1"/>
            <a:endParaRPr lang="en-GB" noProof="0" dirty="0">
              <a:solidFill>
                <a:schemeClr val="bg1"/>
              </a:solidFill>
              <a:latin typeface="Calibri" panose="020F0502020204030204" pitchFamily="34" charset="0"/>
              <a:ea typeface="Lato" charset="0"/>
              <a:cs typeface="Calibri" panose="020F0502020204030204" pitchFamily="34" charset="0"/>
            </a:endParaRPr>
          </a:p>
        </p:txBody>
      </p:sp>
      <p:sp>
        <p:nvSpPr>
          <p:cNvPr id="62" name="Rectángulo 602">
            <a:extLst>
              <a:ext uri="{FF2B5EF4-FFF2-40B4-BE49-F238E27FC236}">
                <a16:creationId xmlns:a16="http://schemas.microsoft.com/office/drawing/2014/main" id="{8BD74F46-EE91-4B6C-DD4F-C1DCDE926F8C}"/>
              </a:ext>
            </a:extLst>
          </p:cNvPr>
          <p:cNvSpPr/>
          <p:nvPr/>
        </p:nvSpPr>
        <p:spPr>
          <a:xfrm>
            <a:off x="7582565" y="3150165"/>
            <a:ext cx="2887751" cy="923330"/>
          </a:xfrm>
          <a:prstGeom prst="rect">
            <a:avLst/>
          </a:prstGeom>
        </p:spPr>
        <p:txBody>
          <a:bodyPr wrap="square">
            <a:spAutoFit/>
          </a:bodyPr>
          <a:lstStyle/>
          <a:p>
            <a:r>
              <a:rPr lang="en-GB" noProof="0" dirty="0">
                <a:solidFill>
                  <a:schemeClr val="bg1"/>
                </a:solidFill>
                <a:ea typeface="Lato" charset="0"/>
                <a:cs typeface="Calibri" panose="020F0502020204030204" pitchFamily="34" charset="0"/>
              </a:rPr>
              <a:t>…</a:t>
            </a:r>
            <a:r>
              <a:rPr lang="pl-PL" noProof="0" dirty="0">
                <a:solidFill>
                  <a:schemeClr val="bg1"/>
                </a:solidFill>
                <a:ea typeface="Lato" charset="0"/>
                <a:cs typeface="Calibri" panose="020F0502020204030204" pitchFamily="34" charset="0"/>
              </a:rPr>
              <a:t> n</a:t>
            </a:r>
            <a:r>
              <a:rPr lang="en-US" dirty="0" err="1">
                <a:solidFill>
                  <a:schemeClr val="bg1"/>
                </a:solidFill>
                <a:effectLst/>
              </a:rPr>
              <a:t>avigating</a:t>
            </a:r>
            <a:r>
              <a:rPr lang="en-US" dirty="0">
                <a:solidFill>
                  <a:schemeClr val="bg1"/>
                </a:solidFill>
                <a:effectLst/>
              </a:rPr>
              <a:t> regulations and compliance for renewable energy projects</a:t>
            </a:r>
            <a:endParaRPr lang="en-US" dirty="0">
              <a:solidFill>
                <a:schemeClr val="bg1"/>
              </a:solidFill>
            </a:endParaRPr>
          </a:p>
        </p:txBody>
      </p:sp>
      <p:sp>
        <p:nvSpPr>
          <p:cNvPr id="63" name="Rectángulo 602">
            <a:extLst>
              <a:ext uri="{FF2B5EF4-FFF2-40B4-BE49-F238E27FC236}">
                <a16:creationId xmlns:a16="http://schemas.microsoft.com/office/drawing/2014/main" id="{94ABEF3A-8016-83F9-4644-80A1E2284961}"/>
              </a:ext>
            </a:extLst>
          </p:cNvPr>
          <p:cNvSpPr/>
          <p:nvPr/>
        </p:nvSpPr>
        <p:spPr>
          <a:xfrm>
            <a:off x="8885046" y="5213805"/>
            <a:ext cx="2982789" cy="1200329"/>
          </a:xfrm>
          <a:prstGeom prst="rect">
            <a:avLst/>
          </a:prstGeom>
        </p:spPr>
        <p:txBody>
          <a:bodyPr wrap="square">
            <a:spAutoFit/>
          </a:bodyPr>
          <a:lstStyle/>
          <a:p>
            <a:r>
              <a:rPr lang="en-GB" noProof="0" dirty="0">
                <a:solidFill>
                  <a:schemeClr val="bg1"/>
                </a:solidFill>
                <a:latin typeface="Calibri" panose="020F0502020204030204" pitchFamily="34" charset="0"/>
                <a:ea typeface="Lato" charset="0"/>
                <a:cs typeface="Calibri" panose="020F0502020204030204" pitchFamily="34" charset="0"/>
              </a:rPr>
              <a:t>…</a:t>
            </a:r>
            <a:r>
              <a:rPr lang="pl-PL" noProof="0" dirty="0">
                <a:solidFill>
                  <a:schemeClr val="bg1"/>
                </a:solidFill>
                <a:latin typeface="Calibri" panose="020F0502020204030204" pitchFamily="34" charset="0"/>
                <a:ea typeface="Lato" charset="0"/>
                <a:cs typeface="Calibri" panose="020F0502020204030204" pitchFamily="34" charset="0"/>
              </a:rPr>
              <a:t> f</a:t>
            </a:r>
            <a:r>
              <a:rPr lang="en-US" sz="1800" dirty="0" err="1">
                <a:solidFill>
                  <a:schemeClr val="bg1"/>
                </a:solidFill>
                <a:effectLst/>
              </a:rPr>
              <a:t>uture</a:t>
            </a:r>
            <a:r>
              <a:rPr lang="en-US" sz="1800" dirty="0">
                <a:solidFill>
                  <a:schemeClr val="bg1"/>
                </a:solidFill>
                <a:effectLst/>
              </a:rPr>
              <a:t> trends: The role of energy storage technologies in agriculture</a:t>
            </a:r>
            <a:endParaRPr lang="en-US" sz="1800" dirty="0">
              <a:solidFill>
                <a:schemeClr val="bg1"/>
              </a:solidFill>
            </a:endParaRPr>
          </a:p>
          <a:p>
            <a:endParaRPr lang="en-US" dirty="0">
              <a:solidFill>
                <a:schemeClr val="bg1"/>
              </a:solidFill>
            </a:endParaRPr>
          </a:p>
        </p:txBody>
      </p:sp>
      <p:sp>
        <p:nvSpPr>
          <p:cNvPr id="6" name="Text Placeholder 5">
            <a:extLst>
              <a:ext uri="{FF2B5EF4-FFF2-40B4-BE49-F238E27FC236}">
                <a16:creationId xmlns:a16="http://schemas.microsoft.com/office/drawing/2014/main" id="{E1F5ABDE-154B-6683-B302-42925B5A9EB4}"/>
              </a:ext>
            </a:extLst>
          </p:cNvPr>
          <p:cNvSpPr>
            <a:spLocks noGrp="1"/>
          </p:cNvSpPr>
          <p:nvPr>
            <p:ph type="body" sz="quarter" idx="18"/>
          </p:nvPr>
        </p:nvSpPr>
        <p:spPr>
          <a:xfrm>
            <a:off x="634711" y="1129235"/>
            <a:ext cx="6564637" cy="4951046"/>
          </a:xfrm>
        </p:spPr>
        <p:txBody>
          <a:bodyPr/>
          <a:lstStyle/>
          <a:p>
            <a:pPr marL="0" indent="0">
              <a:buNone/>
            </a:pPr>
            <a:r>
              <a:rPr lang="en-US" sz="2100" dirty="0">
                <a:solidFill>
                  <a:srgbClr val="404040"/>
                </a:solidFill>
              </a:rPr>
              <a:t>This module aims to provide a clear understanding of financial support, regulatory frameworks, and future advancements in renewable energy for agriculture. It will </a:t>
            </a:r>
            <a:r>
              <a:rPr lang="en-US" sz="2100" b="1" dirty="0">
                <a:solidFill>
                  <a:srgbClr val="404040"/>
                </a:solidFill>
              </a:rPr>
              <a:t>explore various subsidies, grants, and financing options </a:t>
            </a:r>
            <a:r>
              <a:rPr lang="en-US" sz="2100" dirty="0">
                <a:solidFill>
                  <a:srgbClr val="404040"/>
                </a:solidFill>
              </a:rPr>
              <a:t>available to support renewable energy projects, helping stakeholders make informed investment decisions.</a:t>
            </a:r>
          </a:p>
          <a:p>
            <a:pPr marL="0" indent="0">
              <a:buNone/>
            </a:pPr>
            <a:r>
              <a:rPr lang="en-US" sz="2100" dirty="0">
                <a:solidFill>
                  <a:srgbClr val="404040"/>
                </a:solidFill>
              </a:rPr>
              <a:t>You will gain </a:t>
            </a:r>
            <a:r>
              <a:rPr lang="en-US" sz="2100" b="1" dirty="0">
                <a:solidFill>
                  <a:srgbClr val="404040"/>
                </a:solidFill>
              </a:rPr>
              <a:t>insight into navigating regulations and ensuring compliance with legal requirements </a:t>
            </a:r>
            <a:r>
              <a:rPr lang="en-US" sz="2100" dirty="0">
                <a:solidFill>
                  <a:srgbClr val="404040"/>
                </a:solidFill>
              </a:rPr>
              <a:t>when implementing renewable energy solutions. Additionally, the module will cover emerging trends, particularly the role of energy storage technologies in enhancing efficiency, reliability, and sustainability in agricultural operations.</a:t>
            </a:r>
          </a:p>
          <a:p>
            <a:pPr marL="0" indent="0"/>
            <a:r>
              <a:rPr lang="en-US" sz="2100" dirty="0">
                <a:solidFill>
                  <a:srgbClr val="404040"/>
                </a:solidFill>
              </a:rPr>
              <a:t>By the end of this module, you will have an understanding of how to secure funding for renewable energy initiatives, comply with regulations, and leverage innovative storage solutions to </a:t>
            </a:r>
            <a:r>
              <a:rPr lang="en-US" sz="2100" dirty="0" err="1">
                <a:solidFill>
                  <a:srgbClr val="404040"/>
                </a:solidFill>
              </a:rPr>
              <a:t>optimise</a:t>
            </a:r>
            <a:r>
              <a:rPr lang="en-US" sz="2100" dirty="0">
                <a:solidFill>
                  <a:srgbClr val="404040"/>
                </a:solidFill>
              </a:rPr>
              <a:t> energy use in modern agriculture.</a:t>
            </a:r>
          </a:p>
        </p:txBody>
      </p:sp>
      <p:sp>
        <p:nvSpPr>
          <p:cNvPr id="5" name="Text Placeholder 4">
            <a:extLst>
              <a:ext uri="{FF2B5EF4-FFF2-40B4-BE49-F238E27FC236}">
                <a16:creationId xmlns:a16="http://schemas.microsoft.com/office/drawing/2014/main" id="{A555BE92-2536-3E0A-E717-CCD16F9C3EA4}"/>
              </a:ext>
            </a:extLst>
          </p:cNvPr>
          <p:cNvSpPr>
            <a:spLocks noGrp="1"/>
          </p:cNvSpPr>
          <p:nvPr>
            <p:ph type="body" sz="quarter" idx="16"/>
          </p:nvPr>
        </p:nvSpPr>
        <p:spPr>
          <a:xfrm>
            <a:off x="588572" y="359680"/>
            <a:ext cx="7312300" cy="645895"/>
          </a:xfrm>
        </p:spPr>
        <p:txBody>
          <a:bodyPr/>
          <a:lstStyle/>
          <a:p>
            <a:r>
              <a:rPr lang="en-GB" b="1" noProof="0" dirty="0">
                <a:solidFill>
                  <a:srgbClr val="007772"/>
                </a:solidFill>
              </a:rPr>
              <a:t>What will you learn? </a:t>
            </a:r>
          </a:p>
        </p:txBody>
      </p:sp>
    </p:spTree>
    <p:extLst>
      <p:ext uri="{BB962C8B-B14F-4D97-AF65-F5344CB8AC3E}">
        <p14:creationId xmlns:p14="http://schemas.microsoft.com/office/powerpoint/2010/main" val="13695265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9A5C5-EF5D-7A68-E9DA-FF5DAFE57E4E}"/>
            </a:ext>
          </a:extLst>
        </p:cNvPr>
        <p:cNvGrpSpPr/>
        <p:nvPr/>
      </p:nvGrpSpPr>
      <p:grpSpPr>
        <a:xfrm>
          <a:off x="0" y="0"/>
          <a:ext cx="0" cy="0"/>
          <a:chOff x="0" y="0"/>
          <a:chExt cx="0" cy="0"/>
        </a:xfrm>
      </p:grpSpPr>
      <p:pic>
        <p:nvPicPr>
          <p:cNvPr id="8" name="Symbol zastępczy obrazu 7" descr="Obraz zawierający osoba, Materiały biurowe, ubrania, w pomieszczeniu&#10;&#10;Zawartość wygenerowana przez sztuczną inteligencję może być niepoprawna.">
            <a:extLst>
              <a:ext uri="{FF2B5EF4-FFF2-40B4-BE49-F238E27FC236}">
                <a16:creationId xmlns:a16="http://schemas.microsoft.com/office/drawing/2014/main" id="{DAD293C3-744C-63CE-D172-3E759C3834F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15" name="TextBox 14">
            <a:extLst>
              <a:ext uri="{FF2B5EF4-FFF2-40B4-BE49-F238E27FC236}">
                <a16:creationId xmlns:a16="http://schemas.microsoft.com/office/drawing/2014/main" id="{6F26A54D-8C99-3EE9-49D7-F6DA68919D73}"/>
              </a:ext>
            </a:extLst>
          </p:cNvPr>
          <p:cNvSpPr txBox="1"/>
          <p:nvPr/>
        </p:nvSpPr>
        <p:spPr>
          <a:xfrm>
            <a:off x="3389867" y="2164720"/>
            <a:ext cx="4795872" cy="646331"/>
          </a:xfrm>
          <a:prstGeom prst="rect">
            <a:avLst/>
          </a:prstGeom>
          <a:solidFill>
            <a:srgbClr val="EEA821"/>
          </a:solidFill>
        </p:spPr>
        <p:txBody>
          <a:bodyPr wrap="square" rtlCol="0">
            <a:spAutoFit/>
          </a:bodyPr>
          <a:lstStyle/>
          <a:p>
            <a:pPr algn="ctr"/>
            <a:r>
              <a:rPr lang="en-GB" sz="3600" b="1" spc="324" noProof="0" dirty="0">
                <a:solidFill>
                  <a:schemeClr val="bg1"/>
                </a:solidFill>
                <a:latin typeface="Calibri" panose="020F0502020204030204" pitchFamily="34" charset="0"/>
                <a:cs typeface="Calibri" panose="020F0502020204030204" pitchFamily="34" charset="0"/>
              </a:rPr>
              <a:t>LET’S PRACTICE</a:t>
            </a:r>
          </a:p>
        </p:txBody>
      </p:sp>
      <p:sp>
        <p:nvSpPr>
          <p:cNvPr id="6" name="Rectangle 5">
            <a:extLst>
              <a:ext uri="{FF2B5EF4-FFF2-40B4-BE49-F238E27FC236}">
                <a16:creationId xmlns:a16="http://schemas.microsoft.com/office/drawing/2014/main" id="{C71325F5-4B40-57EF-5045-91D874F5F026}"/>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angle 8">
            <a:extLst>
              <a:ext uri="{FF2B5EF4-FFF2-40B4-BE49-F238E27FC236}">
                <a16:creationId xmlns:a16="http://schemas.microsoft.com/office/drawing/2014/main" id="{DC94C7AF-7D2C-14A9-624B-41EB14060801}"/>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EC8FD7ED-54F8-EDC5-44BD-E35AC3286545}"/>
              </a:ext>
            </a:extLst>
          </p:cNvPr>
          <p:cNvSpPr>
            <a:spLocks noGrp="1"/>
          </p:cNvSpPr>
          <p:nvPr>
            <p:ph type="body" sz="quarter" idx="17"/>
          </p:nvPr>
        </p:nvSpPr>
        <p:spPr>
          <a:xfrm>
            <a:off x="9241981" y="871477"/>
            <a:ext cx="2066906" cy="582221"/>
          </a:xfrm>
        </p:spPr>
        <p:txBody>
          <a:bodyPr/>
          <a:lstStyle/>
          <a:p>
            <a:r>
              <a:rPr lang="en-GB" noProof="0" dirty="0"/>
              <a:t>04</a:t>
            </a:r>
          </a:p>
        </p:txBody>
      </p:sp>
      <p:grpSp>
        <p:nvGrpSpPr>
          <p:cNvPr id="10" name="Group 9">
            <a:extLst>
              <a:ext uri="{FF2B5EF4-FFF2-40B4-BE49-F238E27FC236}">
                <a16:creationId xmlns:a16="http://schemas.microsoft.com/office/drawing/2014/main" id="{D193A908-1291-0EFF-DD18-69080C019568}"/>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E44E3BB9-E61E-FACE-786E-E53E468C8A1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34D34096-E8AF-97DB-48E9-55AB336DAE09}"/>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3160189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528002" y="253193"/>
            <a:ext cx="8654685" cy="949952"/>
          </a:xfrm>
        </p:spPr>
        <p:txBody>
          <a:bodyPr>
            <a:noAutofit/>
          </a:bodyPr>
          <a:lstStyle/>
          <a:p>
            <a:r>
              <a:rPr lang="en-US" sz="2800" b="1" noProof="0" dirty="0"/>
              <a:t>Drag the descriptions below and match them to the right area:</a:t>
            </a:r>
            <a:endParaRPr lang="en-GB" sz="2800" b="1" noProof="0" dirty="0"/>
          </a:p>
        </p:txBody>
      </p:sp>
      <p:sp>
        <p:nvSpPr>
          <p:cNvPr id="6" name="Text Placeholder 5"/>
          <p:cNvSpPr>
            <a:spLocks noGrp="1"/>
          </p:cNvSpPr>
          <p:nvPr>
            <p:ph type="body" sz="quarter" idx="14"/>
          </p:nvPr>
        </p:nvSpPr>
        <p:spPr>
          <a:xfrm>
            <a:off x="1528002" y="2090591"/>
            <a:ext cx="9330892" cy="3001108"/>
          </a:xfrm>
        </p:spPr>
        <p:txBody>
          <a:bodyPr/>
          <a:lstStyle/>
          <a:p>
            <a:r>
              <a:rPr lang="en-US" sz="1800" dirty="0"/>
              <a:t>It </a:t>
            </a:r>
            <a:r>
              <a:rPr lang="en-US" sz="1800" dirty="0" err="1"/>
              <a:t>stabilises</a:t>
            </a:r>
            <a:r>
              <a:rPr lang="en-US" sz="1800" dirty="0"/>
              <a:t> energy supply on cloudy or windless days</a:t>
            </a:r>
            <a:r>
              <a:rPr lang="pl-PL" sz="1800" dirty="0"/>
              <a:t> - </a:t>
            </a:r>
            <a:r>
              <a:rPr lang="en-GB" sz="1800" noProof="0" dirty="0">
                <a:solidFill>
                  <a:srgbClr val="EEA821"/>
                </a:solidFill>
              </a:rPr>
              <a:t>______</a:t>
            </a:r>
            <a:endParaRPr lang="pl-PL" sz="1800" dirty="0"/>
          </a:p>
          <a:p>
            <a:br>
              <a:rPr lang="en-GB" sz="1800" noProof="0" dirty="0"/>
            </a:br>
            <a:r>
              <a:rPr lang="en-US" sz="1800" dirty="0"/>
              <a:t>It requires consultation with local authorities and often an environmental impact report</a:t>
            </a:r>
            <a:r>
              <a:rPr lang="pl-PL" sz="1800" dirty="0"/>
              <a:t> - </a:t>
            </a:r>
            <a:r>
              <a:rPr lang="en-GB" sz="1800" noProof="0" dirty="0">
                <a:solidFill>
                  <a:srgbClr val="EEA821"/>
                </a:solidFill>
              </a:rPr>
              <a:t>______</a:t>
            </a:r>
            <a:endParaRPr lang="pl-PL" sz="1800" noProof="0" dirty="0">
              <a:solidFill>
                <a:srgbClr val="EEA821"/>
              </a:solidFill>
            </a:endParaRPr>
          </a:p>
          <a:p>
            <a:br>
              <a:rPr lang="en-GB" sz="1800" noProof="0" dirty="0"/>
            </a:br>
            <a:r>
              <a:rPr lang="en-US" sz="1800" dirty="0"/>
              <a:t>It includes EU funds such as the Rural Development </a:t>
            </a:r>
            <a:r>
              <a:rPr lang="en-US" sz="1800" dirty="0" err="1"/>
              <a:t>Programme</a:t>
            </a:r>
            <a:r>
              <a:rPr lang="en-US" sz="1800" dirty="0"/>
              <a:t> (RDP)</a:t>
            </a:r>
            <a:r>
              <a:rPr lang="pl-PL" sz="1800" dirty="0"/>
              <a:t> - </a:t>
            </a:r>
            <a:r>
              <a:rPr lang="en-GB" sz="1800" noProof="0" dirty="0">
                <a:solidFill>
                  <a:srgbClr val="EEA821"/>
                </a:solidFill>
              </a:rPr>
              <a:t>______</a:t>
            </a:r>
            <a:endParaRPr lang="pl-PL" sz="1800" noProof="0" dirty="0">
              <a:solidFill>
                <a:srgbClr val="EEA821"/>
              </a:solidFill>
            </a:endParaRPr>
          </a:p>
          <a:p>
            <a:endParaRPr lang="pl-PL" sz="1800" noProof="0" dirty="0">
              <a:solidFill>
                <a:srgbClr val="EEA821"/>
              </a:solidFill>
            </a:endParaRPr>
          </a:p>
          <a:p>
            <a:r>
              <a:rPr lang="en-US" sz="1800" dirty="0"/>
              <a:t>It promotes energy independence and increases resilience to power outages</a:t>
            </a:r>
            <a:r>
              <a:rPr lang="pl-PL" sz="1800" dirty="0"/>
              <a:t> - </a:t>
            </a:r>
            <a:r>
              <a:rPr lang="en-GB" sz="1800" noProof="0" dirty="0">
                <a:solidFill>
                  <a:srgbClr val="EEA821"/>
                </a:solidFill>
              </a:rPr>
              <a:t>______</a:t>
            </a:r>
            <a:endParaRPr lang="pl-PL" sz="1800" noProof="0" dirty="0">
              <a:solidFill>
                <a:srgbClr val="EEA821"/>
              </a:solidFill>
            </a:endParaRPr>
          </a:p>
          <a:p>
            <a:endParaRPr lang="pl-PL" sz="1800" dirty="0">
              <a:solidFill>
                <a:srgbClr val="EEA821"/>
              </a:solidFill>
            </a:endParaRPr>
          </a:p>
          <a:p>
            <a:r>
              <a:rPr lang="en-US" sz="1800" dirty="0"/>
              <a:t>Includes the necessity to comply with building and energy regulations</a:t>
            </a:r>
            <a:r>
              <a:rPr lang="pl-PL" sz="1800" dirty="0"/>
              <a:t> - </a:t>
            </a:r>
            <a:r>
              <a:rPr lang="en-GB" sz="1800" noProof="0" dirty="0">
                <a:solidFill>
                  <a:srgbClr val="EEA821"/>
                </a:solidFill>
              </a:rPr>
              <a:t>______</a:t>
            </a:r>
            <a:endParaRPr lang="pl-PL" sz="1800" noProof="0" dirty="0">
              <a:solidFill>
                <a:srgbClr val="EEA821"/>
              </a:solidFill>
            </a:endParaRPr>
          </a:p>
          <a:p>
            <a:endParaRPr lang="en-US" sz="1800" dirty="0"/>
          </a:p>
          <a:p>
            <a:r>
              <a:rPr lang="en-US" sz="1800" dirty="0"/>
              <a:t>Facilitates the purchase and installation of RES through subsidies and preferential loans</a:t>
            </a:r>
            <a:r>
              <a:rPr lang="pl-PL" sz="1800" dirty="0"/>
              <a:t> - </a:t>
            </a:r>
            <a:r>
              <a:rPr lang="en-GB" sz="1800" noProof="0" dirty="0">
                <a:solidFill>
                  <a:srgbClr val="EEA821"/>
                </a:solidFill>
              </a:rPr>
              <a:t>______</a:t>
            </a:r>
            <a:endParaRPr lang="en-US" sz="1800" dirty="0"/>
          </a:p>
          <a:p>
            <a:endParaRPr lang="pl-PL" sz="1800" b="1" noProof="0" dirty="0">
              <a:solidFill>
                <a:srgbClr val="EEA821"/>
              </a:solidFill>
            </a:endParaRPr>
          </a:p>
          <a:p>
            <a:endParaRPr lang="en-US" sz="1800" dirty="0"/>
          </a:p>
          <a:p>
            <a:endParaRPr lang="en-GB" sz="1800" noProof="0" dirty="0"/>
          </a:p>
        </p:txBody>
      </p:sp>
      <p:sp>
        <p:nvSpPr>
          <p:cNvPr id="2" name="Text Placeholder 5">
            <a:extLst>
              <a:ext uri="{FF2B5EF4-FFF2-40B4-BE49-F238E27FC236}">
                <a16:creationId xmlns:a16="http://schemas.microsoft.com/office/drawing/2014/main" id="{D8BD701C-74F9-B31A-E7C8-A02DFF07616C}"/>
              </a:ext>
            </a:extLst>
          </p:cNvPr>
          <p:cNvSpPr txBox="1">
            <a:spLocks/>
          </p:cNvSpPr>
          <p:nvPr/>
        </p:nvSpPr>
        <p:spPr>
          <a:xfrm>
            <a:off x="1768657" y="1285015"/>
            <a:ext cx="8397973" cy="471854"/>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baseline="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b="1" dirty="0">
                <a:solidFill>
                  <a:srgbClr val="ED8623"/>
                </a:solidFill>
              </a:rPr>
              <a:t>Finance,</a:t>
            </a:r>
            <a:r>
              <a:rPr lang="pl-PL" dirty="0">
                <a:solidFill>
                  <a:srgbClr val="ED8623"/>
                </a:solidFill>
              </a:rPr>
              <a:t> </a:t>
            </a:r>
            <a:r>
              <a:rPr lang="pl-PL" b="1" dirty="0" err="1">
                <a:solidFill>
                  <a:srgbClr val="ED8623"/>
                </a:solidFill>
              </a:rPr>
              <a:t>Regulations</a:t>
            </a:r>
            <a:r>
              <a:rPr lang="pl-PL" dirty="0">
                <a:solidFill>
                  <a:srgbClr val="ED8623"/>
                </a:solidFill>
              </a:rPr>
              <a:t>, </a:t>
            </a:r>
            <a:r>
              <a:rPr lang="pl-PL" b="1" dirty="0">
                <a:solidFill>
                  <a:srgbClr val="ED8623"/>
                </a:solidFill>
              </a:rPr>
              <a:t>Energy Storage</a:t>
            </a:r>
            <a:endParaRPr lang="pl-PL" dirty="0">
              <a:solidFill>
                <a:srgbClr val="ED8623"/>
              </a:solidFill>
            </a:endParaRPr>
          </a:p>
          <a:p>
            <a:endParaRPr lang="pl-PL" b="1" dirty="0">
              <a:solidFill>
                <a:srgbClr val="ED8623"/>
              </a:solidFill>
            </a:endParaRPr>
          </a:p>
        </p:txBody>
      </p:sp>
    </p:spTree>
    <p:extLst>
      <p:ext uri="{BB962C8B-B14F-4D97-AF65-F5344CB8AC3E}">
        <p14:creationId xmlns:p14="http://schemas.microsoft.com/office/powerpoint/2010/main" val="1587215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D4202-671E-84B6-AC8D-5954E0FDCE8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C4A0433-FAB7-6D99-BE20-14585CB1F0F2}"/>
              </a:ext>
            </a:extLst>
          </p:cNvPr>
          <p:cNvSpPr>
            <a:spLocks noGrp="1"/>
          </p:cNvSpPr>
          <p:nvPr>
            <p:ph type="body" sz="quarter" idx="13"/>
          </p:nvPr>
        </p:nvSpPr>
        <p:spPr>
          <a:xfrm>
            <a:off x="1652290" y="1016672"/>
            <a:ext cx="8654685" cy="949952"/>
          </a:xfrm>
        </p:spPr>
        <p:txBody>
          <a:bodyPr>
            <a:noAutofit/>
          </a:bodyPr>
          <a:lstStyle/>
          <a:p>
            <a:r>
              <a:rPr lang="en-US" sz="2800" b="1" dirty="0"/>
              <a:t>Solution to the drag and drop exercise</a:t>
            </a:r>
          </a:p>
        </p:txBody>
      </p:sp>
      <p:sp>
        <p:nvSpPr>
          <p:cNvPr id="6" name="Text Placeholder 5">
            <a:extLst>
              <a:ext uri="{FF2B5EF4-FFF2-40B4-BE49-F238E27FC236}">
                <a16:creationId xmlns:a16="http://schemas.microsoft.com/office/drawing/2014/main" id="{922F4B5A-D1C5-959E-D39E-1C57A712A9AD}"/>
              </a:ext>
            </a:extLst>
          </p:cNvPr>
          <p:cNvSpPr>
            <a:spLocks noGrp="1"/>
          </p:cNvSpPr>
          <p:nvPr>
            <p:ph type="body" sz="quarter" idx="14"/>
          </p:nvPr>
        </p:nvSpPr>
        <p:spPr>
          <a:xfrm>
            <a:off x="1768657" y="2100024"/>
            <a:ext cx="8654685" cy="3001108"/>
          </a:xfrm>
        </p:spPr>
        <p:txBody>
          <a:bodyPr/>
          <a:lstStyle/>
          <a:p>
            <a:pPr>
              <a:buNone/>
            </a:pPr>
            <a:r>
              <a:rPr lang="en-US" sz="1800" b="1" dirty="0"/>
              <a:t>Financing</a:t>
            </a:r>
          </a:p>
          <a:p>
            <a:pPr>
              <a:buNone/>
            </a:pPr>
            <a:r>
              <a:rPr lang="en-US" sz="1800" dirty="0"/>
              <a:t>- Includes EU funds such as the Rural Development </a:t>
            </a:r>
            <a:r>
              <a:rPr lang="en-US" sz="1800" dirty="0" err="1"/>
              <a:t>Programme</a:t>
            </a:r>
            <a:r>
              <a:rPr lang="en-US" sz="1800" dirty="0"/>
              <a:t> (RDP).</a:t>
            </a:r>
          </a:p>
          <a:p>
            <a:r>
              <a:rPr lang="pl-PL" sz="1800" dirty="0"/>
              <a:t>- </a:t>
            </a:r>
            <a:r>
              <a:rPr lang="en-US" sz="1800" dirty="0"/>
              <a:t>Facilitates the purchase and installation of RES through subsidies and preferential loans.</a:t>
            </a:r>
            <a:endParaRPr lang="pl-PL" sz="1800" dirty="0"/>
          </a:p>
          <a:p>
            <a:endParaRPr lang="en-US" sz="1800" dirty="0"/>
          </a:p>
          <a:p>
            <a:pPr>
              <a:buNone/>
            </a:pPr>
            <a:r>
              <a:rPr lang="en-US" sz="1800" b="1" dirty="0"/>
              <a:t>Regulations</a:t>
            </a:r>
          </a:p>
          <a:p>
            <a:pPr>
              <a:lnSpc>
                <a:spcPct val="150000"/>
              </a:lnSpc>
              <a:buNone/>
            </a:pPr>
            <a:r>
              <a:rPr lang="en-US" sz="1800" dirty="0"/>
              <a:t>- Requires consultation with local authorities and often an environmental impact report.</a:t>
            </a:r>
            <a:br>
              <a:rPr lang="en-US" sz="1800" dirty="0"/>
            </a:br>
            <a:r>
              <a:rPr lang="pl-PL" sz="1800" dirty="0"/>
              <a:t>- </a:t>
            </a:r>
            <a:r>
              <a:rPr lang="en-US" sz="1800" dirty="0"/>
              <a:t>Includes the necessity to comply with building and energy regulations.</a:t>
            </a:r>
            <a:endParaRPr lang="pl-PL" sz="1800" dirty="0"/>
          </a:p>
          <a:p>
            <a:pPr marL="285750" indent="-285750">
              <a:buFontTx/>
              <a:buChar char="-"/>
            </a:pPr>
            <a:endParaRPr lang="en-US" sz="1800" dirty="0"/>
          </a:p>
          <a:p>
            <a:pPr>
              <a:buNone/>
            </a:pPr>
            <a:r>
              <a:rPr lang="en-US" sz="1800" b="1" dirty="0"/>
              <a:t>Energy storage</a:t>
            </a:r>
          </a:p>
          <a:p>
            <a:pPr>
              <a:buNone/>
            </a:pPr>
            <a:r>
              <a:rPr lang="en-US" sz="1800" dirty="0"/>
              <a:t>- Allows for </a:t>
            </a:r>
            <a:r>
              <a:rPr lang="en-US" sz="1800" dirty="0" err="1"/>
              <a:t>stabilisation</a:t>
            </a:r>
            <a:r>
              <a:rPr lang="en-US" sz="1800" dirty="0"/>
              <a:t> of energy supply on cloudy or windless days.</a:t>
            </a:r>
          </a:p>
          <a:p>
            <a:r>
              <a:rPr lang="en-US" sz="1800" dirty="0"/>
              <a:t>- Supports energy independence and increases resilience to power outages.</a:t>
            </a:r>
          </a:p>
          <a:p>
            <a:endParaRPr lang="en-GB" sz="1800" noProof="0" dirty="0"/>
          </a:p>
        </p:txBody>
      </p:sp>
    </p:spTree>
    <p:extLst>
      <p:ext uri="{BB962C8B-B14F-4D97-AF65-F5344CB8AC3E}">
        <p14:creationId xmlns:p14="http://schemas.microsoft.com/office/powerpoint/2010/main" val="2089749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2676661" y="2301670"/>
            <a:ext cx="6838675" cy="1653869"/>
          </a:xfrm>
          <a:prstGeom prst="rect">
            <a:avLst/>
          </a:prstGeom>
        </p:spPr>
        <p:txBody>
          <a:bodyPr/>
          <a:lstStyle/>
          <a:p>
            <a:r>
              <a:rPr lang="en-US" sz="4000" noProof="0" dirty="0"/>
              <a:t>Energy storage is the linchpin of a sustainable energy future.</a:t>
            </a:r>
            <a:endParaRPr lang="en-GB" sz="4000" noProof="0" dirty="0"/>
          </a:p>
        </p:txBody>
      </p:sp>
      <p:pic>
        <p:nvPicPr>
          <p:cNvPr id="6" name="Picture Placeholder 5">
            <a:extLst>
              <a:ext uri="{FF2B5EF4-FFF2-40B4-BE49-F238E27FC236}">
                <a16:creationId xmlns:a16="http://schemas.microsoft.com/office/drawing/2014/main" id="{E67AE701-64DA-9386-AEDF-97D18F62D173}"/>
              </a:ext>
            </a:extLst>
          </p:cNvPr>
          <p:cNvPicPr>
            <a:picLocks noGrp="1" noChangeAspect="1"/>
          </p:cNvPicPr>
          <p:nvPr>
            <p:ph type="pic" sz="quarter" idx="20"/>
          </p:nvPr>
        </p:nvPicPr>
        <p:blipFill>
          <a:blip r:embed="rId3">
            <a:extLst>
              <a:ext uri="{28A0092B-C50C-407E-A947-70E740481C1C}">
                <a14:useLocalDpi xmlns:a14="http://schemas.microsoft.com/office/drawing/2010/main"/>
              </a:ext>
            </a:extLst>
          </a:blip>
          <a:srcRect/>
          <a:stretch>
            <a:fillRect/>
          </a:stretch>
        </p:blipFill>
        <p:spPr/>
      </p:pic>
      <p:grpSp>
        <p:nvGrpSpPr>
          <p:cNvPr id="13" name="Group 12">
            <a:extLst>
              <a:ext uri="{FF2B5EF4-FFF2-40B4-BE49-F238E27FC236}">
                <a16:creationId xmlns:a16="http://schemas.microsoft.com/office/drawing/2014/main" id="{9E17437A-A1B2-0547-E570-128067B6207C}"/>
              </a:ext>
            </a:extLst>
          </p:cNvPr>
          <p:cNvGrpSpPr/>
          <p:nvPr/>
        </p:nvGrpSpPr>
        <p:grpSpPr>
          <a:xfrm>
            <a:off x="5489801" y="935828"/>
            <a:ext cx="1487826" cy="1083162"/>
            <a:chOff x="3400450" y="986392"/>
            <a:chExt cx="1487826" cy="1083162"/>
          </a:xfrm>
          <a:solidFill>
            <a:srgbClr val="0B3A5B"/>
          </a:solidFill>
        </p:grpSpPr>
        <p:sp>
          <p:nvSpPr>
            <p:cNvPr id="14" name="Freeform 13">
              <a:extLst>
                <a:ext uri="{FF2B5EF4-FFF2-40B4-BE49-F238E27FC236}">
                  <a16:creationId xmlns:a16="http://schemas.microsoft.com/office/drawing/2014/main" id="{92AB5CB3-7D2F-5521-9B5E-41CF8EA59F7B}"/>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EA821"/>
            </a:solidFill>
            <a:ln w="8971" cap="flat">
              <a:noFill/>
              <a:prstDash val="solid"/>
              <a:miter/>
            </a:ln>
          </p:spPr>
          <p:txBody>
            <a:bodyPr rtlCol="0" anchor="ctr"/>
            <a:lstStyle/>
            <a:p>
              <a:endParaRPr lang="en-GB" noProof="0" dirty="0"/>
            </a:p>
          </p:txBody>
        </p:sp>
        <p:sp>
          <p:nvSpPr>
            <p:cNvPr id="16" name="Freeform 15">
              <a:extLst>
                <a:ext uri="{FF2B5EF4-FFF2-40B4-BE49-F238E27FC236}">
                  <a16:creationId xmlns:a16="http://schemas.microsoft.com/office/drawing/2014/main" id="{4772CC2F-D78B-E35C-E0E8-0BBA501ECE2D}"/>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GB" noProof="0" dirty="0"/>
            </a:p>
          </p:txBody>
        </p:sp>
      </p:grpSp>
      <p:sp>
        <p:nvSpPr>
          <p:cNvPr id="4" name="TextBox 3">
            <a:extLst>
              <a:ext uri="{FF2B5EF4-FFF2-40B4-BE49-F238E27FC236}">
                <a16:creationId xmlns:a16="http://schemas.microsoft.com/office/drawing/2014/main" id="{13BD3840-D090-79D3-9B20-36A09AE941FF}"/>
              </a:ext>
            </a:extLst>
          </p:cNvPr>
          <p:cNvSpPr txBox="1"/>
          <p:nvPr/>
        </p:nvSpPr>
        <p:spPr>
          <a:xfrm>
            <a:off x="2676661" y="4139217"/>
            <a:ext cx="7190714" cy="369332"/>
          </a:xfrm>
          <a:prstGeom prst="rect">
            <a:avLst/>
          </a:prstGeom>
          <a:noFill/>
        </p:spPr>
        <p:txBody>
          <a:bodyPr wrap="square">
            <a:spAutoFit/>
          </a:bodyPr>
          <a:lstStyle/>
          <a:p>
            <a:r>
              <a:rPr lang="en-US" dirty="0">
                <a:solidFill>
                  <a:schemeClr val="bg1"/>
                </a:solidFill>
              </a:rPr>
              <a:t>— </a:t>
            </a:r>
            <a:r>
              <a:rPr lang="en-US" i="1" dirty="0">
                <a:solidFill>
                  <a:schemeClr val="bg1"/>
                </a:solidFill>
              </a:rPr>
              <a:t>Fatih Birol, Executive Director of the International Energy Agency (IEA)</a:t>
            </a:r>
            <a:endParaRPr lang="en-IE" dirty="0">
              <a:solidFill>
                <a:schemeClr val="bg1"/>
              </a:solidFill>
            </a:endParaRPr>
          </a:p>
        </p:txBody>
      </p:sp>
    </p:spTree>
    <p:extLst>
      <p:ext uri="{BB962C8B-B14F-4D97-AF65-F5344CB8AC3E}">
        <p14:creationId xmlns:p14="http://schemas.microsoft.com/office/powerpoint/2010/main" val="1027828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Placeholder 39">
            <a:extLst>
              <a:ext uri="{FF2B5EF4-FFF2-40B4-BE49-F238E27FC236}">
                <a16:creationId xmlns:a16="http://schemas.microsoft.com/office/drawing/2014/main" id="{291FAA13-CD68-F322-0D1C-975AC5E75A0D}"/>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a:ext>
            </a:extLst>
          </a:blip>
          <a:srcRect/>
          <a:stretch/>
        </p:blipFill>
        <p:spPr>
          <a:xfrm>
            <a:off x="1066800" y="477838"/>
            <a:ext cx="11125200" cy="2341562"/>
          </a:xfrm>
        </p:spPr>
      </p:pic>
      <p:sp>
        <p:nvSpPr>
          <p:cNvPr id="11" name="Text Placeholder 10"/>
          <p:cNvSpPr>
            <a:spLocks noGrp="1"/>
          </p:cNvSpPr>
          <p:nvPr>
            <p:ph type="body" sz="quarter" idx="13"/>
          </p:nvPr>
        </p:nvSpPr>
        <p:spPr>
          <a:xfrm>
            <a:off x="1780185" y="3416922"/>
            <a:ext cx="8714406" cy="697353"/>
          </a:xfrm>
        </p:spPr>
        <p:txBody>
          <a:bodyPr>
            <a:noAutofit/>
          </a:bodyPr>
          <a:lstStyle/>
          <a:p>
            <a:r>
              <a:rPr lang="en-GB" b="1" noProof="0" dirty="0">
                <a:solidFill>
                  <a:srgbClr val="007772"/>
                </a:solidFill>
              </a:rPr>
              <a:t>Well Done!!! </a:t>
            </a:r>
          </a:p>
        </p:txBody>
      </p:sp>
      <p:sp>
        <p:nvSpPr>
          <p:cNvPr id="12" name="Text Placeholder 11"/>
          <p:cNvSpPr>
            <a:spLocks noGrp="1"/>
          </p:cNvSpPr>
          <p:nvPr>
            <p:ph type="body" sz="quarter" idx="14"/>
          </p:nvPr>
        </p:nvSpPr>
        <p:spPr>
          <a:xfrm>
            <a:off x="1792481" y="4217052"/>
            <a:ext cx="8703302" cy="1396348"/>
          </a:xfrm>
        </p:spPr>
        <p:txBody>
          <a:bodyPr/>
          <a:lstStyle/>
          <a:p>
            <a:r>
              <a:rPr lang="en-GB" noProof="0" dirty="0"/>
              <a:t>You finished </a:t>
            </a:r>
            <a:r>
              <a:rPr lang="en-GB" b="1" noProof="0" dirty="0"/>
              <a:t>Course </a:t>
            </a:r>
            <a:r>
              <a:rPr lang="pl-PL" b="1" noProof="0" dirty="0"/>
              <a:t>4</a:t>
            </a:r>
            <a:r>
              <a:rPr lang="en-GB" noProof="0" dirty="0"/>
              <a:t>! </a:t>
            </a:r>
          </a:p>
          <a:p>
            <a:r>
              <a:rPr lang="en-GB" dirty="0"/>
              <a:t>Why not now test your knowledge by taking related quiz!!</a:t>
            </a:r>
          </a:p>
        </p:txBody>
      </p:sp>
      <p:sp>
        <p:nvSpPr>
          <p:cNvPr id="15" name="Rectangle 14">
            <a:extLst>
              <a:ext uri="{FF2B5EF4-FFF2-40B4-BE49-F238E27FC236}">
                <a16:creationId xmlns:a16="http://schemas.microsoft.com/office/drawing/2014/main" id="{AA6AE901-384E-C841-AA68-9D7D04B966E5}"/>
              </a:ext>
            </a:extLst>
          </p:cNvPr>
          <p:cNvSpPr/>
          <p:nvPr/>
        </p:nvSpPr>
        <p:spPr>
          <a:xfrm>
            <a:off x="0" y="2265329"/>
            <a:ext cx="1407911" cy="13746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Rectangle 15">
            <a:extLst>
              <a:ext uri="{FF2B5EF4-FFF2-40B4-BE49-F238E27FC236}">
                <a16:creationId xmlns:a16="http://schemas.microsoft.com/office/drawing/2014/main" id="{A5BF3755-C302-A24F-B00E-705AE69B7136}"/>
              </a:ext>
            </a:extLst>
          </p:cNvPr>
          <p:cNvSpPr/>
          <p:nvPr/>
        </p:nvSpPr>
        <p:spPr>
          <a:xfrm>
            <a:off x="10784089" y="0"/>
            <a:ext cx="1407911" cy="5042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855791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5">
            <a:extLst>
              <a:ext uri="{FF2B5EF4-FFF2-40B4-BE49-F238E27FC236}">
                <a16:creationId xmlns:a16="http://schemas.microsoft.com/office/drawing/2014/main" id="{BA7FEA00-62B7-171C-1585-8637BA1408BB}"/>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rcRect/>
          <a:stretch>
            <a:fillRect/>
          </a:stretch>
        </p:blipFill>
        <p:spPr/>
      </p:pic>
      <p:sp>
        <p:nvSpPr>
          <p:cNvPr id="8" name="Rectangle 7"/>
          <p:cNvSpPr/>
          <p:nvPr/>
        </p:nvSpPr>
        <p:spPr>
          <a:xfrm rot="5400000">
            <a:off x="2114875" y="2703308"/>
            <a:ext cx="1291817" cy="5521569"/>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 name="Text Placeholder 18">
            <a:extLst>
              <a:ext uri="{FF2B5EF4-FFF2-40B4-BE49-F238E27FC236}">
                <a16:creationId xmlns:a16="http://schemas.microsoft.com/office/drawing/2014/main" id="{3533546D-38D9-0918-85CF-26948F9DE80F}"/>
              </a:ext>
            </a:extLst>
          </p:cNvPr>
          <p:cNvSpPr txBox="1">
            <a:spLocks/>
          </p:cNvSpPr>
          <p:nvPr/>
        </p:nvSpPr>
        <p:spPr>
          <a:xfrm>
            <a:off x="624024" y="5211784"/>
            <a:ext cx="5881764" cy="63424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b="1" noProof="0" dirty="0">
                <a:solidFill>
                  <a:schemeClr val="bg1"/>
                </a:solidFill>
              </a:rPr>
              <a:t>Follow our journey</a:t>
            </a:r>
          </a:p>
        </p:txBody>
      </p:sp>
      <p:grpSp>
        <p:nvGrpSpPr>
          <p:cNvPr id="40" name="Group 39">
            <a:extLst>
              <a:ext uri="{FF2B5EF4-FFF2-40B4-BE49-F238E27FC236}">
                <a16:creationId xmlns:a16="http://schemas.microsoft.com/office/drawing/2014/main" id="{2127C271-11D1-C617-97C3-5A6EF8B231DB}"/>
              </a:ext>
            </a:extLst>
          </p:cNvPr>
          <p:cNvGrpSpPr/>
          <p:nvPr/>
        </p:nvGrpSpPr>
        <p:grpSpPr>
          <a:xfrm>
            <a:off x="626654" y="5794708"/>
            <a:ext cx="2817464" cy="475324"/>
            <a:chOff x="9893620" y="5409126"/>
            <a:chExt cx="1664680" cy="280842"/>
          </a:xfrm>
        </p:grpSpPr>
        <p:grpSp>
          <p:nvGrpSpPr>
            <p:cNvPr id="41" name="Graphic 3">
              <a:extLst>
                <a:ext uri="{FF2B5EF4-FFF2-40B4-BE49-F238E27FC236}">
                  <a16:creationId xmlns:a16="http://schemas.microsoft.com/office/drawing/2014/main" id="{FBE344A5-1688-988F-DC24-E7C63673645B}"/>
                </a:ext>
              </a:extLst>
            </p:cNvPr>
            <p:cNvGrpSpPr/>
            <p:nvPr/>
          </p:nvGrpSpPr>
          <p:grpSpPr>
            <a:xfrm>
              <a:off x="10931758" y="5409126"/>
              <a:ext cx="280634" cy="280634"/>
              <a:chOff x="1950027" y="2499889"/>
              <a:chExt cx="850463" cy="850463"/>
            </a:xfrm>
          </p:grpSpPr>
          <p:sp>
            <p:nvSpPr>
              <p:cNvPr id="53" name="Freeform 52">
                <a:extLst>
                  <a:ext uri="{FF2B5EF4-FFF2-40B4-BE49-F238E27FC236}">
                    <a16:creationId xmlns:a16="http://schemas.microsoft.com/office/drawing/2014/main" id="{09C84D44-EA48-DEA2-EE39-179C8239029D}"/>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nvGrpSpPr>
              <p:cNvPr id="54" name="Graphic 3">
                <a:extLst>
                  <a:ext uri="{FF2B5EF4-FFF2-40B4-BE49-F238E27FC236}">
                    <a16:creationId xmlns:a16="http://schemas.microsoft.com/office/drawing/2014/main" id="{86D3DD64-9CA7-71BB-F837-E7D11EEC16DA}"/>
                  </a:ext>
                </a:extLst>
              </p:cNvPr>
              <p:cNvGrpSpPr/>
              <p:nvPr/>
            </p:nvGrpSpPr>
            <p:grpSpPr>
              <a:xfrm>
                <a:off x="2107521" y="2657382"/>
                <a:ext cx="535476" cy="535477"/>
                <a:chOff x="2107521" y="2657382"/>
                <a:chExt cx="535476" cy="535477"/>
              </a:xfrm>
              <a:solidFill>
                <a:srgbClr val="FFFFFF"/>
              </a:solidFill>
            </p:grpSpPr>
            <p:sp>
              <p:nvSpPr>
                <p:cNvPr id="55" name="Freeform 54">
                  <a:extLst>
                    <a:ext uri="{FF2B5EF4-FFF2-40B4-BE49-F238E27FC236}">
                      <a16:creationId xmlns:a16="http://schemas.microsoft.com/office/drawing/2014/main" id="{C64E93BC-0B66-7403-0AB1-6C9725BB3698}"/>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553B9228-C3AE-56A6-9D4E-9EA55E9CE30B}"/>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8C0E161C-9D45-0B20-E05F-A19B54B1506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sp>
          <p:nvSpPr>
            <p:cNvPr id="51" name="Freeform 50">
              <a:extLst>
                <a:ext uri="{FF2B5EF4-FFF2-40B4-BE49-F238E27FC236}">
                  <a16:creationId xmlns:a16="http://schemas.microsoft.com/office/drawing/2014/main" id="{5FEEDE3F-44ED-C980-9AB9-2FB72A3FE355}"/>
                </a:ext>
              </a:extLst>
            </p:cNvPr>
            <p:cNvSpPr/>
            <p:nvPr/>
          </p:nvSpPr>
          <p:spPr>
            <a:xfrm>
              <a:off x="10239527"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nvGrpSpPr>
            <p:cNvPr id="43" name="Graphic 3">
              <a:extLst>
                <a:ext uri="{FF2B5EF4-FFF2-40B4-BE49-F238E27FC236}">
                  <a16:creationId xmlns:a16="http://schemas.microsoft.com/office/drawing/2014/main" id="{88D1C542-0B80-DF52-8819-54D6EE1D7061}"/>
                </a:ext>
              </a:extLst>
            </p:cNvPr>
            <p:cNvGrpSpPr/>
            <p:nvPr/>
          </p:nvGrpSpPr>
          <p:grpSpPr>
            <a:xfrm>
              <a:off x="11277666" y="5409126"/>
              <a:ext cx="280634" cy="280634"/>
              <a:chOff x="2998302" y="2499889"/>
              <a:chExt cx="850463" cy="850463"/>
            </a:xfrm>
          </p:grpSpPr>
          <p:sp>
            <p:nvSpPr>
              <p:cNvPr id="49" name="Freeform 48">
                <a:extLst>
                  <a:ext uri="{FF2B5EF4-FFF2-40B4-BE49-F238E27FC236}">
                    <a16:creationId xmlns:a16="http://schemas.microsoft.com/office/drawing/2014/main" id="{81D29495-C8C0-4B65-F1E4-B4FC0E8A3CB1}"/>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0027AC84-5B69-6A5C-3FDD-54B92A8D569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9475ED84-CA0E-560A-A006-BFE6FB0D6338}"/>
                </a:ext>
              </a:extLst>
            </p:cNvPr>
            <p:cNvGrpSpPr/>
            <p:nvPr/>
          </p:nvGrpSpPr>
          <p:grpSpPr>
            <a:xfrm>
              <a:off x="9893620" y="5409126"/>
              <a:ext cx="280634" cy="280842"/>
              <a:chOff x="-1196056" y="2499889"/>
              <a:chExt cx="850463" cy="851093"/>
            </a:xfrm>
          </p:grpSpPr>
          <p:sp>
            <p:nvSpPr>
              <p:cNvPr id="47" name="Freeform 46">
                <a:extLst>
                  <a:ext uri="{FF2B5EF4-FFF2-40B4-BE49-F238E27FC236}">
                    <a16:creationId xmlns:a16="http://schemas.microsoft.com/office/drawing/2014/main" id="{56CD6E99-2011-D6A1-BBB6-E2A479E08EB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9CEC29C4-C278-1AA5-A7AB-CAA78C42D74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sp>
          <p:nvSpPr>
            <p:cNvPr id="45" name="Freeform 44">
              <a:extLst>
                <a:ext uri="{FF2B5EF4-FFF2-40B4-BE49-F238E27FC236}">
                  <a16:creationId xmlns:a16="http://schemas.microsoft.com/office/drawing/2014/main" id="{596691C4-B20A-F95D-473A-FE9E25EC4E7B}"/>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pic>
          <p:nvPicPr>
            <p:cNvPr id="46" name="Graphic 45" descr="World with solid fill">
              <a:extLst>
                <a:ext uri="{FF2B5EF4-FFF2-40B4-BE49-F238E27FC236}">
                  <a16:creationId xmlns:a16="http://schemas.microsoft.com/office/drawing/2014/main" id="{FC01AC2E-2738-86BB-2A49-BD68D42489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00539" y="5425572"/>
              <a:ext cx="246077" cy="246077"/>
            </a:xfrm>
            <a:prstGeom prst="rect">
              <a:avLst/>
            </a:prstGeom>
          </p:spPr>
        </p:pic>
      </p:grpSp>
      <p:sp>
        <p:nvSpPr>
          <p:cNvPr id="4" name="Text Placeholder 58">
            <a:extLst>
              <a:ext uri="{FF2B5EF4-FFF2-40B4-BE49-F238E27FC236}">
                <a16:creationId xmlns:a16="http://schemas.microsoft.com/office/drawing/2014/main" id="{2E0C1970-EE4D-7561-A3A5-702849A36459}"/>
              </a:ext>
            </a:extLst>
          </p:cNvPr>
          <p:cNvSpPr txBox="1">
            <a:spLocks/>
          </p:cNvSpPr>
          <p:nvPr/>
        </p:nvSpPr>
        <p:spPr>
          <a:xfrm>
            <a:off x="4976446" y="4607170"/>
            <a:ext cx="7215555" cy="935236"/>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4000" noProof="0" dirty="0">
                <a:solidFill>
                  <a:schemeClr val="bg1"/>
                </a:solidFill>
              </a:rPr>
              <a:t>www.</a:t>
            </a:r>
            <a:r>
              <a:rPr lang="en-GB" sz="4000" b="1" noProof="0" dirty="0">
                <a:solidFill>
                  <a:schemeClr val="bg1"/>
                </a:solidFill>
                <a:latin typeface="Calibri" panose="020F0502020204030204" pitchFamily="34" charset="0"/>
                <a:cs typeface="Calibri" panose="020F0502020204030204" pitchFamily="34" charset="0"/>
              </a:rPr>
              <a:t>smartskillsproject</a:t>
            </a:r>
            <a:r>
              <a:rPr lang="en-GB" sz="4000" noProof="0" dirty="0">
                <a:solidFill>
                  <a:schemeClr val="bg1"/>
                </a:solidFill>
              </a:rPr>
              <a:t>.eu</a:t>
            </a:r>
          </a:p>
        </p:txBody>
      </p:sp>
      <p:grpSp>
        <p:nvGrpSpPr>
          <p:cNvPr id="37" name="Group 36">
            <a:extLst>
              <a:ext uri="{FF2B5EF4-FFF2-40B4-BE49-F238E27FC236}">
                <a16:creationId xmlns:a16="http://schemas.microsoft.com/office/drawing/2014/main" id="{8654BA78-F22D-97E5-8C83-E90010123DFA}"/>
              </a:ext>
            </a:extLst>
          </p:cNvPr>
          <p:cNvGrpSpPr/>
          <p:nvPr/>
        </p:nvGrpSpPr>
        <p:grpSpPr>
          <a:xfrm>
            <a:off x="-527645" y="-768737"/>
            <a:ext cx="3049190" cy="3049190"/>
            <a:chOff x="3268483" y="5538141"/>
            <a:chExt cx="1760348" cy="1760348"/>
          </a:xfrm>
          <a:solidFill>
            <a:schemeClr val="bg1">
              <a:alpha val="42000"/>
            </a:schemeClr>
          </a:solidFill>
        </p:grpSpPr>
        <p:sp>
          <p:nvSpPr>
            <p:cNvPr id="38" name="Freeform 37">
              <a:extLst>
                <a:ext uri="{FF2B5EF4-FFF2-40B4-BE49-F238E27FC236}">
                  <a16:creationId xmlns:a16="http://schemas.microsoft.com/office/drawing/2014/main" id="{8B1E37AE-4197-F011-9D2F-0371C63F92C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39" name="Freeform 38">
              <a:extLst>
                <a:ext uri="{FF2B5EF4-FFF2-40B4-BE49-F238E27FC236}">
                  <a16:creationId xmlns:a16="http://schemas.microsoft.com/office/drawing/2014/main" id="{F349F46C-F7F7-E5B5-B72B-AB52E8641BB4}"/>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1667090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F4B7AB7-5665-DDA7-2692-D9FF812FC58C}"/>
              </a:ext>
            </a:extLst>
          </p:cNvPr>
          <p:cNvSpPr>
            <a:spLocks noGrp="1"/>
          </p:cNvSpPr>
          <p:nvPr>
            <p:ph type="body" sz="quarter" idx="15"/>
          </p:nvPr>
        </p:nvSpPr>
        <p:spPr>
          <a:xfrm>
            <a:off x="5235421" y="2106009"/>
            <a:ext cx="700387" cy="566443"/>
          </a:xfrm>
          <a:prstGeom prst="rect">
            <a:avLst/>
          </a:prstGeom>
        </p:spPr>
        <p:txBody>
          <a:bodyPr/>
          <a:lstStyle/>
          <a:p>
            <a:r>
              <a:rPr lang="en-GB" noProof="0" dirty="0"/>
              <a:t>01</a:t>
            </a:r>
          </a:p>
        </p:txBody>
      </p:sp>
      <p:sp>
        <p:nvSpPr>
          <p:cNvPr id="12" name="Text Placeholder 11">
            <a:extLst>
              <a:ext uri="{FF2B5EF4-FFF2-40B4-BE49-F238E27FC236}">
                <a16:creationId xmlns:a16="http://schemas.microsoft.com/office/drawing/2014/main" id="{618E74DA-E321-B6BA-ED4F-BB7481A5779B}"/>
              </a:ext>
            </a:extLst>
          </p:cNvPr>
          <p:cNvSpPr>
            <a:spLocks noGrp="1"/>
          </p:cNvSpPr>
          <p:nvPr>
            <p:ph type="body" sz="quarter" idx="14"/>
          </p:nvPr>
        </p:nvSpPr>
        <p:spPr>
          <a:xfrm>
            <a:off x="5875867" y="2133005"/>
            <a:ext cx="6383068" cy="566444"/>
          </a:xfrm>
          <a:prstGeom prst="rect">
            <a:avLst/>
          </a:prstGeom>
        </p:spPr>
        <p:txBody>
          <a:bodyPr/>
          <a:lstStyle/>
          <a:p>
            <a:r>
              <a:rPr lang="en-US" sz="1800" b="1" dirty="0">
                <a:effectLst/>
              </a:rPr>
              <a:t>Overview of subsidies, grants, and financing options. </a:t>
            </a:r>
            <a:endParaRPr lang="en-US" sz="1800" b="1" dirty="0"/>
          </a:p>
        </p:txBody>
      </p:sp>
      <p:sp>
        <p:nvSpPr>
          <p:cNvPr id="16" name="Text Placeholder 15">
            <a:extLst>
              <a:ext uri="{FF2B5EF4-FFF2-40B4-BE49-F238E27FC236}">
                <a16:creationId xmlns:a16="http://schemas.microsoft.com/office/drawing/2014/main" id="{6BEF168E-3D34-4311-160C-06908A6D0135}"/>
              </a:ext>
            </a:extLst>
          </p:cNvPr>
          <p:cNvSpPr>
            <a:spLocks noGrp="1"/>
          </p:cNvSpPr>
          <p:nvPr>
            <p:ph type="body" sz="quarter" idx="29"/>
          </p:nvPr>
        </p:nvSpPr>
        <p:spPr>
          <a:xfrm>
            <a:off x="5235421" y="2683871"/>
            <a:ext cx="700387" cy="566443"/>
          </a:xfrm>
          <a:prstGeom prst="rect">
            <a:avLst/>
          </a:prstGeom>
        </p:spPr>
        <p:txBody>
          <a:bodyPr/>
          <a:lstStyle/>
          <a:p>
            <a:r>
              <a:rPr lang="en-GB" noProof="0" dirty="0"/>
              <a:t>02</a:t>
            </a:r>
          </a:p>
        </p:txBody>
      </p:sp>
      <p:sp>
        <p:nvSpPr>
          <p:cNvPr id="17" name="Text Placeholder 16">
            <a:extLst>
              <a:ext uri="{FF2B5EF4-FFF2-40B4-BE49-F238E27FC236}">
                <a16:creationId xmlns:a16="http://schemas.microsoft.com/office/drawing/2014/main" id="{8A6B29AA-54AD-EA6F-A377-7A4F9FB9B39D}"/>
              </a:ext>
            </a:extLst>
          </p:cNvPr>
          <p:cNvSpPr>
            <a:spLocks noGrp="1"/>
          </p:cNvSpPr>
          <p:nvPr>
            <p:ph type="body" sz="quarter" idx="30"/>
          </p:nvPr>
        </p:nvSpPr>
        <p:spPr>
          <a:xfrm>
            <a:off x="5875867" y="2682586"/>
            <a:ext cx="5851211" cy="566444"/>
          </a:xfrm>
          <a:prstGeom prst="rect">
            <a:avLst/>
          </a:prstGeom>
        </p:spPr>
        <p:txBody>
          <a:bodyPr/>
          <a:lstStyle/>
          <a:p>
            <a:pPr>
              <a:buNone/>
            </a:pPr>
            <a:r>
              <a:rPr lang="en-US" sz="1800" b="1" dirty="0">
                <a:effectLst/>
              </a:rPr>
              <a:t>Navigating regulations and compliance for renewable energy projects.</a:t>
            </a:r>
            <a:endParaRPr lang="en-US" sz="1800" b="1" dirty="0"/>
          </a:p>
        </p:txBody>
      </p:sp>
      <p:sp>
        <p:nvSpPr>
          <p:cNvPr id="18" name="Text Placeholder 17">
            <a:extLst>
              <a:ext uri="{FF2B5EF4-FFF2-40B4-BE49-F238E27FC236}">
                <a16:creationId xmlns:a16="http://schemas.microsoft.com/office/drawing/2014/main" id="{E9303FF4-63A9-CB5E-DCAF-D6FB2661E437}"/>
              </a:ext>
            </a:extLst>
          </p:cNvPr>
          <p:cNvSpPr>
            <a:spLocks noGrp="1"/>
          </p:cNvSpPr>
          <p:nvPr>
            <p:ph type="body" sz="quarter" idx="31"/>
          </p:nvPr>
        </p:nvSpPr>
        <p:spPr>
          <a:xfrm>
            <a:off x="5235421" y="3262940"/>
            <a:ext cx="700387" cy="566443"/>
          </a:xfrm>
          <a:prstGeom prst="rect">
            <a:avLst/>
          </a:prstGeom>
        </p:spPr>
        <p:txBody>
          <a:bodyPr/>
          <a:lstStyle/>
          <a:p>
            <a:r>
              <a:rPr lang="en-GB" noProof="0" dirty="0"/>
              <a:t>03</a:t>
            </a:r>
          </a:p>
        </p:txBody>
      </p:sp>
      <p:sp>
        <p:nvSpPr>
          <p:cNvPr id="19" name="Text Placeholder 18">
            <a:extLst>
              <a:ext uri="{FF2B5EF4-FFF2-40B4-BE49-F238E27FC236}">
                <a16:creationId xmlns:a16="http://schemas.microsoft.com/office/drawing/2014/main" id="{DFBB02C6-9BDA-9E0B-0E5B-71972BB8D8C0}"/>
              </a:ext>
            </a:extLst>
          </p:cNvPr>
          <p:cNvSpPr>
            <a:spLocks noGrp="1"/>
          </p:cNvSpPr>
          <p:nvPr>
            <p:ph type="body" sz="quarter" idx="32"/>
          </p:nvPr>
        </p:nvSpPr>
        <p:spPr>
          <a:xfrm>
            <a:off x="5875867" y="3259164"/>
            <a:ext cx="6223206" cy="566444"/>
          </a:xfrm>
          <a:prstGeom prst="rect">
            <a:avLst/>
          </a:prstGeom>
        </p:spPr>
        <p:txBody>
          <a:bodyPr/>
          <a:lstStyle/>
          <a:p>
            <a:pPr>
              <a:buNone/>
            </a:pPr>
            <a:r>
              <a:rPr lang="en-US" sz="1800" b="1" dirty="0">
                <a:effectLst/>
              </a:rPr>
              <a:t>Future trends: The role of energy storage technologies in agriculture. </a:t>
            </a:r>
            <a:endParaRPr lang="en-US" sz="1800" b="1" dirty="0"/>
          </a:p>
        </p:txBody>
      </p:sp>
      <p:sp>
        <p:nvSpPr>
          <p:cNvPr id="20" name="Text Placeholder 19">
            <a:extLst>
              <a:ext uri="{FF2B5EF4-FFF2-40B4-BE49-F238E27FC236}">
                <a16:creationId xmlns:a16="http://schemas.microsoft.com/office/drawing/2014/main" id="{749CB14E-783B-FB67-81AB-B31C82517C6A}"/>
              </a:ext>
            </a:extLst>
          </p:cNvPr>
          <p:cNvSpPr>
            <a:spLocks noGrp="1"/>
          </p:cNvSpPr>
          <p:nvPr>
            <p:ph type="body" sz="quarter" idx="33"/>
          </p:nvPr>
        </p:nvSpPr>
        <p:spPr>
          <a:xfrm>
            <a:off x="5235421" y="3845268"/>
            <a:ext cx="700387" cy="566443"/>
          </a:xfrm>
          <a:prstGeom prst="rect">
            <a:avLst/>
          </a:prstGeom>
        </p:spPr>
        <p:txBody>
          <a:bodyPr/>
          <a:lstStyle/>
          <a:p>
            <a:r>
              <a:rPr lang="en-GB" noProof="0" dirty="0"/>
              <a:t>04</a:t>
            </a:r>
          </a:p>
        </p:txBody>
      </p:sp>
      <p:sp>
        <p:nvSpPr>
          <p:cNvPr id="21" name="Text Placeholder 20">
            <a:extLst>
              <a:ext uri="{FF2B5EF4-FFF2-40B4-BE49-F238E27FC236}">
                <a16:creationId xmlns:a16="http://schemas.microsoft.com/office/drawing/2014/main" id="{B7B784B3-E0A5-B4FC-957A-133F09335BEA}"/>
              </a:ext>
            </a:extLst>
          </p:cNvPr>
          <p:cNvSpPr>
            <a:spLocks noGrp="1"/>
          </p:cNvSpPr>
          <p:nvPr>
            <p:ph type="body" sz="quarter" idx="34"/>
          </p:nvPr>
        </p:nvSpPr>
        <p:spPr>
          <a:xfrm>
            <a:off x="5935808" y="3813555"/>
            <a:ext cx="4541325" cy="566444"/>
          </a:xfrm>
          <a:prstGeom prst="rect">
            <a:avLst/>
          </a:prstGeom>
        </p:spPr>
        <p:txBody>
          <a:bodyPr/>
          <a:lstStyle/>
          <a:p>
            <a:r>
              <a:rPr lang="en-GB" sz="1800" b="1" noProof="0" dirty="0"/>
              <a:t>Let’s Practice! </a:t>
            </a:r>
          </a:p>
        </p:txBody>
      </p:sp>
      <p:sp>
        <p:nvSpPr>
          <p:cNvPr id="15" name="Text Placeholder 14">
            <a:extLst>
              <a:ext uri="{FF2B5EF4-FFF2-40B4-BE49-F238E27FC236}">
                <a16:creationId xmlns:a16="http://schemas.microsoft.com/office/drawing/2014/main" id="{4654AD6B-A104-C6C5-2D56-DDF8194E1878}"/>
              </a:ext>
            </a:extLst>
          </p:cNvPr>
          <p:cNvSpPr>
            <a:spLocks noGrp="1"/>
          </p:cNvSpPr>
          <p:nvPr>
            <p:ph type="body" sz="quarter" idx="18"/>
          </p:nvPr>
        </p:nvSpPr>
        <p:spPr>
          <a:xfrm>
            <a:off x="283727" y="1556499"/>
            <a:ext cx="4685975" cy="4057649"/>
          </a:xfrm>
          <a:prstGeom prst="rect">
            <a:avLst/>
          </a:prstGeom>
        </p:spPr>
        <p:txBody>
          <a:bodyPr/>
          <a:lstStyle/>
          <a:p>
            <a:pPr marL="0" indent="0" algn="just"/>
            <a:r>
              <a:rPr lang="en-US" noProof="0" dirty="0"/>
              <a:t>This module covers government policy and incentives for the use of renewable energy. It provides an overview of subsidies, grants and financing options. We will also look at the provisions of draft legislation on renewable energy. Future trends will also be discussed, including the role of energy storage technologies in agriculture.</a:t>
            </a:r>
            <a:endParaRPr lang="en-GB" noProof="0" dirty="0"/>
          </a:p>
        </p:txBody>
      </p:sp>
      <p:grpSp>
        <p:nvGrpSpPr>
          <p:cNvPr id="5" name="Group 4">
            <a:extLst>
              <a:ext uri="{FF2B5EF4-FFF2-40B4-BE49-F238E27FC236}">
                <a16:creationId xmlns:a16="http://schemas.microsoft.com/office/drawing/2014/main" id="{7D2A6678-F0DD-6427-6C79-E589605853AB}"/>
              </a:ext>
            </a:extLst>
          </p:cNvPr>
          <p:cNvGrpSpPr/>
          <p:nvPr/>
        </p:nvGrpSpPr>
        <p:grpSpPr>
          <a:xfrm>
            <a:off x="0" y="4931446"/>
            <a:ext cx="3049190" cy="3049190"/>
            <a:chOff x="3268483" y="5538141"/>
            <a:chExt cx="1760348" cy="1760348"/>
          </a:xfrm>
          <a:solidFill>
            <a:schemeClr val="bg1">
              <a:alpha val="42000"/>
            </a:schemeClr>
          </a:solidFill>
        </p:grpSpPr>
        <p:sp>
          <p:nvSpPr>
            <p:cNvPr id="6" name="Freeform 5">
              <a:extLst>
                <a:ext uri="{FF2B5EF4-FFF2-40B4-BE49-F238E27FC236}">
                  <a16:creationId xmlns:a16="http://schemas.microsoft.com/office/drawing/2014/main" id="{F801231C-4864-7319-E4F3-92B848940D29}"/>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7" name="Freeform 6">
              <a:extLst>
                <a:ext uri="{FF2B5EF4-FFF2-40B4-BE49-F238E27FC236}">
                  <a16:creationId xmlns:a16="http://schemas.microsoft.com/office/drawing/2014/main" id="{F06DAFED-5D03-151D-C0BC-53E9F205F5AB}"/>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24" name="Text Placeholder 57">
            <a:extLst>
              <a:ext uri="{FF2B5EF4-FFF2-40B4-BE49-F238E27FC236}">
                <a16:creationId xmlns:a16="http://schemas.microsoft.com/office/drawing/2014/main" id="{846C7D63-3BCF-AEF9-0D24-0DD428ABA74B}"/>
              </a:ext>
            </a:extLst>
          </p:cNvPr>
          <p:cNvSpPr txBox="1">
            <a:spLocks/>
          </p:cNvSpPr>
          <p:nvPr/>
        </p:nvSpPr>
        <p:spPr>
          <a:xfrm>
            <a:off x="2911363" y="622421"/>
            <a:ext cx="2964504" cy="780271"/>
          </a:xfrm>
          <a:prstGeom prst="rect">
            <a:avLst/>
          </a:prstGeom>
          <a:solidFill>
            <a:srgbClr val="EEA821">
              <a:alpha val="80000"/>
            </a:srgbClr>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5300" noProof="0" dirty="0">
                <a:solidFill>
                  <a:schemeClr val="bg1"/>
                </a:solidFill>
              </a:rPr>
              <a:t>contents</a:t>
            </a:r>
          </a:p>
        </p:txBody>
      </p:sp>
      <p:grpSp>
        <p:nvGrpSpPr>
          <p:cNvPr id="28" name="Group 27">
            <a:extLst>
              <a:ext uri="{FF2B5EF4-FFF2-40B4-BE49-F238E27FC236}">
                <a16:creationId xmlns:a16="http://schemas.microsoft.com/office/drawing/2014/main" id="{95514505-D608-51EC-1CBF-5AAF3DC284E0}"/>
              </a:ext>
            </a:extLst>
          </p:cNvPr>
          <p:cNvGrpSpPr/>
          <p:nvPr/>
        </p:nvGrpSpPr>
        <p:grpSpPr>
          <a:xfrm>
            <a:off x="5235421" y="2657909"/>
            <a:ext cx="6449395" cy="1170189"/>
            <a:chOff x="2156224" y="3692562"/>
            <a:chExt cx="8867227" cy="1170189"/>
          </a:xfrm>
        </p:grpSpPr>
        <p:cxnSp>
          <p:nvCxnSpPr>
            <p:cNvPr id="30" name="Straight Connector 29">
              <a:extLst>
                <a:ext uri="{FF2B5EF4-FFF2-40B4-BE49-F238E27FC236}">
                  <a16:creationId xmlns:a16="http://schemas.microsoft.com/office/drawing/2014/main" id="{7A2A5C0F-2AAF-134C-9791-EFB1114CE7AC}"/>
                </a:ext>
              </a:extLst>
            </p:cNvPr>
            <p:cNvCxnSpPr>
              <a:cxnSpLocks/>
            </p:cNvCxnSpPr>
            <p:nvPr userDrawn="1"/>
          </p:nvCxnSpPr>
          <p:spPr>
            <a:xfrm flipV="1">
              <a:off x="2156224" y="3692562"/>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0BF1B3-A962-EA53-D94A-F02E836EC108}"/>
                </a:ext>
              </a:extLst>
            </p:cNvPr>
            <p:cNvCxnSpPr>
              <a:cxnSpLocks/>
            </p:cNvCxnSpPr>
            <p:nvPr userDrawn="1"/>
          </p:nvCxnSpPr>
          <p:spPr>
            <a:xfrm flipV="1">
              <a:off x="2156224" y="4270385"/>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015756C-D9A7-8C15-3266-B8FFF60C2E38}"/>
                </a:ext>
              </a:extLst>
            </p:cNvPr>
            <p:cNvCxnSpPr>
              <a:cxnSpLocks/>
            </p:cNvCxnSpPr>
            <p:nvPr userDrawn="1"/>
          </p:nvCxnSpPr>
          <p:spPr>
            <a:xfrm flipV="1">
              <a:off x="2156224" y="4848208"/>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grpSp>
      <p:pic>
        <p:nvPicPr>
          <p:cNvPr id="2" name="Picture 1" descr="A grey and black sign with a person in a circle&#10;&#10;AI-generated content may be incorrect.">
            <a:extLst>
              <a:ext uri="{FF2B5EF4-FFF2-40B4-BE49-F238E27FC236}">
                <a16:creationId xmlns:a16="http://schemas.microsoft.com/office/drawing/2014/main" id="{471CB81C-A7DE-55DB-3E7D-983F8EE00D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0126" y="5472318"/>
            <a:ext cx="832637" cy="283662"/>
          </a:xfrm>
          <a:prstGeom prst="rect">
            <a:avLst/>
          </a:prstGeom>
        </p:spPr>
      </p:pic>
      <p:sp>
        <p:nvSpPr>
          <p:cNvPr id="3" name="TextBox 2">
            <a:extLst>
              <a:ext uri="{FF2B5EF4-FFF2-40B4-BE49-F238E27FC236}">
                <a16:creationId xmlns:a16="http://schemas.microsoft.com/office/drawing/2014/main" id="{31E17FDC-300C-190F-C4E8-218153DBDB6E}"/>
              </a:ext>
            </a:extLst>
          </p:cNvPr>
          <p:cNvSpPr txBox="1"/>
          <p:nvPr/>
        </p:nvSpPr>
        <p:spPr>
          <a:xfrm>
            <a:off x="8058928" y="5452566"/>
            <a:ext cx="328927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500" dirty="0">
                <a:solidFill>
                  <a:srgbClr val="404040"/>
                </a:solidFill>
              </a:rPr>
              <a:t>This license enables </a:t>
            </a:r>
            <a:r>
              <a:rPr lang="en-IE" sz="500" dirty="0" err="1">
                <a:solidFill>
                  <a:srgbClr val="404040"/>
                </a:solidFill>
              </a:rPr>
              <a:t>reusers</a:t>
            </a:r>
            <a:r>
              <a:rPr lang="en-IE" sz="500" dirty="0">
                <a:solidFill>
                  <a:srgbClr val="404040"/>
                </a:solidFill>
              </a:rPr>
              <a:t> to distribute, remix, adapt, and build upon the material in any medium or format, so long as </a:t>
            </a:r>
            <a:r>
              <a:rPr lang="en-US" sz="500" dirty="0">
                <a:solidFill>
                  <a:srgbClr val="404040"/>
                </a:solidFill>
              </a:rPr>
              <a:t>attribution is given to the creator. The license allows for commercial use. CC BY includes the following elements:</a:t>
            </a:r>
          </a:p>
          <a:p>
            <a:pPr algn="just"/>
            <a:r>
              <a:rPr lang="en-US" sz="500" dirty="0">
                <a:solidFill>
                  <a:srgbClr val="404040"/>
                </a:solidFill>
              </a:rPr>
              <a:t>BY: credit must be given to the creator.</a:t>
            </a:r>
            <a:endParaRPr lang="en-US" sz="500" dirty="0">
              <a:solidFill>
                <a:srgbClr val="404040"/>
              </a:solidFill>
              <a:ea typeface="Calibri"/>
              <a:cs typeface="Calibri"/>
            </a:endParaRPr>
          </a:p>
        </p:txBody>
      </p:sp>
      <p:sp>
        <p:nvSpPr>
          <p:cNvPr id="4" name="TextBox 3">
            <a:extLst>
              <a:ext uri="{FF2B5EF4-FFF2-40B4-BE49-F238E27FC236}">
                <a16:creationId xmlns:a16="http://schemas.microsoft.com/office/drawing/2014/main" id="{EF410D6A-01BD-F3C3-4CDE-4A439B284EF6}"/>
              </a:ext>
            </a:extLst>
          </p:cNvPr>
          <p:cNvSpPr txBox="1"/>
          <p:nvPr/>
        </p:nvSpPr>
        <p:spPr>
          <a:xfrm>
            <a:off x="8058928" y="5948499"/>
            <a:ext cx="3261539"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spTree>
    <p:extLst>
      <p:ext uri="{BB962C8B-B14F-4D97-AF65-F5344CB8AC3E}">
        <p14:creationId xmlns:p14="http://schemas.microsoft.com/office/powerpoint/2010/main" val="2322516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33258-FD18-5419-6556-BD5A07C5046E}"/>
            </a:ext>
          </a:extLst>
        </p:cNvPr>
        <p:cNvGrpSpPr/>
        <p:nvPr/>
      </p:nvGrpSpPr>
      <p:grpSpPr>
        <a:xfrm>
          <a:off x="0" y="0"/>
          <a:ext cx="0" cy="0"/>
          <a:chOff x="0" y="0"/>
          <a:chExt cx="0" cy="0"/>
        </a:xfrm>
      </p:grpSpPr>
      <p:pic>
        <p:nvPicPr>
          <p:cNvPr id="4" name="Picture Placeholder 13">
            <a:extLst>
              <a:ext uri="{FF2B5EF4-FFF2-40B4-BE49-F238E27FC236}">
                <a16:creationId xmlns:a16="http://schemas.microsoft.com/office/drawing/2014/main" id="{6E0CA4F5-1525-F6D9-F069-4F835AA2007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718103"/>
            <a:ext cx="7708195" cy="3396829"/>
          </a:xfrm>
        </p:spPr>
      </p:pic>
      <p:sp>
        <p:nvSpPr>
          <p:cNvPr id="15" name="TextBox 14">
            <a:extLst>
              <a:ext uri="{FF2B5EF4-FFF2-40B4-BE49-F238E27FC236}">
                <a16:creationId xmlns:a16="http://schemas.microsoft.com/office/drawing/2014/main" id="{197AAAE1-AF94-A75B-A825-4AC51C2B0AEE}"/>
              </a:ext>
            </a:extLst>
          </p:cNvPr>
          <p:cNvSpPr txBox="1"/>
          <p:nvPr/>
        </p:nvSpPr>
        <p:spPr>
          <a:xfrm>
            <a:off x="1725995" y="2037527"/>
            <a:ext cx="6903245" cy="1200329"/>
          </a:xfrm>
          <a:prstGeom prst="rect">
            <a:avLst/>
          </a:prstGeom>
          <a:solidFill>
            <a:srgbClr val="EEA821"/>
          </a:solidFill>
        </p:spPr>
        <p:txBody>
          <a:bodyPr wrap="square" rtlCol="0">
            <a:spAutoFit/>
          </a:bodyPr>
          <a:lstStyle/>
          <a:p>
            <a:pPr>
              <a:buNone/>
            </a:pPr>
            <a:r>
              <a:rPr lang="en-US" sz="3600" b="1" dirty="0">
                <a:solidFill>
                  <a:schemeClr val="bg1"/>
                </a:solidFill>
              </a:rPr>
              <a:t>OVERVIEW OF SUBSIDIES, GRANTS &amp; FINANCING OPTIONS</a:t>
            </a:r>
          </a:p>
        </p:txBody>
      </p:sp>
      <p:sp>
        <p:nvSpPr>
          <p:cNvPr id="6" name="Rectangle 5">
            <a:extLst>
              <a:ext uri="{FF2B5EF4-FFF2-40B4-BE49-F238E27FC236}">
                <a16:creationId xmlns:a16="http://schemas.microsoft.com/office/drawing/2014/main" id="{8A14F4B9-4EAA-2695-EEF9-31D32B20DCDE}"/>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angle 8">
            <a:extLst>
              <a:ext uri="{FF2B5EF4-FFF2-40B4-BE49-F238E27FC236}">
                <a16:creationId xmlns:a16="http://schemas.microsoft.com/office/drawing/2014/main" id="{A654B830-74F8-BD8D-129E-8F47534A5DF9}"/>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FB72AA3C-E880-F0F5-41AB-56A71574DE8C}"/>
              </a:ext>
            </a:extLst>
          </p:cNvPr>
          <p:cNvSpPr>
            <a:spLocks noGrp="1"/>
          </p:cNvSpPr>
          <p:nvPr>
            <p:ph type="body" sz="quarter" idx="17"/>
          </p:nvPr>
        </p:nvSpPr>
        <p:spPr>
          <a:xfrm>
            <a:off x="9241981" y="871477"/>
            <a:ext cx="2066906" cy="582221"/>
          </a:xfrm>
        </p:spPr>
        <p:txBody>
          <a:bodyPr/>
          <a:lstStyle/>
          <a:p>
            <a:r>
              <a:rPr lang="en-GB" noProof="0" dirty="0"/>
              <a:t>01</a:t>
            </a:r>
          </a:p>
        </p:txBody>
      </p:sp>
      <p:grpSp>
        <p:nvGrpSpPr>
          <p:cNvPr id="10" name="Group 9">
            <a:extLst>
              <a:ext uri="{FF2B5EF4-FFF2-40B4-BE49-F238E27FC236}">
                <a16:creationId xmlns:a16="http://schemas.microsoft.com/office/drawing/2014/main" id="{1BE978B2-188F-6014-7EE3-7A5E78FD7655}"/>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128A5DEB-6C0A-7EFE-51B2-95CD8F435C3E}"/>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E528A66C-E34C-23CE-5A76-D75908BD4578}"/>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3368060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lue flag with yellow stars on it&#10;&#10;AI-generated content may be incorrect.">
            <a:extLst>
              <a:ext uri="{FF2B5EF4-FFF2-40B4-BE49-F238E27FC236}">
                <a16:creationId xmlns:a16="http://schemas.microsoft.com/office/drawing/2014/main" id="{0DB0A24E-14D4-2AC7-907A-4E6EFDA5EB83}"/>
              </a:ext>
            </a:extLst>
          </p:cNvPr>
          <p:cNvPicPr>
            <a:picLocks noGrp="1" noChangeAspect="1"/>
          </p:cNvPicPr>
          <p:nvPr>
            <p:ph type="pic" sz="quarter" idx="10"/>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6312F228-6FA9-2255-80A0-B2003DDB0F0E}"/>
              </a:ext>
            </a:extLst>
          </p:cNvPr>
          <p:cNvSpPr>
            <a:spLocks noGrp="1"/>
          </p:cNvSpPr>
          <p:nvPr>
            <p:ph type="body" sz="quarter" idx="13"/>
          </p:nvPr>
        </p:nvSpPr>
        <p:spPr>
          <a:xfrm>
            <a:off x="660960" y="914400"/>
            <a:ext cx="5607690" cy="697353"/>
          </a:xfrm>
        </p:spPr>
        <p:txBody>
          <a:bodyPr>
            <a:noAutofit/>
          </a:bodyPr>
          <a:lstStyle/>
          <a:p>
            <a:r>
              <a:rPr lang="en-IE" b="1" dirty="0">
                <a:solidFill>
                  <a:srgbClr val="007772"/>
                </a:solidFill>
              </a:rPr>
              <a:t>Initiatives to support Renewable Energy</a:t>
            </a:r>
          </a:p>
        </p:txBody>
      </p:sp>
      <p:sp>
        <p:nvSpPr>
          <p:cNvPr id="4" name="Text Placeholder 3">
            <a:extLst>
              <a:ext uri="{FF2B5EF4-FFF2-40B4-BE49-F238E27FC236}">
                <a16:creationId xmlns:a16="http://schemas.microsoft.com/office/drawing/2014/main" id="{2094EA89-A0BE-A859-3750-283A1953F8A0}"/>
              </a:ext>
            </a:extLst>
          </p:cNvPr>
          <p:cNvSpPr>
            <a:spLocks noGrp="1"/>
          </p:cNvSpPr>
          <p:nvPr>
            <p:ph type="body" sz="quarter" idx="14"/>
          </p:nvPr>
        </p:nvSpPr>
        <p:spPr/>
        <p:txBody>
          <a:bodyPr/>
          <a:lstStyle/>
          <a:p>
            <a:r>
              <a:rPr lang="en-US" sz="2400" noProof="0" dirty="0"/>
              <a:t>In countries such as Poland, Ireland, Italy, Slovakia, the Czech Republic and Denmark, there are various financial support </a:t>
            </a:r>
            <a:r>
              <a:rPr lang="en-US" sz="2400" noProof="0" dirty="0" err="1"/>
              <a:t>programmes</a:t>
            </a:r>
            <a:r>
              <a:rPr lang="en-US" sz="2400" noProof="0" dirty="0"/>
              <a:t>, subsidies and grants available to promote investment in renewable energy sources (RES).</a:t>
            </a:r>
            <a:endParaRPr lang="en-GB" sz="2400" noProof="0" dirty="0"/>
          </a:p>
          <a:p>
            <a:r>
              <a:rPr lang="en-IE" dirty="0"/>
              <a:t>See the following slides for more information. </a:t>
            </a:r>
          </a:p>
        </p:txBody>
      </p:sp>
    </p:spTree>
    <p:extLst>
      <p:ext uri="{BB962C8B-B14F-4D97-AF65-F5344CB8AC3E}">
        <p14:creationId xmlns:p14="http://schemas.microsoft.com/office/powerpoint/2010/main" val="2457989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DE30F505-8B37-CA8A-B602-487A2D890580}"/>
              </a:ext>
            </a:extLst>
          </p:cNvPr>
          <p:cNvSpPr txBox="1">
            <a:spLocks/>
          </p:cNvSpPr>
          <p:nvPr/>
        </p:nvSpPr>
        <p:spPr>
          <a:xfrm>
            <a:off x="6667500" y="6149794"/>
            <a:ext cx="5762644" cy="40182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900" b="0" noProof="0" dirty="0">
              <a:solidFill>
                <a:schemeClr val="tx1"/>
              </a:solidFill>
            </a:endParaRPr>
          </a:p>
        </p:txBody>
      </p:sp>
      <p:sp>
        <p:nvSpPr>
          <p:cNvPr id="6" name="pole tekstowe 5">
            <a:extLst>
              <a:ext uri="{FF2B5EF4-FFF2-40B4-BE49-F238E27FC236}">
                <a16:creationId xmlns:a16="http://schemas.microsoft.com/office/drawing/2014/main" id="{1B676D50-58D0-D478-3831-5492215DD4D9}"/>
              </a:ext>
            </a:extLst>
          </p:cNvPr>
          <p:cNvSpPr txBox="1"/>
          <p:nvPr/>
        </p:nvSpPr>
        <p:spPr>
          <a:xfrm>
            <a:off x="798137" y="489862"/>
            <a:ext cx="10594205" cy="7109639"/>
          </a:xfrm>
          <a:prstGeom prst="rect">
            <a:avLst/>
          </a:prstGeom>
          <a:noFill/>
        </p:spPr>
        <p:txBody>
          <a:bodyPr wrap="square">
            <a:spAutoFit/>
          </a:bodyPr>
          <a:lstStyle/>
          <a:p>
            <a:pPr>
              <a:buNone/>
            </a:pPr>
            <a:r>
              <a:rPr lang="pl-PL" sz="2400" b="1" dirty="0">
                <a:solidFill>
                  <a:srgbClr val="404040"/>
                </a:solidFill>
              </a:rPr>
              <a:t>Poland</a:t>
            </a:r>
            <a:r>
              <a:rPr lang="pl-PL" sz="2400" b="1" dirty="0"/>
              <a:t> </a:t>
            </a:r>
          </a:p>
          <a:p>
            <a:pPr>
              <a:buNone/>
            </a:pPr>
            <a:endParaRPr lang="en-US" sz="2400" dirty="0"/>
          </a:p>
          <a:p>
            <a:r>
              <a:rPr lang="en-GB" sz="2400" noProof="0" dirty="0">
                <a:solidFill>
                  <a:srgbClr val="EEA821"/>
                </a:solidFill>
                <a:sym typeface="Wingdings" panose="05000000000000000000" pitchFamily="2" charset="2"/>
              </a:rPr>
              <a:t></a:t>
            </a:r>
            <a:r>
              <a:rPr lang="pl-PL" sz="2400" noProof="0" dirty="0">
                <a:solidFill>
                  <a:srgbClr val="EEA821"/>
                </a:solidFill>
                <a:sym typeface="Wingdings" panose="05000000000000000000" pitchFamily="2" charset="2"/>
              </a:rPr>
              <a:t> </a:t>
            </a:r>
            <a:r>
              <a:rPr lang="en-US" sz="2400" b="1" dirty="0">
                <a:solidFill>
                  <a:srgbClr val="404040"/>
                </a:solidFill>
              </a:rPr>
              <a:t>The ‘Energy for Rural Areas’ </a:t>
            </a:r>
            <a:r>
              <a:rPr lang="en-US" sz="2400" b="1" dirty="0" err="1">
                <a:solidFill>
                  <a:srgbClr val="404040"/>
                </a:solidFill>
              </a:rPr>
              <a:t>programme</a:t>
            </a:r>
            <a:r>
              <a:rPr lang="en-US" sz="2400" dirty="0">
                <a:solidFill>
                  <a:srgbClr val="404040"/>
                </a:solidFill>
              </a:rPr>
              <a:t>: Aimed at farmers and energy cooperatives, it supports the construction of photovoltaic and wind power installations, hydroelectric power plants, biogas plants and energy storage facilities</a:t>
            </a:r>
            <a:r>
              <a:rPr lang="pl-PL" sz="2400" dirty="0">
                <a:solidFill>
                  <a:srgbClr val="404040"/>
                </a:solidFill>
              </a:rPr>
              <a:t>-  </a:t>
            </a:r>
            <a:r>
              <a:rPr lang="pl-PL" sz="2400" dirty="0" err="1">
                <a:hlinkClick r:id="rId3"/>
              </a:rPr>
              <a:t>More</a:t>
            </a:r>
            <a:r>
              <a:rPr lang="pl-PL" sz="2400" dirty="0">
                <a:hlinkClick r:id="rId3"/>
              </a:rPr>
              <a:t> </a:t>
            </a:r>
            <a:r>
              <a:rPr lang="pl-PL" sz="2400" dirty="0" err="1">
                <a:hlinkClick r:id="rId3"/>
              </a:rPr>
              <a:t>information</a:t>
            </a:r>
            <a:endParaRPr lang="pl-PL" sz="2400" dirty="0"/>
          </a:p>
          <a:p>
            <a:endParaRPr lang="pl-PL" sz="2400" dirty="0"/>
          </a:p>
          <a:p>
            <a:r>
              <a:rPr lang="en-GB" sz="2400" noProof="0" dirty="0">
                <a:solidFill>
                  <a:srgbClr val="EEA821"/>
                </a:solidFill>
                <a:sym typeface="Wingdings" panose="05000000000000000000" pitchFamily="2" charset="2"/>
              </a:rPr>
              <a:t></a:t>
            </a:r>
            <a:r>
              <a:rPr lang="pl-PL" sz="2400" noProof="0" dirty="0">
                <a:solidFill>
                  <a:srgbClr val="EEA821"/>
                </a:solidFill>
                <a:sym typeface="Wingdings" panose="05000000000000000000" pitchFamily="2" charset="2"/>
              </a:rPr>
              <a:t> </a:t>
            </a:r>
            <a:r>
              <a:rPr lang="en-US" sz="2400" b="1" dirty="0">
                <a:solidFill>
                  <a:srgbClr val="404040"/>
                </a:solidFill>
              </a:rPr>
              <a:t>Biomethane Support Scheme</a:t>
            </a:r>
            <a:r>
              <a:rPr lang="pl-PL" sz="2400" b="1" dirty="0">
                <a:solidFill>
                  <a:srgbClr val="404040"/>
                </a:solidFill>
              </a:rPr>
              <a:t>: </a:t>
            </a:r>
            <a:r>
              <a:rPr lang="en-US" sz="2400" dirty="0">
                <a:solidFill>
                  <a:srgbClr val="404040"/>
                </a:solidFill>
              </a:rPr>
              <a:t>Includes provisions for direct pipeline connections for biogas transport. This program is part of a broader strategy for energy security, energy transition, and support for agriculture</a:t>
            </a:r>
            <a:r>
              <a:rPr lang="pl-PL" sz="2400" dirty="0">
                <a:solidFill>
                  <a:srgbClr val="404040"/>
                </a:solidFill>
              </a:rPr>
              <a:t> - </a:t>
            </a:r>
            <a:r>
              <a:rPr lang="pl-PL" sz="2400" dirty="0" err="1">
                <a:hlinkClick r:id="rId4"/>
              </a:rPr>
              <a:t>More</a:t>
            </a:r>
            <a:r>
              <a:rPr lang="pl-PL" sz="2400" dirty="0">
                <a:hlinkClick r:id="rId4"/>
              </a:rPr>
              <a:t> </a:t>
            </a:r>
            <a:r>
              <a:rPr lang="pl-PL" sz="2400" dirty="0" err="1">
                <a:hlinkClick r:id="rId4"/>
              </a:rPr>
              <a:t>information</a:t>
            </a:r>
            <a:br>
              <a:rPr lang="en-US" sz="2400" dirty="0"/>
            </a:br>
            <a:endParaRPr lang="en-US" sz="2400" dirty="0"/>
          </a:p>
          <a:p>
            <a:r>
              <a:rPr lang="en-GB" sz="2400" noProof="0" dirty="0">
                <a:solidFill>
                  <a:srgbClr val="EEA821"/>
                </a:solidFill>
                <a:sym typeface="Wingdings" panose="05000000000000000000" pitchFamily="2" charset="2"/>
              </a:rPr>
              <a:t></a:t>
            </a:r>
            <a:r>
              <a:rPr lang="pl-PL" sz="2400" noProof="0" dirty="0">
                <a:solidFill>
                  <a:srgbClr val="EEA821"/>
                </a:solidFill>
                <a:sym typeface="Wingdings" panose="05000000000000000000" pitchFamily="2" charset="2"/>
              </a:rPr>
              <a:t> </a:t>
            </a:r>
            <a:r>
              <a:rPr lang="pl-PL" sz="2400" b="1" noProof="0" dirty="0">
                <a:solidFill>
                  <a:srgbClr val="EEA821"/>
                </a:solidFill>
                <a:sym typeface="Wingdings" panose="05000000000000000000" pitchFamily="2" charset="2"/>
              </a:rPr>
              <a:t> </a:t>
            </a:r>
            <a:r>
              <a:rPr lang="en-US" sz="2400" b="1" dirty="0">
                <a:solidFill>
                  <a:srgbClr val="404040"/>
                </a:solidFill>
              </a:rPr>
              <a:t>Development of small farms. </a:t>
            </a:r>
            <a:r>
              <a:rPr lang="en-US" sz="2400" dirty="0">
                <a:solidFill>
                  <a:srgbClr val="404040"/>
                </a:solidFill>
              </a:rPr>
              <a:t>This program offers a non-repayable grant of up to PLN 120,000. These funds can be used for investments that increase the competitiveness and efficiency of the farm, such as the purchase of agricultural machinery, infrastructure modernization, or the development of organic production</a:t>
            </a:r>
            <a:r>
              <a:rPr lang="pl-PL" sz="2400" dirty="0">
                <a:solidFill>
                  <a:srgbClr val="404040"/>
                </a:solidFill>
              </a:rPr>
              <a:t>- </a:t>
            </a:r>
            <a:r>
              <a:rPr lang="pl-PL" sz="2400" dirty="0" err="1">
                <a:hlinkClick r:id="rId5"/>
              </a:rPr>
              <a:t>More</a:t>
            </a:r>
            <a:r>
              <a:rPr lang="pl-PL" sz="2400" dirty="0">
                <a:hlinkClick r:id="rId5"/>
              </a:rPr>
              <a:t> </a:t>
            </a:r>
            <a:r>
              <a:rPr lang="pl-PL" sz="2400" dirty="0" err="1">
                <a:hlinkClick r:id="rId5"/>
              </a:rPr>
              <a:t>information</a:t>
            </a:r>
            <a:endParaRPr lang="en-US" sz="2400" dirty="0"/>
          </a:p>
          <a:p>
            <a:endParaRPr lang="pl-PL" sz="2400" noProof="0" dirty="0">
              <a:solidFill>
                <a:srgbClr val="ED8623"/>
              </a:solidFill>
              <a:sym typeface="Wingdings" panose="05000000000000000000" pitchFamily="2" charset="2"/>
            </a:endParaRPr>
          </a:p>
          <a:p>
            <a:endParaRPr lang="pl-PL" sz="2400" b="1" dirty="0"/>
          </a:p>
          <a:p>
            <a:endParaRPr lang="pl-PL" sz="2400" dirty="0"/>
          </a:p>
        </p:txBody>
      </p:sp>
      <p:pic>
        <p:nvPicPr>
          <p:cNvPr id="4" name="Obraz 3">
            <a:extLst>
              <a:ext uri="{FF2B5EF4-FFF2-40B4-BE49-F238E27FC236}">
                <a16:creationId xmlns:a16="http://schemas.microsoft.com/office/drawing/2014/main" id="{1E0F9FC0-1675-0C5F-C6A4-5DEC23A1C46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9896178" y="177899"/>
            <a:ext cx="1673190" cy="1037584"/>
          </a:xfrm>
          <a:prstGeom prst="rect">
            <a:avLst/>
          </a:prstGeom>
        </p:spPr>
      </p:pic>
    </p:spTree>
    <p:custDataLst>
      <p:tags r:id="rId1"/>
    </p:custDataLst>
    <p:extLst>
      <p:ext uri="{BB962C8B-B14F-4D97-AF65-F5344CB8AC3E}">
        <p14:creationId xmlns:p14="http://schemas.microsoft.com/office/powerpoint/2010/main" val="2490818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39CF8-7395-A152-42EC-E77CAF9C3F61}"/>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C4494FD3-78B3-FB92-9B17-1B6E5FBDF737}"/>
              </a:ext>
            </a:extLst>
          </p:cNvPr>
          <p:cNvSpPr txBox="1">
            <a:spLocks/>
          </p:cNvSpPr>
          <p:nvPr/>
        </p:nvSpPr>
        <p:spPr>
          <a:xfrm>
            <a:off x="6667500" y="6149794"/>
            <a:ext cx="5762644" cy="40182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900" b="0" noProof="0" dirty="0">
              <a:solidFill>
                <a:schemeClr val="tx1"/>
              </a:solidFill>
            </a:endParaRPr>
          </a:p>
        </p:txBody>
      </p:sp>
      <p:sp>
        <p:nvSpPr>
          <p:cNvPr id="6" name="pole tekstowe 5">
            <a:extLst>
              <a:ext uri="{FF2B5EF4-FFF2-40B4-BE49-F238E27FC236}">
                <a16:creationId xmlns:a16="http://schemas.microsoft.com/office/drawing/2014/main" id="{0F83BE3A-43ED-93CB-C950-CB083C22DBFB}"/>
              </a:ext>
            </a:extLst>
          </p:cNvPr>
          <p:cNvSpPr txBox="1"/>
          <p:nvPr/>
        </p:nvSpPr>
        <p:spPr>
          <a:xfrm>
            <a:off x="931487" y="830813"/>
            <a:ext cx="10477247" cy="4955203"/>
          </a:xfrm>
          <a:prstGeom prst="rect">
            <a:avLst/>
          </a:prstGeom>
          <a:noFill/>
        </p:spPr>
        <p:txBody>
          <a:bodyPr wrap="square">
            <a:spAutoFit/>
          </a:bodyPr>
          <a:lstStyle/>
          <a:p>
            <a:pPr>
              <a:buNone/>
            </a:pPr>
            <a:endParaRPr lang="en-US" sz="2200" dirty="0"/>
          </a:p>
          <a:p>
            <a:pPr>
              <a:buNone/>
            </a:pPr>
            <a:r>
              <a:rPr lang="pl-PL" sz="3200" b="1" dirty="0" err="1">
                <a:solidFill>
                  <a:srgbClr val="404040"/>
                </a:solidFill>
              </a:rPr>
              <a:t>Ireland</a:t>
            </a:r>
            <a:r>
              <a:rPr lang="pl-PL" sz="2400" b="1" dirty="0"/>
              <a:t> </a:t>
            </a:r>
          </a:p>
          <a:p>
            <a:pPr>
              <a:buNone/>
            </a:pPr>
            <a:endParaRPr lang="pl-PL" sz="2400" b="1" dirty="0"/>
          </a:p>
          <a:p>
            <a:pPr marL="342900" indent="-342900">
              <a:buFont typeface="Wingdings" panose="05000000000000000000" pitchFamily="2" charset="2"/>
              <a:buChar char="è"/>
            </a:pPr>
            <a:r>
              <a:rPr lang="pl-PL" sz="2400" b="1" noProof="0" dirty="0">
                <a:solidFill>
                  <a:srgbClr val="EEA821"/>
                </a:solidFill>
                <a:sym typeface="Wingdings" panose="05000000000000000000" pitchFamily="2" charset="2"/>
              </a:rPr>
              <a:t> </a:t>
            </a:r>
            <a:r>
              <a:rPr lang="en-US" sz="2400" b="1" noProof="0" dirty="0">
                <a:solidFill>
                  <a:srgbClr val="404040"/>
                </a:solidFill>
                <a:sym typeface="Wingdings" panose="05000000000000000000" pitchFamily="2" charset="2"/>
              </a:rPr>
              <a:t>Non-Domestic Microgen Grant (NDMG)</a:t>
            </a:r>
            <a:r>
              <a:rPr lang="pl-PL" sz="2400" b="1" noProof="0" dirty="0">
                <a:solidFill>
                  <a:srgbClr val="404040"/>
                </a:solidFill>
                <a:sym typeface="Wingdings" panose="05000000000000000000" pitchFamily="2" charset="2"/>
              </a:rPr>
              <a:t>- </a:t>
            </a:r>
            <a:r>
              <a:rPr lang="en-US" sz="2400" noProof="0" dirty="0">
                <a:solidFill>
                  <a:srgbClr val="404040"/>
                </a:solidFill>
                <a:sym typeface="Wingdings" panose="05000000000000000000" pitchFamily="2" charset="2"/>
              </a:rPr>
              <a:t>Financial assistance for businesses and farms to install solar PV </a:t>
            </a:r>
            <a:r>
              <a:rPr lang="en-US" sz="2400" noProof="0" dirty="0" err="1">
                <a:solidFill>
                  <a:srgbClr val="404040"/>
                </a:solidFill>
                <a:sym typeface="Wingdings" panose="05000000000000000000" pitchFamily="2" charset="2"/>
              </a:rPr>
              <a:t>panels.Grants</a:t>
            </a:r>
            <a:r>
              <a:rPr lang="en-US" sz="2400" noProof="0" dirty="0">
                <a:solidFill>
                  <a:srgbClr val="404040"/>
                </a:solidFill>
                <a:sym typeface="Wingdings" panose="05000000000000000000" pitchFamily="2" charset="2"/>
              </a:rPr>
              <a:t> available for systems up to 1000kWp, with funding up to €162,500</a:t>
            </a:r>
            <a:r>
              <a:rPr lang="pl-PL" sz="2400" noProof="0" dirty="0">
                <a:solidFill>
                  <a:srgbClr val="404040"/>
                </a:solidFill>
                <a:sym typeface="Wingdings" panose="05000000000000000000" pitchFamily="2" charset="2"/>
              </a:rPr>
              <a:t> - </a:t>
            </a:r>
            <a:r>
              <a:rPr lang="pl-PL" sz="2400" noProof="0" dirty="0" err="1">
                <a:solidFill>
                  <a:srgbClr val="0563C1"/>
                </a:solidFill>
                <a:sym typeface="Wingdings" panose="05000000000000000000" pitchFamily="2" charset="2"/>
                <a:hlinkClick r:id="rId3">
                  <a:extLst>
                    <a:ext uri="{A12FA001-AC4F-418D-AE19-62706E023703}">
                      <ahyp:hlinkClr xmlns:ahyp="http://schemas.microsoft.com/office/drawing/2018/hyperlinkcolor" val="tx"/>
                    </a:ext>
                  </a:extLst>
                </a:hlinkClick>
              </a:rPr>
              <a:t>More</a:t>
            </a:r>
            <a:r>
              <a:rPr lang="pl-PL" sz="2400" noProof="0" dirty="0">
                <a:sym typeface="Wingdings" panose="05000000000000000000" pitchFamily="2" charset="2"/>
                <a:hlinkClick r:id="rId3">
                  <a:extLst>
                    <a:ext uri="{A12FA001-AC4F-418D-AE19-62706E023703}">
                      <ahyp:hlinkClr xmlns:ahyp="http://schemas.microsoft.com/office/drawing/2018/hyperlinkcolor" val="tx"/>
                    </a:ext>
                  </a:extLst>
                </a:hlinkClick>
              </a:rPr>
              <a:t> </a:t>
            </a:r>
            <a:r>
              <a:rPr lang="pl-PL" sz="2400" noProof="0" dirty="0">
                <a:solidFill>
                  <a:srgbClr val="0070C0"/>
                </a:solidFill>
                <a:sym typeface="Wingdings" panose="05000000000000000000" pitchFamily="2" charset="2"/>
                <a:hlinkClick r:id="rId3">
                  <a:extLst>
                    <a:ext uri="{A12FA001-AC4F-418D-AE19-62706E023703}">
                      <ahyp:hlinkClr xmlns:ahyp="http://schemas.microsoft.com/office/drawing/2018/hyperlinkcolor" val="tx"/>
                    </a:ext>
                  </a:extLst>
                </a:hlinkClick>
              </a:rPr>
              <a:t>Information​</a:t>
            </a:r>
            <a:endParaRPr lang="pl-PL" sz="2400" noProof="0" dirty="0">
              <a:solidFill>
                <a:srgbClr val="0070C0"/>
              </a:solidFill>
              <a:sym typeface="Wingdings" panose="05000000000000000000" pitchFamily="2" charset="2"/>
            </a:endParaRPr>
          </a:p>
          <a:p>
            <a:pPr marL="342900" indent="-342900">
              <a:buFont typeface="Wingdings" panose="05000000000000000000" pitchFamily="2" charset="2"/>
              <a:buChar char="è"/>
            </a:pPr>
            <a:r>
              <a:rPr lang="pl-PL" sz="2400" dirty="0">
                <a:solidFill>
                  <a:srgbClr val="EEA821"/>
                </a:solidFill>
                <a:sym typeface="Wingdings" panose="05000000000000000000" pitchFamily="2" charset="2"/>
              </a:rPr>
              <a:t> </a:t>
            </a:r>
            <a:r>
              <a:rPr lang="en-US" sz="2400" b="1" dirty="0">
                <a:solidFill>
                  <a:srgbClr val="404040"/>
                </a:solidFill>
                <a:sym typeface="Wingdings" panose="05000000000000000000" pitchFamily="2" charset="2"/>
              </a:rPr>
              <a:t>Solar Capital Investment Scheme (SCIS) under TAMS 3</a:t>
            </a:r>
            <a:r>
              <a:rPr lang="pl-PL" sz="2400" b="1" dirty="0">
                <a:solidFill>
                  <a:srgbClr val="404040"/>
                </a:solidFill>
                <a:sym typeface="Wingdings" panose="05000000000000000000" pitchFamily="2" charset="2"/>
              </a:rPr>
              <a:t>- </a:t>
            </a:r>
            <a:r>
              <a:rPr lang="en-US" sz="2400" dirty="0">
                <a:solidFill>
                  <a:srgbClr val="404040"/>
                </a:solidFill>
                <a:sym typeface="Wingdings" panose="05000000000000000000" pitchFamily="2" charset="2"/>
              </a:rPr>
              <a:t>Provides up to 60% grant aid for solar PV systems for eligible farmers</a:t>
            </a:r>
            <a:r>
              <a:rPr lang="pl-PL" sz="2400" dirty="0">
                <a:solidFill>
                  <a:srgbClr val="404040"/>
                </a:solidFill>
                <a:sym typeface="Wingdings" panose="05000000000000000000" pitchFamily="2" charset="2"/>
              </a:rPr>
              <a:t> - </a:t>
            </a:r>
            <a:r>
              <a:rPr lang="pl-PL" sz="2400" dirty="0" err="1">
                <a:solidFill>
                  <a:srgbClr val="0563C1"/>
                </a:solidFill>
                <a:sym typeface="Wingdings" panose="05000000000000000000" pitchFamily="2" charset="2"/>
                <a:hlinkClick r:id="rId4">
                  <a:extLst>
                    <a:ext uri="{A12FA001-AC4F-418D-AE19-62706E023703}">
                      <ahyp:hlinkClr xmlns:ahyp="http://schemas.microsoft.com/office/drawing/2018/hyperlinkcolor" val="tx"/>
                    </a:ext>
                  </a:extLst>
                </a:hlinkClick>
              </a:rPr>
              <a:t>More</a:t>
            </a:r>
            <a:r>
              <a:rPr lang="pl-PL" sz="2400" dirty="0">
                <a:solidFill>
                  <a:srgbClr val="0563C1"/>
                </a:solidFill>
                <a:sym typeface="Wingdings" panose="05000000000000000000" pitchFamily="2" charset="2"/>
                <a:hlinkClick r:id="rId4">
                  <a:extLst>
                    <a:ext uri="{A12FA001-AC4F-418D-AE19-62706E023703}">
                      <ahyp:hlinkClr xmlns:ahyp="http://schemas.microsoft.com/office/drawing/2018/hyperlinkcolor" val="tx"/>
                    </a:ext>
                  </a:extLst>
                </a:hlinkClick>
              </a:rPr>
              <a:t> </a:t>
            </a:r>
            <a:r>
              <a:rPr lang="pl-PL" sz="2400" dirty="0" err="1">
                <a:sym typeface="Wingdings" panose="05000000000000000000" pitchFamily="2" charset="2"/>
                <a:hlinkClick r:id="rId4">
                  <a:extLst>
                    <a:ext uri="{A12FA001-AC4F-418D-AE19-62706E023703}">
                      <ahyp:hlinkClr xmlns:ahyp="http://schemas.microsoft.com/office/drawing/2018/hyperlinkcolor" val="tx"/>
                    </a:ext>
                  </a:extLst>
                </a:hlinkClick>
              </a:rPr>
              <a:t>information</a:t>
            </a:r>
            <a:endParaRPr lang="pl-PL" sz="2400" dirty="0">
              <a:sym typeface="Wingdings" panose="05000000000000000000" pitchFamily="2" charset="2"/>
            </a:endParaRPr>
          </a:p>
          <a:p>
            <a:pPr marL="342900" indent="-342900">
              <a:buFont typeface="Wingdings" panose="05000000000000000000" pitchFamily="2" charset="2"/>
              <a:buChar char="è"/>
            </a:pPr>
            <a:r>
              <a:rPr lang="pl-PL" sz="2400" noProof="0" dirty="0">
                <a:solidFill>
                  <a:srgbClr val="EEA821"/>
                </a:solidFill>
                <a:sym typeface="Wingdings" panose="05000000000000000000" pitchFamily="2" charset="2"/>
              </a:rPr>
              <a:t> </a:t>
            </a:r>
            <a:r>
              <a:rPr lang="en-US" sz="2400" b="1" noProof="0" dirty="0">
                <a:solidFill>
                  <a:srgbClr val="404040"/>
                </a:solidFill>
                <a:sym typeface="Wingdings" panose="05000000000000000000" pitchFamily="2" charset="2"/>
              </a:rPr>
              <a:t>Investment Aid for Energy Efficiency in Mushroom Production</a:t>
            </a:r>
            <a:r>
              <a:rPr lang="pl-PL" sz="2400" b="1" dirty="0">
                <a:solidFill>
                  <a:srgbClr val="404040"/>
                </a:solidFill>
                <a:sym typeface="Wingdings" panose="05000000000000000000" pitchFamily="2" charset="2"/>
              </a:rPr>
              <a:t>: </a:t>
            </a:r>
            <a:r>
              <a:rPr lang="en-US" sz="2400" noProof="0" dirty="0">
                <a:solidFill>
                  <a:srgbClr val="404040"/>
                </a:solidFill>
                <a:sym typeface="Wingdings" panose="05000000000000000000" pitchFamily="2" charset="2"/>
              </a:rPr>
              <a:t>Capital grant aid up to 40% for approved investments; young farmers may receive up to 60%</a:t>
            </a:r>
            <a:r>
              <a:rPr lang="pl-PL" sz="2400" noProof="0" dirty="0">
                <a:solidFill>
                  <a:srgbClr val="404040"/>
                </a:solidFill>
                <a:sym typeface="Wingdings" panose="05000000000000000000" pitchFamily="2" charset="2"/>
              </a:rPr>
              <a:t> - </a:t>
            </a:r>
            <a:r>
              <a:rPr lang="pl-PL" sz="2400" noProof="0" dirty="0" err="1">
                <a:sym typeface="Wingdings" panose="05000000000000000000" pitchFamily="2" charset="2"/>
                <a:hlinkClick r:id="rId5"/>
              </a:rPr>
              <a:t>More</a:t>
            </a:r>
            <a:r>
              <a:rPr lang="pl-PL" sz="2400" noProof="0" dirty="0">
                <a:sym typeface="Wingdings" panose="05000000000000000000" pitchFamily="2" charset="2"/>
                <a:hlinkClick r:id="rId5"/>
              </a:rPr>
              <a:t> </a:t>
            </a:r>
            <a:r>
              <a:rPr lang="pl-PL" sz="2400" noProof="0" dirty="0" err="1">
                <a:sym typeface="Wingdings" panose="05000000000000000000" pitchFamily="2" charset="2"/>
                <a:hlinkClick r:id="rId5"/>
              </a:rPr>
              <a:t>information</a:t>
            </a:r>
            <a:endParaRPr lang="pl-PL" sz="2400" noProof="0" dirty="0">
              <a:sym typeface="Wingdings" panose="05000000000000000000" pitchFamily="2" charset="2"/>
            </a:endParaRPr>
          </a:p>
          <a:p>
            <a:endParaRPr lang="pl-PL" sz="2400" b="1" dirty="0"/>
          </a:p>
          <a:p>
            <a:endParaRPr lang="pl-PL" sz="2200" dirty="0"/>
          </a:p>
        </p:txBody>
      </p:sp>
      <p:pic>
        <p:nvPicPr>
          <p:cNvPr id="4" name="Obraz 3">
            <a:extLst>
              <a:ext uri="{FF2B5EF4-FFF2-40B4-BE49-F238E27FC236}">
                <a16:creationId xmlns:a16="http://schemas.microsoft.com/office/drawing/2014/main" id="{A4091975-3383-82CA-C864-FF2497AF0466}"/>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9710962" y="240735"/>
            <a:ext cx="1837984" cy="918992"/>
          </a:xfrm>
          <a:prstGeom prst="rect">
            <a:avLst/>
          </a:prstGeom>
        </p:spPr>
      </p:pic>
    </p:spTree>
    <p:custDataLst>
      <p:tags r:id="rId1"/>
    </p:custDataLst>
    <p:extLst>
      <p:ext uri="{BB962C8B-B14F-4D97-AF65-F5344CB8AC3E}">
        <p14:creationId xmlns:p14="http://schemas.microsoft.com/office/powerpoint/2010/main" val="3035633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C3056-2272-B9CF-7547-23D14A48F404}"/>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658DF04A-2B3D-536F-7EFF-A45796D4843F}"/>
              </a:ext>
            </a:extLst>
          </p:cNvPr>
          <p:cNvSpPr txBox="1">
            <a:spLocks/>
          </p:cNvSpPr>
          <p:nvPr/>
        </p:nvSpPr>
        <p:spPr>
          <a:xfrm>
            <a:off x="6667500" y="6149794"/>
            <a:ext cx="5762644" cy="40182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900" b="0" noProof="0" dirty="0">
              <a:solidFill>
                <a:schemeClr val="tx1"/>
              </a:solidFill>
            </a:endParaRPr>
          </a:p>
        </p:txBody>
      </p:sp>
      <p:sp>
        <p:nvSpPr>
          <p:cNvPr id="6" name="pole tekstowe 5">
            <a:extLst>
              <a:ext uri="{FF2B5EF4-FFF2-40B4-BE49-F238E27FC236}">
                <a16:creationId xmlns:a16="http://schemas.microsoft.com/office/drawing/2014/main" id="{BEDEB473-A7B5-9511-9396-74C4731F5A5B}"/>
              </a:ext>
            </a:extLst>
          </p:cNvPr>
          <p:cNvSpPr txBox="1"/>
          <p:nvPr/>
        </p:nvSpPr>
        <p:spPr>
          <a:xfrm>
            <a:off x="931488" y="1052755"/>
            <a:ext cx="9632938" cy="5324535"/>
          </a:xfrm>
          <a:prstGeom prst="rect">
            <a:avLst/>
          </a:prstGeom>
          <a:noFill/>
        </p:spPr>
        <p:txBody>
          <a:bodyPr wrap="square">
            <a:spAutoFit/>
          </a:bodyPr>
          <a:lstStyle/>
          <a:p>
            <a:pPr>
              <a:buNone/>
            </a:pPr>
            <a:endParaRPr lang="en-US" sz="2200" dirty="0"/>
          </a:p>
          <a:p>
            <a:pPr>
              <a:buNone/>
            </a:pPr>
            <a:r>
              <a:rPr lang="pl-PL" sz="3200" b="1" dirty="0" err="1">
                <a:solidFill>
                  <a:srgbClr val="404040"/>
                </a:solidFill>
              </a:rPr>
              <a:t>Italy</a:t>
            </a:r>
            <a:r>
              <a:rPr lang="pl-PL" sz="3200" b="1" dirty="0"/>
              <a:t> </a:t>
            </a:r>
          </a:p>
          <a:p>
            <a:pPr>
              <a:buNone/>
            </a:pPr>
            <a:endParaRPr lang="pl-PL" sz="2400" b="1" dirty="0"/>
          </a:p>
          <a:p>
            <a:pPr marL="342900" indent="-342900">
              <a:buFont typeface="Wingdings" panose="05000000000000000000" pitchFamily="2" charset="2"/>
              <a:buChar char="è"/>
            </a:pPr>
            <a:r>
              <a:rPr lang="en-GB" sz="2400" noProof="0" dirty="0">
                <a:solidFill>
                  <a:srgbClr val="EEA821"/>
                </a:solidFill>
                <a:sym typeface="Wingdings" panose="05000000000000000000" pitchFamily="2" charset="2"/>
              </a:rPr>
              <a:t> </a:t>
            </a:r>
            <a:r>
              <a:rPr lang="en-GB" sz="2400" b="1" noProof="0" dirty="0">
                <a:solidFill>
                  <a:srgbClr val="404040"/>
                </a:solidFill>
                <a:sym typeface="Wingdings" panose="05000000000000000000" pitchFamily="2" charset="2"/>
              </a:rPr>
              <a:t>Regenerative Farming Initiatives in Veneto and Friuli</a:t>
            </a:r>
            <a:r>
              <a:rPr lang="pl-PL" sz="2400" b="1" noProof="0" dirty="0">
                <a:solidFill>
                  <a:srgbClr val="404040"/>
                </a:solidFill>
                <a:sym typeface="Wingdings" panose="05000000000000000000" pitchFamily="2" charset="2"/>
              </a:rPr>
              <a:t>: </a:t>
            </a:r>
            <a:r>
              <a:rPr lang="en-US" sz="2400" noProof="0" dirty="0">
                <a:solidFill>
                  <a:srgbClr val="404040"/>
                </a:solidFill>
                <a:sym typeface="Wingdings" panose="05000000000000000000" pitchFamily="2" charset="2"/>
              </a:rPr>
              <a:t>Collaborative projects promoting regenerative agriculture, integrating renewable energy practices</a:t>
            </a:r>
            <a:r>
              <a:rPr lang="pl-PL" sz="2400" noProof="0" dirty="0">
                <a:solidFill>
                  <a:srgbClr val="404040"/>
                </a:solidFill>
                <a:sym typeface="Wingdings" panose="05000000000000000000" pitchFamily="2" charset="2"/>
              </a:rPr>
              <a:t> - </a:t>
            </a:r>
            <a:r>
              <a:rPr lang="pl-PL" sz="2400" noProof="0" dirty="0" err="1">
                <a:sym typeface="Wingdings" panose="05000000000000000000" pitchFamily="2" charset="2"/>
                <a:hlinkClick r:id="rId3"/>
              </a:rPr>
              <a:t>More</a:t>
            </a:r>
            <a:r>
              <a:rPr lang="pl-PL" sz="2400" noProof="0" dirty="0">
                <a:sym typeface="Wingdings" panose="05000000000000000000" pitchFamily="2" charset="2"/>
                <a:hlinkClick r:id="rId3"/>
              </a:rPr>
              <a:t> Information​</a:t>
            </a:r>
            <a:endParaRPr lang="pl-PL" sz="2400" noProof="0" dirty="0">
              <a:sym typeface="Wingdings" panose="05000000000000000000" pitchFamily="2" charset="2"/>
            </a:endParaRPr>
          </a:p>
          <a:p>
            <a:pPr marL="342900" indent="-342900">
              <a:buFont typeface="Wingdings" panose="05000000000000000000" pitchFamily="2" charset="2"/>
              <a:buChar char="è"/>
            </a:pPr>
            <a:r>
              <a:rPr lang="pl-PL" sz="2400" noProof="0" dirty="0">
                <a:solidFill>
                  <a:srgbClr val="EEA821"/>
                </a:solidFill>
                <a:sym typeface="Wingdings" panose="05000000000000000000" pitchFamily="2" charset="2"/>
              </a:rPr>
              <a:t> </a:t>
            </a:r>
            <a:r>
              <a:rPr lang="en-US" sz="2400" b="1" noProof="0" dirty="0" err="1">
                <a:solidFill>
                  <a:srgbClr val="404040"/>
                </a:solidFill>
                <a:sym typeface="Wingdings" panose="05000000000000000000" pitchFamily="2" charset="2"/>
              </a:rPr>
              <a:t>Agrivoltaic</a:t>
            </a:r>
            <a:r>
              <a:rPr lang="en-US" sz="2400" b="1" noProof="0" dirty="0">
                <a:solidFill>
                  <a:srgbClr val="404040"/>
                </a:solidFill>
                <a:sym typeface="Wingdings" panose="05000000000000000000" pitchFamily="2" charset="2"/>
              </a:rPr>
              <a:t> Projects</a:t>
            </a:r>
            <a:r>
              <a:rPr lang="pl-PL" sz="2400" b="1" noProof="0" dirty="0">
                <a:solidFill>
                  <a:srgbClr val="404040"/>
                </a:solidFill>
                <a:sym typeface="Wingdings" panose="05000000000000000000" pitchFamily="2" charset="2"/>
              </a:rPr>
              <a:t>: </a:t>
            </a:r>
            <a:r>
              <a:rPr lang="en-US" sz="2400" noProof="0" dirty="0">
                <a:solidFill>
                  <a:srgbClr val="404040"/>
                </a:solidFill>
                <a:sym typeface="Wingdings" panose="05000000000000000000" pitchFamily="2" charset="2"/>
              </a:rPr>
              <a:t>Innovative integration of solar panels with agriculture, enhancing crop quality and energy production</a:t>
            </a:r>
            <a:r>
              <a:rPr lang="pl-PL" sz="2400" noProof="0" dirty="0">
                <a:solidFill>
                  <a:srgbClr val="404040"/>
                </a:solidFill>
                <a:sym typeface="Wingdings" panose="05000000000000000000" pitchFamily="2" charset="2"/>
              </a:rPr>
              <a:t> - </a:t>
            </a:r>
            <a:r>
              <a:rPr lang="pl-PL" sz="2400" noProof="0" dirty="0" err="1">
                <a:sym typeface="Wingdings" panose="05000000000000000000" pitchFamily="2" charset="2"/>
                <a:hlinkClick r:id="rId4"/>
              </a:rPr>
              <a:t>More</a:t>
            </a:r>
            <a:r>
              <a:rPr lang="pl-PL" sz="2400" noProof="0" dirty="0">
                <a:sym typeface="Wingdings" panose="05000000000000000000" pitchFamily="2" charset="2"/>
                <a:hlinkClick r:id="rId4"/>
              </a:rPr>
              <a:t> Information</a:t>
            </a:r>
            <a:endParaRPr lang="pl-PL" sz="2400" dirty="0">
              <a:sym typeface="Wingdings" panose="05000000000000000000" pitchFamily="2" charset="2"/>
            </a:endParaRPr>
          </a:p>
          <a:p>
            <a:pPr marL="342900" indent="-342900">
              <a:buFont typeface="Wingdings" panose="05000000000000000000" pitchFamily="2" charset="2"/>
              <a:buChar char="è"/>
            </a:pPr>
            <a:r>
              <a:rPr lang="pl-PL" sz="2400" b="1" noProof="0" dirty="0">
                <a:solidFill>
                  <a:srgbClr val="EEA821"/>
                </a:solidFill>
                <a:sym typeface="Wingdings" panose="05000000000000000000" pitchFamily="2" charset="2"/>
              </a:rPr>
              <a:t> </a:t>
            </a:r>
            <a:r>
              <a:rPr lang="en-US" sz="2400" b="1" noProof="0" dirty="0">
                <a:solidFill>
                  <a:srgbClr val="404040"/>
                </a:solidFill>
                <a:sym typeface="Wingdings" panose="05000000000000000000" pitchFamily="2" charset="2"/>
              </a:rPr>
              <a:t>EAFRD Loan Fund for Agriculture in Friuli Venezia Giulia</a:t>
            </a:r>
            <a:r>
              <a:rPr lang="pl-PL" sz="2400" b="1" noProof="0" dirty="0">
                <a:solidFill>
                  <a:srgbClr val="404040"/>
                </a:solidFill>
                <a:sym typeface="Wingdings" panose="05000000000000000000" pitchFamily="2" charset="2"/>
              </a:rPr>
              <a:t>: </a:t>
            </a:r>
            <a:r>
              <a:rPr lang="en-US" sz="2400" noProof="0" dirty="0">
                <a:solidFill>
                  <a:srgbClr val="404040"/>
                </a:solidFill>
                <a:sym typeface="Wingdings" panose="05000000000000000000" pitchFamily="2" charset="2"/>
              </a:rPr>
              <a:t>Financial instruments supporting agricultural investments, including renewable energy projects</a:t>
            </a:r>
            <a:r>
              <a:rPr lang="pl-PL" sz="2400" noProof="0" dirty="0">
                <a:solidFill>
                  <a:srgbClr val="404040"/>
                </a:solidFill>
                <a:sym typeface="Wingdings" panose="05000000000000000000" pitchFamily="2" charset="2"/>
              </a:rPr>
              <a:t> - </a:t>
            </a:r>
            <a:r>
              <a:rPr lang="pl-PL" sz="2400" noProof="0" dirty="0" err="1">
                <a:sym typeface="Wingdings" panose="05000000000000000000" pitchFamily="2" charset="2"/>
                <a:hlinkClick r:id="rId5"/>
              </a:rPr>
              <a:t>More</a:t>
            </a:r>
            <a:r>
              <a:rPr lang="pl-PL" sz="2400" noProof="0" dirty="0">
                <a:sym typeface="Wingdings" panose="05000000000000000000" pitchFamily="2" charset="2"/>
                <a:hlinkClick r:id="rId5"/>
              </a:rPr>
              <a:t> Information:</a:t>
            </a:r>
            <a:endParaRPr lang="pl-PL" sz="2400" noProof="0" dirty="0">
              <a:sym typeface="Wingdings" panose="05000000000000000000" pitchFamily="2" charset="2"/>
            </a:endParaRPr>
          </a:p>
          <a:p>
            <a:endParaRPr lang="pl-PL" sz="2400" b="1" dirty="0"/>
          </a:p>
          <a:p>
            <a:endParaRPr lang="pl-PL" sz="2200" dirty="0"/>
          </a:p>
        </p:txBody>
      </p:sp>
      <p:pic>
        <p:nvPicPr>
          <p:cNvPr id="4" name="Obraz 3">
            <a:extLst>
              <a:ext uri="{FF2B5EF4-FFF2-40B4-BE49-F238E27FC236}">
                <a16:creationId xmlns:a16="http://schemas.microsoft.com/office/drawing/2014/main" id="{F1410F11-9CB0-6C44-3593-82813CAD66AC}"/>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9785235" y="225671"/>
            <a:ext cx="1714500" cy="1143000"/>
          </a:xfrm>
          <a:prstGeom prst="rect">
            <a:avLst/>
          </a:prstGeom>
        </p:spPr>
      </p:pic>
    </p:spTree>
    <p:custDataLst>
      <p:tags r:id="rId1"/>
    </p:custDataLst>
    <p:extLst>
      <p:ext uri="{BB962C8B-B14F-4D97-AF65-F5344CB8AC3E}">
        <p14:creationId xmlns:p14="http://schemas.microsoft.com/office/powerpoint/2010/main" val="460712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5D7AF-9223-3C07-6835-7679DCEDBA20}"/>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57F83DE4-D562-76F1-B392-42EFEE37DCF0}"/>
              </a:ext>
            </a:extLst>
          </p:cNvPr>
          <p:cNvSpPr txBox="1">
            <a:spLocks/>
          </p:cNvSpPr>
          <p:nvPr/>
        </p:nvSpPr>
        <p:spPr>
          <a:xfrm>
            <a:off x="6667500" y="6149794"/>
            <a:ext cx="5762644" cy="40182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900" b="0" noProof="0" dirty="0">
              <a:solidFill>
                <a:schemeClr val="tx1"/>
              </a:solidFill>
            </a:endParaRPr>
          </a:p>
        </p:txBody>
      </p:sp>
      <p:sp>
        <p:nvSpPr>
          <p:cNvPr id="6" name="pole tekstowe 5">
            <a:extLst>
              <a:ext uri="{FF2B5EF4-FFF2-40B4-BE49-F238E27FC236}">
                <a16:creationId xmlns:a16="http://schemas.microsoft.com/office/drawing/2014/main" id="{9E716E28-0893-6868-96C4-031FC9260B33}"/>
              </a:ext>
            </a:extLst>
          </p:cNvPr>
          <p:cNvSpPr txBox="1"/>
          <p:nvPr/>
        </p:nvSpPr>
        <p:spPr>
          <a:xfrm>
            <a:off x="931488" y="1052755"/>
            <a:ext cx="9632938" cy="4216539"/>
          </a:xfrm>
          <a:prstGeom prst="rect">
            <a:avLst/>
          </a:prstGeom>
          <a:noFill/>
        </p:spPr>
        <p:txBody>
          <a:bodyPr wrap="square">
            <a:spAutoFit/>
          </a:bodyPr>
          <a:lstStyle/>
          <a:p>
            <a:pPr>
              <a:buNone/>
            </a:pPr>
            <a:endParaRPr lang="en-US" sz="2200" dirty="0"/>
          </a:p>
          <a:p>
            <a:pPr>
              <a:buNone/>
            </a:pPr>
            <a:r>
              <a:rPr lang="pl-PL" sz="3200" b="1" dirty="0" err="1">
                <a:solidFill>
                  <a:srgbClr val="404040"/>
                </a:solidFill>
              </a:rPr>
              <a:t>Slovakia</a:t>
            </a:r>
            <a:r>
              <a:rPr lang="pl-PL" sz="3200" b="1" dirty="0">
                <a:solidFill>
                  <a:srgbClr val="404040"/>
                </a:solidFill>
              </a:rPr>
              <a:t> </a:t>
            </a:r>
          </a:p>
          <a:p>
            <a:pPr>
              <a:buNone/>
            </a:pPr>
            <a:endParaRPr lang="pl-PL" sz="2400" b="1" dirty="0"/>
          </a:p>
          <a:p>
            <a:pPr marL="342900" indent="-342900">
              <a:buFont typeface="Wingdings" panose="05000000000000000000" pitchFamily="2" charset="2"/>
              <a:buChar char="è"/>
            </a:pPr>
            <a:r>
              <a:rPr lang="pl-PL" sz="2400" b="1" noProof="0" dirty="0">
                <a:solidFill>
                  <a:srgbClr val="EEA821"/>
                </a:solidFill>
                <a:sym typeface="Wingdings" panose="05000000000000000000" pitchFamily="2" charset="2"/>
              </a:rPr>
              <a:t> </a:t>
            </a:r>
            <a:r>
              <a:rPr lang="en-US" sz="2400" b="1" noProof="0" dirty="0">
                <a:solidFill>
                  <a:srgbClr val="404040"/>
                </a:solidFill>
                <a:sym typeface="Wingdings" panose="05000000000000000000" pitchFamily="2" charset="2"/>
              </a:rPr>
              <a:t>CAP Strategic Plan 2023–2027: </a:t>
            </a:r>
            <a:r>
              <a:rPr lang="en-US" sz="2400" noProof="0" dirty="0">
                <a:solidFill>
                  <a:srgbClr val="404040"/>
                </a:solidFill>
                <a:sym typeface="Wingdings" panose="05000000000000000000" pitchFamily="2" charset="2"/>
              </a:rPr>
              <a:t>Investment Support for Renewable Energy This initiative aims to enhance energy self-sufficiency and efficiency in the agricultural sector.</a:t>
            </a:r>
            <a:r>
              <a:rPr lang="pl-PL" sz="2400" noProof="0" dirty="0">
                <a:solidFill>
                  <a:srgbClr val="404040"/>
                </a:solidFill>
                <a:sym typeface="Wingdings" panose="05000000000000000000" pitchFamily="2" charset="2"/>
              </a:rPr>
              <a:t> - </a:t>
            </a:r>
            <a:r>
              <a:rPr lang="pl-PL" sz="2400" noProof="0" dirty="0" err="1">
                <a:sym typeface="Wingdings" panose="05000000000000000000" pitchFamily="2" charset="2"/>
                <a:hlinkClick r:id="rId3"/>
              </a:rPr>
              <a:t>More</a:t>
            </a:r>
            <a:r>
              <a:rPr lang="pl-PL" sz="2400" noProof="0" dirty="0">
                <a:sym typeface="Wingdings" panose="05000000000000000000" pitchFamily="2" charset="2"/>
                <a:hlinkClick r:id="rId3"/>
              </a:rPr>
              <a:t> </a:t>
            </a:r>
            <a:r>
              <a:rPr lang="pl-PL" sz="2400" noProof="0" dirty="0" err="1">
                <a:sym typeface="Wingdings" panose="05000000000000000000" pitchFamily="2" charset="2"/>
                <a:hlinkClick r:id="rId3"/>
              </a:rPr>
              <a:t>information</a:t>
            </a:r>
            <a:endParaRPr lang="pl-PL" sz="2400" noProof="0" dirty="0">
              <a:sym typeface="Wingdings" panose="05000000000000000000" pitchFamily="2" charset="2"/>
            </a:endParaRPr>
          </a:p>
          <a:p>
            <a:pPr marL="342900" indent="-342900">
              <a:buFont typeface="Wingdings" panose="05000000000000000000" pitchFamily="2" charset="2"/>
              <a:buChar char="è"/>
            </a:pPr>
            <a:r>
              <a:rPr lang="pl-PL" sz="2400" b="1" noProof="0" dirty="0">
                <a:solidFill>
                  <a:srgbClr val="EEA821"/>
                </a:solidFill>
                <a:sym typeface="Wingdings" panose="05000000000000000000" pitchFamily="2" charset="2"/>
              </a:rPr>
              <a:t> </a:t>
            </a:r>
            <a:r>
              <a:rPr lang="en-US" sz="2400" b="1" noProof="0" dirty="0">
                <a:solidFill>
                  <a:srgbClr val="404040"/>
                </a:solidFill>
                <a:sym typeface="Wingdings" panose="05000000000000000000" pitchFamily="2" charset="2"/>
              </a:rPr>
              <a:t>Agri-Photovoltaics (Agri-PV) Initiatives</a:t>
            </a:r>
            <a:r>
              <a:rPr lang="pl-PL" sz="2400" b="1" noProof="0" dirty="0">
                <a:solidFill>
                  <a:srgbClr val="404040"/>
                </a:solidFill>
                <a:sym typeface="Wingdings" panose="05000000000000000000" pitchFamily="2" charset="2"/>
              </a:rPr>
              <a:t>: </a:t>
            </a:r>
            <a:r>
              <a:rPr lang="en-US" sz="2400" noProof="0" dirty="0">
                <a:solidFill>
                  <a:srgbClr val="404040"/>
                </a:solidFill>
                <a:sym typeface="Wingdings" panose="05000000000000000000" pitchFamily="2" charset="2"/>
              </a:rPr>
              <a:t>This approach allows for dual land use, enhancing land productivity and energy generation</a:t>
            </a:r>
            <a:r>
              <a:rPr lang="pl-PL" sz="2400" noProof="0" dirty="0">
                <a:solidFill>
                  <a:srgbClr val="404040"/>
                </a:solidFill>
                <a:sym typeface="Wingdings" panose="05000000000000000000" pitchFamily="2" charset="2"/>
              </a:rPr>
              <a:t> - </a:t>
            </a:r>
            <a:r>
              <a:rPr lang="pl-PL" sz="2400" noProof="0" dirty="0" err="1">
                <a:sym typeface="Wingdings" panose="05000000000000000000" pitchFamily="2" charset="2"/>
                <a:hlinkClick r:id="rId4"/>
              </a:rPr>
              <a:t>More</a:t>
            </a:r>
            <a:r>
              <a:rPr lang="pl-PL" sz="2400" noProof="0" dirty="0">
                <a:sym typeface="Wingdings" panose="05000000000000000000" pitchFamily="2" charset="2"/>
                <a:hlinkClick r:id="rId4"/>
              </a:rPr>
              <a:t> </a:t>
            </a:r>
            <a:r>
              <a:rPr lang="pl-PL" sz="2400" noProof="0" dirty="0" err="1">
                <a:sym typeface="Wingdings" panose="05000000000000000000" pitchFamily="2" charset="2"/>
                <a:hlinkClick r:id="rId4"/>
              </a:rPr>
              <a:t>information</a:t>
            </a:r>
            <a:endParaRPr lang="pl-PL" sz="2400" noProof="0" dirty="0">
              <a:sym typeface="Wingdings" panose="05000000000000000000" pitchFamily="2" charset="2"/>
            </a:endParaRPr>
          </a:p>
          <a:p>
            <a:endParaRPr lang="pl-PL" sz="2400" b="1" dirty="0"/>
          </a:p>
          <a:p>
            <a:endParaRPr lang="pl-PL" sz="2200" dirty="0"/>
          </a:p>
        </p:txBody>
      </p:sp>
      <p:pic>
        <p:nvPicPr>
          <p:cNvPr id="8" name="Obraz 7">
            <a:extLst>
              <a:ext uri="{FF2B5EF4-FFF2-40B4-BE49-F238E27FC236}">
                <a16:creationId xmlns:a16="http://schemas.microsoft.com/office/drawing/2014/main" id="{BDF3DB0A-6F89-CD43-6103-25159147870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796203" y="169557"/>
            <a:ext cx="1751515" cy="1168589"/>
          </a:xfrm>
          <a:prstGeom prst="rect">
            <a:avLst/>
          </a:prstGeom>
        </p:spPr>
      </p:pic>
    </p:spTree>
    <p:custDataLst>
      <p:tags r:id="rId1"/>
    </p:custDataLst>
    <p:extLst>
      <p:ext uri="{BB962C8B-B14F-4D97-AF65-F5344CB8AC3E}">
        <p14:creationId xmlns:p14="http://schemas.microsoft.com/office/powerpoint/2010/main" val="26585592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5.4"/>
</p:tagLst>
</file>

<file path=ppt/tags/tag2.xml><?xml version="1.0" encoding="utf-8"?>
<p:tagLst xmlns:a="http://schemas.openxmlformats.org/drawingml/2006/main" xmlns:r="http://schemas.openxmlformats.org/officeDocument/2006/relationships" xmlns:p="http://schemas.openxmlformats.org/presentationml/2006/main">
  <p:tag name="TIMING" val="|15.4"/>
</p:tagLst>
</file>

<file path=ppt/tags/tag3.xml><?xml version="1.0" encoding="utf-8"?>
<p:tagLst xmlns:a="http://schemas.openxmlformats.org/drawingml/2006/main" xmlns:r="http://schemas.openxmlformats.org/officeDocument/2006/relationships" xmlns:p="http://schemas.openxmlformats.org/presentationml/2006/main">
  <p:tag name="TIMING" val="|15.4"/>
</p:tagLst>
</file>

<file path=ppt/tags/tag4.xml><?xml version="1.0" encoding="utf-8"?>
<p:tagLst xmlns:a="http://schemas.openxmlformats.org/drawingml/2006/main" xmlns:r="http://schemas.openxmlformats.org/officeDocument/2006/relationships" xmlns:p="http://schemas.openxmlformats.org/presentationml/2006/main">
  <p:tag name="TIMING" val="|15.4"/>
</p:tagLst>
</file>

<file path=ppt/tags/tag5.xml><?xml version="1.0" encoding="utf-8"?>
<p:tagLst xmlns:a="http://schemas.openxmlformats.org/drawingml/2006/main" xmlns:r="http://schemas.openxmlformats.org/officeDocument/2006/relationships" xmlns:p="http://schemas.openxmlformats.org/presentationml/2006/main">
  <p:tag name="TIMING" val="|15.4"/>
</p:tagLst>
</file>

<file path=ppt/tags/tag6.xml><?xml version="1.0" encoding="utf-8"?>
<p:tagLst xmlns:a="http://schemas.openxmlformats.org/drawingml/2006/main" xmlns:r="http://schemas.openxmlformats.org/officeDocument/2006/relationships" xmlns:p="http://schemas.openxmlformats.org/presentationml/2006/main">
  <p:tag name="TIMING" val="|15.4"/>
</p:tagLst>
</file>

<file path=ppt/tags/tag7.xml><?xml version="1.0" encoding="utf-8"?>
<p:tagLst xmlns:a="http://schemas.openxmlformats.org/drawingml/2006/main" xmlns:r="http://schemas.openxmlformats.org/officeDocument/2006/relationships" xmlns:p="http://schemas.openxmlformats.org/presentationml/2006/main">
  <p:tag name="TIMING" val="|15.4"/>
</p:tagLst>
</file>

<file path=ppt/tags/tag8.xml><?xml version="1.0" encoding="utf-8"?>
<p:tagLst xmlns:a="http://schemas.openxmlformats.org/drawingml/2006/main" xmlns:r="http://schemas.openxmlformats.org/officeDocument/2006/relationships" xmlns:p="http://schemas.openxmlformats.org/presentationml/2006/main">
  <p:tag name="TIMING" val="|15.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2FE2DE4B53024C91A972E0E84432FA" ma:contentTypeVersion="15" ma:contentTypeDescription="Create a new document." ma:contentTypeScope="" ma:versionID="39fe86a61471b84e820a99c08c96419a">
  <xsd:schema xmlns:xsd="http://www.w3.org/2001/XMLSchema" xmlns:xs="http://www.w3.org/2001/XMLSchema" xmlns:p="http://schemas.microsoft.com/office/2006/metadata/properties" xmlns:ns2="a651b1ec-d991-4d4b-b8eb-4dc0d5a73a78" xmlns:ns3="3374af87-adae-48da-b513-0d7080d8e0e2" targetNamespace="http://schemas.microsoft.com/office/2006/metadata/properties" ma:root="true" ma:fieldsID="5a96f0a567bbe8695687555c0cd8155c" ns2:_="" ns3:_="">
    <xsd:import namespace="a651b1ec-d991-4d4b-b8eb-4dc0d5a73a78"/>
    <xsd:import namespace="3374af87-adae-48da-b513-0d7080d8e0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b1ec-d991-4d4b-b8eb-4dc0d5a73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74af87-adae-48da-b513-0d7080d8e0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28d972-c01e-44ee-95ef-6b9faca3641c}" ma:internalName="TaxCatchAll" ma:showField="CatchAllData" ma:web="3374af87-adae-48da-b513-0d7080d8e0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51b1ec-d991-4d4b-b8eb-4dc0d5a73a78">
      <Terms xmlns="http://schemas.microsoft.com/office/infopath/2007/PartnerControls"/>
    </lcf76f155ced4ddcb4097134ff3c332f>
    <TaxCatchAll xmlns="3374af87-adae-48da-b513-0d7080d8e0e2" xsi:nil="true"/>
  </documentManagement>
</p:properties>
</file>

<file path=customXml/itemProps1.xml><?xml version="1.0" encoding="utf-8"?>
<ds:datastoreItem xmlns:ds="http://schemas.openxmlformats.org/officeDocument/2006/customXml" ds:itemID="{FE6605A0-78AA-41DA-9698-3C638E4F0E4B}">
  <ds:schemaRefs>
    <ds:schemaRef ds:uri="http://schemas.microsoft.com/sharepoint/v3/contenttype/forms"/>
  </ds:schemaRefs>
</ds:datastoreItem>
</file>

<file path=customXml/itemProps2.xml><?xml version="1.0" encoding="utf-8"?>
<ds:datastoreItem xmlns:ds="http://schemas.openxmlformats.org/officeDocument/2006/customXml" ds:itemID="{C3A55B4A-215E-4580-83AA-EE096367DC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1b1ec-d991-4d4b-b8eb-4dc0d5a73a78"/>
    <ds:schemaRef ds:uri="3374af87-adae-48da-b513-0d7080d8e0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BC764E-11FC-4D03-88A7-60BAC206A71C}">
  <ds:schemaRefs>
    <ds:schemaRef ds:uri="http://schemas.microsoft.com/office/2006/metadata/properties"/>
    <ds:schemaRef ds:uri="http://schemas.microsoft.com/office/infopath/2007/PartnerControls"/>
    <ds:schemaRef ds:uri="a651b1ec-d991-4d4b-b8eb-4dc0d5a73a78"/>
    <ds:schemaRef ds:uri="3374af87-adae-48da-b513-0d7080d8e0e2"/>
  </ds:schemaRefs>
</ds:datastoreItem>
</file>

<file path=docProps/app.xml><?xml version="1.0" encoding="utf-8"?>
<Properties xmlns="http://schemas.openxmlformats.org/officeDocument/2006/extended-properties" xmlns:vt="http://schemas.openxmlformats.org/officeDocument/2006/docPropsVTypes">
  <Template/>
  <TotalTime>14963</TotalTime>
  <Words>1758</Words>
  <Application>Microsoft Office PowerPoint</Application>
  <PresentationFormat>Widescreen</PresentationFormat>
  <Paragraphs>140</Paragraphs>
  <Slides>25</Slides>
  <Notes>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Lato</vt:lpstr>
      <vt:lpstr>Montserrat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136</cp:revision>
  <dcterms:created xsi:type="dcterms:W3CDTF">2019-11-20T14:08:21Z</dcterms:created>
  <dcterms:modified xsi:type="dcterms:W3CDTF">2025-07-14T13:26:01Z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0x010100982FE2DE4B53024C91A972E0E84432FA</vt:lpwstr>
  </property>
  <property fmtid="{D5CDD505-2E9C-101B-9397-08002B2CF9AE}" pid="3" name="MediaServiceImageTags">
    <vt:lpwstr/>
  </property>
</Properties>
</file>