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79" r:id="rId5"/>
    <p:sldId id="4362" r:id="rId6"/>
    <p:sldId id="278" r:id="rId7"/>
    <p:sldId id="4367" r:id="rId8"/>
    <p:sldId id="4366" r:id="rId9"/>
    <p:sldId id="276" r:id="rId10"/>
    <p:sldId id="4390" r:id="rId11"/>
    <p:sldId id="4368" r:id="rId12"/>
    <p:sldId id="277" r:id="rId13"/>
    <p:sldId id="4359" r:id="rId14"/>
    <p:sldId id="4391" r:id="rId15"/>
    <p:sldId id="4385" r:id="rId16"/>
    <p:sldId id="4369" r:id="rId17"/>
    <p:sldId id="4386" r:id="rId18"/>
    <p:sldId id="4393" r:id="rId19"/>
    <p:sldId id="4387" r:id="rId20"/>
    <p:sldId id="4388" r:id="rId21"/>
    <p:sldId id="4392" r:id="rId22"/>
    <p:sldId id="4389" r:id="rId23"/>
    <p:sldId id="4370" r:id="rId24"/>
    <p:sldId id="272" r:id="rId25"/>
    <p:sldId id="4357" r:id="rId26"/>
    <p:sldId id="269"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0C261D7-B2BA-46A9-AFD1-0EC06C29B7E1}">
          <p14:sldIdLst>
            <p14:sldId id="279"/>
            <p14:sldId id="4362"/>
            <p14:sldId id="278"/>
            <p14:sldId id="4367"/>
            <p14:sldId id="4366"/>
            <p14:sldId id="276"/>
            <p14:sldId id="4390"/>
            <p14:sldId id="4368"/>
            <p14:sldId id="277"/>
            <p14:sldId id="4359"/>
            <p14:sldId id="4391"/>
            <p14:sldId id="4385"/>
            <p14:sldId id="4369"/>
            <p14:sldId id="4386"/>
            <p14:sldId id="4393"/>
            <p14:sldId id="4387"/>
            <p14:sldId id="4388"/>
            <p14:sldId id="4392"/>
            <p14:sldId id="4389"/>
            <p14:sldId id="4370"/>
            <p14:sldId id="272"/>
            <p14:sldId id="4357"/>
            <p14:sldId id="269"/>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59014-EB40-6309-AAD6-1EE1C3317FCE}" name="Martyna Kurek" initials="MK" userId="9275e46a14a98110" providerId="Windows Live"/>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D8623"/>
    <a:srgbClr val="007772"/>
    <a:srgbClr val="EEA821"/>
    <a:srgbClr val="09465E"/>
    <a:srgbClr val="87C540"/>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EBFCA-7A32-A215-0E50-13A1FC14BD90}" v="10" dt="2025-06-11T13:31:3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729"/>
  </p:normalViewPr>
  <p:slideViewPr>
    <p:cSldViewPr snapToGrid="0" snapToObjects="1">
      <p:cViewPr varScale="1">
        <p:scale>
          <a:sx n="102" d="100"/>
          <a:sy n="102" d="100"/>
        </p:scale>
        <p:origin x="408" y="126"/>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1" y="0"/>
            <a:ext cx="4876800"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54257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hyperlink" Target="https://www.youtube.com/watch?v=xy9nj94xvKA" TargetMode="Externa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0.jpeg"/><Relationship Id="rId2" Type="http://schemas.openxmlformats.org/officeDocument/2006/relationships/video" Target="https://www.youtube.com/embed/5RswjCWaR6I?feature=oembed" TargetMode="External"/><Relationship Id="rId1" Type="http://schemas.openxmlformats.org/officeDocument/2006/relationships/tags" Target="../tags/tag6.xml"/><Relationship Id="rId6" Type="http://schemas.openxmlformats.org/officeDocument/2006/relationships/hyperlink" Target="https://www.youtube.com/watch?v=5RswjCWaR6I"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8" y="3816111"/>
            <a:ext cx="3660159" cy="1394635"/>
          </a:xfrm>
        </p:spPr>
        <p:txBody>
          <a:bodyPr>
            <a:normAutofit fontScale="85000" lnSpcReduction="20000"/>
          </a:bodyPr>
          <a:lstStyle/>
          <a:p>
            <a:pPr>
              <a:lnSpc>
                <a:spcPct val="100000"/>
              </a:lnSpc>
            </a:pPr>
            <a:r>
              <a:rPr lang="en-GB" sz="4000" noProof="0" dirty="0">
                <a:solidFill>
                  <a:schemeClr val="bg1"/>
                </a:solidFill>
              </a:rPr>
              <a:t>M</a:t>
            </a:r>
            <a:r>
              <a:rPr lang="pl-PL" sz="4000" noProof="0" dirty="0">
                <a:solidFill>
                  <a:schemeClr val="bg1"/>
                </a:solidFill>
              </a:rPr>
              <a:t>3</a:t>
            </a:r>
            <a:r>
              <a:rPr lang="en-GB" sz="4000" noProof="0" dirty="0">
                <a:solidFill>
                  <a:schemeClr val="bg1"/>
                </a:solidFill>
              </a:rPr>
              <a:t>:</a:t>
            </a:r>
            <a:r>
              <a:rPr lang="en-US" sz="1200" dirty="0"/>
              <a:t> </a:t>
            </a:r>
            <a:r>
              <a:rPr lang="en-US" sz="4000" dirty="0">
                <a:solidFill>
                  <a:schemeClr val="bg1"/>
                </a:solidFill>
              </a:rPr>
              <a:t>Wind and Biomass Energy Applications</a:t>
            </a:r>
          </a:p>
          <a:p>
            <a:pPr>
              <a:lnSpc>
                <a:spcPct val="100000"/>
              </a:lnSpc>
            </a:pP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613458" y="2379054"/>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pl-PL" noProof="0" dirty="0">
                <a:solidFill>
                  <a:schemeClr val="bg1"/>
                </a:solidFill>
              </a:rPr>
              <a:t>4</a:t>
            </a:r>
            <a:r>
              <a:rPr lang="en-GB" noProof="0" dirty="0">
                <a:solidFill>
                  <a:schemeClr val="bg1"/>
                </a:solidFill>
              </a:rPr>
              <a:t>:</a:t>
            </a:r>
            <a:r>
              <a:rPr lang="pl-PL" noProof="0" dirty="0">
                <a:solidFill>
                  <a:schemeClr val="bg1"/>
                </a:solidFill>
              </a:rPr>
              <a:t> </a:t>
            </a:r>
            <a:r>
              <a:rPr lang="pl-PL" noProof="0" dirty="0" err="1">
                <a:solidFill>
                  <a:schemeClr val="bg1"/>
                </a:solidFill>
              </a:rPr>
              <a:t>Renewable</a:t>
            </a:r>
            <a:r>
              <a:rPr lang="pl-PL" noProof="0" dirty="0">
                <a:solidFill>
                  <a:schemeClr val="bg1"/>
                </a:solidFill>
              </a:rPr>
              <a:t> Energy Integration in </a:t>
            </a:r>
            <a:r>
              <a:rPr lang="pl-PL" noProof="0" dirty="0" err="1">
                <a:solidFill>
                  <a:schemeClr val="bg1"/>
                </a:solidFill>
              </a:rPr>
              <a:t>Agriculture</a:t>
            </a:r>
            <a:endParaRPr lang="en-GB" noProof="0" dirty="0">
              <a:solidFill>
                <a:schemeClr val="bg1"/>
              </a:solidFil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prstGeom prst="rect">
            <a:avLst/>
          </a:prstGeom>
        </p:spPr>
        <p:txBody>
          <a:bodyPr/>
          <a:lstStyle/>
          <a:p>
            <a:r>
              <a:rPr lang="pl-PL" b="1" dirty="0" err="1"/>
              <a:t>Digesters</a:t>
            </a:r>
            <a:r>
              <a:rPr lang="pl-PL" b="1" dirty="0"/>
              <a:t> and </a:t>
            </a:r>
            <a:r>
              <a:rPr lang="pl-PL" b="1" dirty="0" err="1"/>
              <a:t>biogas</a:t>
            </a:r>
            <a:r>
              <a:rPr lang="pl-PL" b="1" dirty="0"/>
              <a:t> </a:t>
            </a:r>
            <a:r>
              <a:rPr lang="pl-PL" b="1" dirty="0" err="1"/>
              <a:t>production</a:t>
            </a:r>
            <a:endParaRPr lang="pl-PL" b="1" dirty="0"/>
          </a:p>
          <a:p>
            <a:endParaRPr lang="en-GB" noProof="0" dirty="0"/>
          </a:p>
        </p:txBody>
      </p:sp>
      <p:sp>
        <p:nvSpPr>
          <p:cNvPr id="2" name="Text Placeholder 3">
            <a:extLst>
              <a:ext uri="{FF2B5EF4-FFF2-40B4-BE49-F238E27FC236}">
                <a16:creationId xmlns:a16="http://schemas.microsoft.com/office/drawing/2014/main" id="{DE30F505-8B37-CA8A-B602-487A2D890580}"/>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1B676D50-58D0-D478-3831-5492215DD4D9}"/>
              </a:ext>
            </a:extLst>
          </p:cNvPr>
          <p:cNvSpPr txBox="1"/>
          <p:nvPr/>
        </p:nvSpPr>
        <p:spPr>
          <a:xfrm>
            <a:off x="931487" y="1630548"/>
            <a:ext cx="10267649" cy="4154984"/>
          </a:xfrm>
          <a:prstGeom prst="rect">
            <a:avLst/>
          </a:prstGeom>
          <a:noFill/>
        </p:spPr>
        <p:txBody>
          <a:bodyPr wrap="square">
            <a:spAutoFit/>
          </a:bodyPr>
          <a:lstStyle/>
          <a:p>
            <a:pPr>
              <a:buNone/>
            </a:pPr>
            <a:r>
              <a:rPr lang="en-US" sz="2400" dirty="0"/>
              <a:t>Digesters, also known as biogas plants, use the process of anaerobic fermentation, in which microorganisms break down organic waste to produce biogas. Biogas consists mainly of methane (CH₄) and carbon dioxide (CO₂) and can be used to generate electricity, heat or as a fuel for vehicles.</a:t>
            </a:r>
            <a:br>
              <a:rPr lang="en-US" sz="2400" dirty="0"/>
            </a:br>
            <a:endParaRPr lang="en-US" sz="2400" dirty="0"/>
          </a:p>
          <a:p>
            <a:pPr>
              <a:buNone/>
            </a:pPr>
            <a:r>
              <a:rPr lang="en-US" sz="2400" dirty="0"/>
              <a:t>Biogas can be used for:</a:t>
            </a:r>
          </a:p>
          <a:p>
            <a:pPr marL="342900" indent="-342900">
              <a:buFont typeface="Arial" panose="020B0604020202020204" pitchFamily="34" charset="0"/>
              <a:buChar char="•"/>
            </a:pPr>
            <a:r>
              <a:rPr lang="en-US" sz="2400" b="1" dirty="0">
                <a:solidFill>
                  <a:srgbClr val="ED8623"/>
                </a:solidFill>
              </a:rPr>
              <a:t>Production of electricity and heat</a:t>
            </a:r>
            <a:r>
              <a:rPr lang="en-US" sz="2400" dirty="0">
                <a:solidFill>
                  <a:srgbClr val="ED8623"/>
                </a:solidFill>
              </a:rPr>
              <a:t> – </a:t>
            </a:r>
            <a:r>
              <a:rPr lang="en-US" sz="2400" dirty="0"/>
              <a:t>in combined heat and power (CHP) units.</a:t>
            </a:r>
          </a:p>
          <a:p>
            <a:pPr marL="342900" indent="-342900">
              <a:buFont typeface="Arial" panose="020B0604020202020204" pitchFamily="34" charset="0"/>
              <a:buChar char="•"/>
            </a:pPr>
            <a:r>
              <a:rPr lang="en-US" sz="2400" b="1" dirty="0">
                <a:solidFill>
                  <a:srgbClr val="ED8623"/>
                </a:solidFill>
              </a:rPr>
              <a:t>Fuel for heating boilers</a:t>
            </a:r>
            <a:r>
              <a:rPr lang="en-US" sz="2400" dirty="0">
                <a:solidFill>
                  <a:srgbClr val="ED8623"/>
                </a:solidFill>
              </a:rPr>
              <a:t> – </a:t>
            </a:r>
            <a:r>
              <a:rPr lang="en-US" sz="2400" dirty="0"/>
              <a:t>as an alternative to natural gas.</a:t>
            </a:r>
          </a:p>
          <a:p>
            <a:pPr marL="342900" indent="-342900">
              <a:buFont typeface="Arial" panose="020B0604020202020204" pitchFamily="34" charset="0"/>
              <a:buChar char="•"/>
            </a:pPr>
            <a:r>
              <a:rPr lang="en-US" sz="2400" b="1" dirty="0">
                <a:solidFill>
                  <a:srgbClr val="ED8623"/>
                </a:solidFill>
              </a:rPr>
              <a:t>Purification and compression</a:t>
            </a:r>
            <a:r>
              <a:rPr lang="en-US" sz="2400" dirty="0">
                <a:solidFill>
                  <a:srgbClr val="ED8623"/>
                </a:solidFill>
              </a:rPr>
              <a:t> – </a:t>
            </a:r>
            <a:r>
              <a:rPr lang="en-US" sz="2400" dirty="0"/>
              <a:t>to the quality of biomethane, which can be used as a vehicle fuel.</a:t>
            </a:r>
          </a:p>
          <a:p>
            <a:endParaRPr lang="en-US" sz="2400" dirty="0"/>
          </a:p>
        </p:txBody>
      </p:sp>
    </p:spTree>
    <p:custDataLst>
      <p:tags r:id="rId1"/>
    </p:custDataLst>
    <p:extLst>
      <p:ext uri="{BB962C8B-B14F-4D97-AF65-F5344CB8AC3E}">
        <p14:creationId xmlns:p14="http://schemas.microsoft.com/office/powerpoint/2010/main" val="249081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C407C-64F1-892B-D3D8-F64EF05CC665}"/>
              </a:ext>
            </a:extLst>
          </p:cNvPr>
          <p:cNvSpPr>
            <a:spLocks noGrp="1"/>
          </p:cNvSpPr>
          <p:nvPr>
            <p:ph type="body" sz="quarter" idx="13"/>
          </p:nvPr>
        </p:nvSpPr>
        <p:spPr>
          <a:xfrm>
            <a:off x="673256" y="491618"/>
            <a:ext cx="9663924" cy="697353"/>
          </a:xfrm>
        </p:spPr>
        <p:txBody>
          <a:bodyPr>
            <a:noAutofit/>
          </a:bodyPr>
          <a:lstStyle/>
          <a:p>
            <a:r>
              <a:rPr lang="en-US" b="1" dirty="0" err="1">
                <a:solidFill>
                  <a:srgbClr val="007772"/>
                </a:solidFill>
              </a:rPr>
              <a:t>MyGug</a:t>
            </a:r>
            <a:r>
              <a:rPr lang="en-US" b="1" dirty="0">
                <a:solidFill>
                  <a:srgbClr val="007772"/>
                </a:solidFill>
              </a:rPr>
              <a:t> – production of biogas from food waste</a:t>
            </a:r>
            <a:endParaRPr lang="en-IE" b="1" dirty="0">
              <a:solidFill>
                <a:srgbClr val="007772"/>
              </a:solidFill>
            </a:endParaRPr>
          </a:p>
        </p:txBody>
      </p:sp>
      <p:sp>
        <p:nvSpPr>
          <p:cNvPr id="4" name="Text Placeholder 3">
            <a:extLst>
              <a:ext uri="{FF2B5EF4-FFF2-40B4-BE49-F238E27FC236}">
                <a16:creationId xmlns:a16="http://schemas.microsoft.com/office/drawing/2014/main" id="{742D7F77-E31F-AD18-351C-B1B953527568}"/>
              </a:ext>
            </a:extLst>
          </p:cNvPr>
          <p:cNvSpPr>
            <a:spLocks noGrp="1"/>
          </p:cNvSpPr>
          <p:nvPr>
            <p:ph type="body" sz="quarter" idx="14"/>
          </p:nvPr>
        </p:nvSpPr>
        <p:spPr>
          <a:xfrm>
            <a:off x="673256" y="1418277"/>
            <a:ext cx="11227651" cy="3686908"/>
          </a:xfrm>
        </p:spPr>
        <p:txBody>
          <a:bodyPr lIns="91440" tIns="45720" rIns="91440" bIns="45720" anchor="t">
            <a:noAutofit/>
          </a:bodyPr>
          <a:lstStyle/>
          <a:p>
            <a:pPr>
              <a:buNone/>
            </a:pPr>
            <a:r>
              <a:rPr lang="en-US" b="1" err="1"/>
              <a:t>MyGug</a:t>
            </a:r>
            <a:r>
              <a:rPr lang="en-US" dirty="0"/>
              <a:t> is an Irish company that has developed an innovative micro-biogas system for converting food waste into renewable energy and </a:t>
            </a:r>
            <a:r>
              <a:rPr lang="en-US" err="1"/>
              <a:t>fertiliser</a:t>
            </a:r>
            <a:r>
              <a:rPr lang="en-US" dirty="0"/>
              <a:t>.</a:t>
            </a:r>
            <a:endParaRPr lang="en-US"/>
          </a:p>
          <a:p>
            <a:pPr>
              <a:buNone/>
            </a:pPr>
            <a:r>
              <a:rPr lang="en-US" b="1" dirty="0"/>
              <a:t>Technology</a:t>
            </a:r>
            <a:r>
              <a:rPr lang="en-US" dirty="0"/>
              <a:t>: </a:t>
            </a:r>
            <a:r>
              <a:rPr lang="en-US" dirty="0" err="1"/>
              <a:t>MyGug</a:t>
            </a:r>
            <a:r>
              <a:rPr lang="en-US" dirty="0"/>
              <a:t> uses an anaerobic fermentation process to convert food waste (both raw and cooked) into biogas for cooking and liquid </a:t>
            </a:r>
            <a:r>
              <a:rPr lang="en-US" dirty="0" err="1"/>
              <a:t>fertiliser</a:t>
            </a:r>
            <a:r>
              <a:rPr lang="en-US" dirty="0"/>
              <a:t> for crops.</a:t>
            </a:r>
            <a:br>
              <a:rPr lang="en-US" dirty="0"/>
            </a:br>
            <a:r>
              <a:rPr lang="en-US" b="1" dirty="0"/>
              <a:t>Application</a:t>
            </a:r>
            <a:r>
              <a:rPr lang="en-US" dirty="0"/>
              <a:t>: </a:t>
            </a:r>
            <a:r>
              <a:rPr lang="en-US" dirty="0" err="1"/>
              <a:t>MyGug</a:t>
            </a:r>
            <a:r>
              <a:rPr lang="en-US" dirty="0"/>
              <a:t> systems are designed for households, small catering businesses, schools and farms, enabling them to manage their waste locally and produce energy.</a:t>
            </a:r>
          </a:p>
          <a:p>
            <a:r>
              <a:rPr lang="en-US" b="1" dirty="0"/>
              <a:t>Efficiency</a:t>
            </a:r>
            <a:r>
              <a:rPr lang="en-US" dirty="0"/>
              <a:t>: The smallest model (</a:t>
            </a:r>
            <a:r>
              <a:rPr lang="en-US" dirty="0" err="1"/>
              <a:t>MyGug</a:t>
            </a:r>
            <a:r>
              <a:rPr lang="en-US" dirty="0"/>
              <a:t> Mini) processes up to 5.5 kg of waste per day, providing up to 3 hours of cooking energy and 11 </a:t>
            </a:r>
            <a:r>
              <a:rPr lang="en-US" dirty="0" err="1"/>
              <a:t>litres</a:t>
            </a:r>
            <a:r>
              <a:rPr lang="en-US" dirty="0"/>
              <a:t> of </a:t>
            </a:r>
            <a:r>
              <a:rPr lang="en-US" dirty="0" err="1"/>
              <a:t>fertiliser</a:t>
            </a:r>
            <a:r>
              <a:rPr lang="en-US" dirty="0"/>
              <a:t>.</a:t>
            </a:r>
            <a:br>
              <a:rPr lang="en-US" dirty="0"/>
            </a:br>
            <a:r>
              <a:rPr lang="en-US" b="1" dirty="0"/>
              <a:t>Environmental benefits</a:t>
            </a:r>
            <a:r>
              <a:rPr lang="en-US" dirty="0"/>
              <a:t>: </a:t>
            </a:r>
            <a:r>
              <a:rPr lang="en-US" dirty="0" err="1"/>
              <a:t>MyGug</a:t>
            </a:r>
            <a:r>
              <a:rPr lang="en-US" dirty="0"/>
              <a:t> systems operate in a variety of climatic conditions (from -20°C to +40°C), reduce greenhouse gas emissions and support the circular economy.</a:t>
            </a:r>
            <a:endParaRPr lang="en-US" dirty="0">
              <a:ea typeface="Calibri"/>
              <a:cs typeface="Calibri"/>
            </a:endParaRPr>
          </a:p>
          <a:p>
            <a:r>
              <a:rPr lang="pl-PL" b="1" dirty="0">
                <a:solidFill>
                  <a:srgbClr val="ED8623"/>
                </a:solidFill>
              </a:rPr>
              <a:t>www.</a:t>
            </a:r>
            <a:r>
              <a:rPr lang="en-IE" b="1" dirty="0">
                <a:solidFill>
                  <a:srgbClr val="ED8623"/>
                </a:solidFill>
              </a:rPr>
              <a:t>mygug.eu</a:t>
            </a:r>
          </a:p>
        </p:txBody>
      </p:sp>
      <p:sp>
        <p:nvSpPr>
          <p:cNvPr id="9" name="Rectangle 5">
            <a:extLst>
              <a:ext uri="{FF2B5EF4-FFF2-40B4-BE49-F238E27FC236}">
                <a16:creationId xmlns:a16="http://schemas.microsoft.com/office/drawing/2014/main" id="{C291D1F9-5B05-6596-2398-E43A735440C2}"/>
              </a:ext>
            </a:extLst>
          </p:cNvPr>
          <p:cNvSpPr/>
          <p:nvPr/>
        </p:nvSpPr>
        <p:spPr>
          <a:xfrm>
            <a:off x="10027950" y="0"/>
            <a:ext cx="1407911" cy="74936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890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ABFA-102E-DE63-273B-2342216EAF3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FD30470-1B21-CE45-5CF5-D518AC401C75}"/>
              </a:ext>
            </a:extLst>
          </p:cNvPr>
          <p:cNvSpPr>
            <a:spLocks noGrp="1"/>
          </p:cNvSpPr>
          <p:nvPr>
            <p:ph type="body" sz="quarter" idx="16"/>
          </p:nvPr>
        </p:nvSpPr>
        <p:spPr>
          <a:prstGeom prst="rect">
            <a:avLst/>
          </a:prstGeom>
        </p:spPr>
        <p:txBody>
          <a:bodyPr/>
          <a:lstStyle/>
          <a:p>
            <a:r>
              <a:rPr lang="pl-PL" b="1" dirty="0" err="1"/>
              <a:t>Biomass</a:t>
            </a:r>
            <a:r>
              <a:rPr lang="pl-PL" b="1" dirty="0"/>
              <a:t> </a:t>
            </a:r>
            <a:r>
              <a:rPr lang="pl-PL" b="1" dirty="0" err="1"/>
              <a:t>systems</a:t>
            </a:r>
            <a:r>
              <a:rPr lang="pl-PL" b="1" dirty="0"/>
              <a:t> in </a:t>
            </a:r>
            <a:r>
              <a:rPr lang="pl-PL" b="1" dirty="0" err="1"/>
              <a:t>agriculture</a:t>
            </a:r>
            <a:endParaRPr lang="pl-PL" b="1" dirty="0"/>
          </a:p>
          <a:p>
            <a:endParaRPr lang="en-GB" noProof="0" dirty="0"/>
          </a:p>
        </p:txBody>
      </p:sp>
      <p:sp>
        <p:nvSpPr>
          <p:cNvPr id="2" name="Text Placeholder 3">
            <a:extLst>
              <a:ext uri="{FF2B5EF4-FFF2-40B4-BE49-F238E27FC236}">
                <a16:creationId xmlns:a16="http://schemas.microsoft.com/office/drawing/2014/main" id="{FF2B91EF-180A-5103-E831-447A7E5C7144}"/>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28F7C3C6-31BF-F756-6134-DB711A5686A0}"/>
              </a:ext>
            </a:extLst>
          </p:cNvPr>
          <p:cNvSpPr txBox="1"/>
          <p:nvPr/>
        </p:nvSpPr>
        <p:spPr>
          <a:xfrm>
            <a:off x="931488" y="1727457"/>
            <a:ext cx="10303862" cy="4524315"/>
          </a:xfrm>
          <a:prstGeom prst="rect">
            <a:avLst/>
          </a:prstGeom>
          <a:noFill/>
        </p:spPr>
        <p:txBody>
          <a:bodyPr wrap="square">
            <a:spAutoFit/>
          </a:bodyPr>
          <a:lstStyle/>
          <a:p>
            <a:pPr>
              <a:buNone/>
            </a:pPr>
            <a:r>
              <a:rPr lang="en-US" sz="2400" dirty="0"/>
              <a:t>Biomass refers to organic materials such as wood, straw, vegetable waste or wood chips that can be burned to produce heat and electricity. Biomass boilers and biomass gasification systems are often used in agriculture.</a:t>
            </a:r>
          </a:p>
          <a:p>
            <a:pPr>
              <a:buNone/>
            </a:pPr>
            <a:endParaRPr lang="en-US" sz="2400" b="1" dirty="0"/>
          </a:p>
          <a:p>
            <a:pPr>
              <a:buNone/>
            </a:pPr>
            <a:r>
              <a:rPr lang="en-US" sz="2400" b="1" dirty="0"/>
              <a:t>Biomass systems can be used for:</a:t>
            </a:r>
            <a:endParaRPr lang="en-US" sz="2400" b="1" dirty="0">
              <a:solidFill>
                <a:srgbClr val="ED8623"/>
              </a:solidFill>
            </a:endParaRPr>
          </a:p>
          <a:p>
            <a:pPr marL="342900" indent="-342900">
              <a:buFont typeface="Arial" panose="020B0604020202020204" pitchFamily="34" charset="0"/>
              <a:buChar char="•"/>
            </a:pPr>
            <a:r>
              <a:rPr lang="en-US" sz="2400" b="1" dirty="0">
                <a:solidFill>
                  <a:srgbClr val="ED8623"/>
                </a:solidFill>
              </a:rPr>
              <a:t>Heating buildings and greenhouses</a:t>
            </a:r>
            <a:r>
              <a:rPr lang="en-US" sz="2400" dirty="0">
                <a:solidFill>
                  <a:srgbClr val="ED8623"/>
                </a:solidFill>
              </a:rPr>
              <a:t> – </a:t>
            </a:r>
            <a:r>
              <a:rPr lang="en-US" sz="2400" dirty="0"/>
              <a:t>biomass energy can be used to heat farm buildings, warehouses and greenhouses.</a:t>
            </a:r>
          </a:p>
          <a:p>
            <a:pPr marL="342900" indent="-342900">
              <a:buFont typeface="Arial" panose="020B0604020202020204" pitchFamily="34" charset="0"/>
              <a:buChar char="•"/>
            </a:pPr>
            <a:r>
              <a:rPr lang="en-US" sz="2400" b="1" dirty="0">
                <a:solidFill>
                  <a:srgbClr val="ED8623"/>
                </a:solidFill>
              </a:rPr>
              <a:t>Powering grain drying systems</a:t>
            </a:r>
            <a:r>
              <a:rPr lang="en-US" sz="2400" dirty="0">
                <a:solidFill>
                  <a:srgbClr val="ED8623"/>
                </a:solidFill>
              </a:rPr>
              <a:t> –</a:t>
            </a:r>
            <a:r>
              <a:rPr lang="en-US" sz="2400" dirty="0"/>
              <a:t> biomass is used to produce heat in grain drying processes.</a:t>
            </a:r>
          </a:p>
          <a:p>
            <a:pPr marL="342900" indent="-342900">
              <a:buFont typeface="Arial" panose="020B0604020202020204" pitchFamily="34" charset="0"/>
              <a:buChar char="•"/>
            </a:pPr>
            <a:r>
              <a:rPr lang="en-US" sz="2400" b="1" dirty="0">
                <a:solidFill>
                  <a:srgbClr val="ED8623"/>
                </a:solidFill>
              </a:rPr>
              <a:t>Production of fuel</a:t>
            </a:r>
            <a:r>
              <a:rPr lang="en-US" sz="2400" dirty="0">
                <a:solidFill>
                  <a:srgbClr val="ED8623"/>
                </a:solidFill>
              </a:rPr>
              <a:t> – </a:t>
            </a:r>
            <a:r>
              <a:rPr lang="en-US" sz="2400" dirty="0"/>
              <a:t>agricultural waste can be converted into briquettes or pellets used for heating or energy production.</a:t>
            </a:r>
          </a:p>
          <a:p>
            <a:endParaRPr lang="en-US" sz="2400" dirty="0"/>
          </a:p>
        </p:txBody>
      </p:sp>
    </p:spTree>
    <p:custDataLst>
      <p:tags r:id="rId1"/>
    </p:custDataLst>
    <p:extLst>
      <p:ext uri="{BB962C8B-B14F-4D97-AF65-F5344CB8AC3E}">
        <p14:creationId xmlns:p14="http://schemas.microsoft.com/office/powerpoint/2010/main" val="371696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39D8443F-367D-6B20-0C17-49CEE2C4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BA145DBA-4378-DE40-09E7-79BEA43ADE3F}"/>
              </a:ext>
            </a:extLst>
          </p:cNvPr>
          <p:cNvSpPr txBox="1"/>
          <p:nvPr/>
        </p:nvSpPr>
        <p:spPr>
          <a:xfrm>
            <a:off x="784670" y="2022922"/>
            <a:ext cx="8358140" cy="1200329"/>
          </a:xfrm>
          <a:prstGeom prst="rect">
            <a:avLst/>
          </a:prstGeom>
          <a:solidFill>
            <a:srgbClr val="EEA821"/>
          </a:solidFill>
        </p:spPr>
        <p:txBody>
          <a:bodyPr wrap="square" rtlCol="0">
            <a:spAutoFit/>
          </a:bodyPr>
          <a:lstStyle/>
          <a:p>
            <a:r>
              <a:rPr lang="en-US" sz="3600" b="1" dirty="0">
                <a:solidFill>
                  <a:schemeClr val="bg1"/>
                </a:solidFill>
              </a:rPr>
              <a:t>COST-EFFECTIVENESS &amp; ENVIRONMENTAL BENEFITS OF WIND AND BIOMASS</a:t>
            </a:r>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560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009A2-A19D-3BE1-5D6F-066F4F72AD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04F370-5AA2-1B39-075B-B447BE1A83CA}"/>
              </a:ext>
            </a:extLst>
          </p:cNvPr>
          <p:cNvSpPr>
            <a:spLocks noGrp="1"/>
          </p:cNvSpPr>
          <p:nvPr>
            <p:ph type="body" sz="quarter" idx="13"/>
          </p:nvPr>
        </p:nvSpPr>
        <p:spPr>
          <a:xfrm>
            <a:off x="5818457" y="111759"/>
            <a:ext cx="5466986" cy="653620"/>
          </a:xfrm>
        </p:spPr>
        <p:txBody>
          <a:bodyPr>
            <a:noAutofit/>
          </a:bodyPr>
          <a:lstStyle/>
          <a:p>
            <a:r>
              <a:rPr lang="pl-PL" sz="3600" b="1" noProof="0" dirty="0" err="1"/>
              <a:t>Overview</a:t>
            </a:r>
            <a:endParaRPr lang="en-GB" b="1" noProof="0" dirty="0"/>
          </a:p>
        </p:txBody>
      </p:sp>
      <p:sp>
        <p:nvSpPr>
          <p:cNvPr id="3" name="Text Placeholder 2">
            <a:extLst>
              <a:ext uri="{FF2B5EF4-FFF2-40B4-BE49-F238E27FC236}">
                <a16:creationId xmlns:a16="http://schemas.microsoft.com/office/drawing/2014/main" id="{F6610DF4-D1BB-11F9-621F-E4237760FA87}"/>
              </a:ext>
            </a:extLst>
          </p:cNvPr>
          <p:cNvSpPr>
            <a:spLocks noGrp="1"/>
          </p:cNvSpPr>
          <p:nvPr>
            <p:ph type="body" sz="quarter" idx="14"/>
          </p:nvPr>
        </p:nvSpPr>
        <p:spPr>
          <a:xfrm>
            <a:off x="5839302" y="765379"/>
            <a:ext cx="5958998" cy="5333999"/>
          </a:xfrm>
        </p:spPr>
        <p:txBody>
          <a:bodyPr/>
          <a:lstStyle/>
          <a:p>
            <a:pPr algn="just"/>
            <a:r>
              <a:rPr lang="en-US" sz="2200" noProof="0" dirty="0"/>
              <a:t>The use of renewable energy in agriculture is becoming increasingly popular due to its economic and environmental benefits. When comparing wind and biomass energy systems, it is worth noting several key technical and economic aspects. First of all, they differ in terms of initial investment costs. The installation of wind turbines involves high costs — the average cost of purchasing and installing a 1 MW turbine ranges from EUR 1 to 1.5 million. On the other hand, biomass installations, although their cost depends on the scale and technology, can be cheaper for smaller, local systems — from approximately EUR 0.5 to 2 million per 1 MW.</a:t>
            </a:r>
            <a:endParaRPr lang="pl-PL" sz="2200" noProof="0" dirty="0"/>
          </a:p>
          <a:p>
            <a:pPr algn="just"/>
            <a:r>
              <a:rPr lang="en-US" sz="2200" noProof="0" dirty="0"/>
              <a:t>Another difference is the operating and maintenance costs. Once operational, wind energy generates relatively low operating costs — turbine maintenance is periodic and mainly involves monitoring. </a:t>
            </a:r>
            <a:endParaRPr lang="en-GB" sz="2200" noProof="0" dirty="0"/>
          </a:p>
        </p:txBody>
      </p:sp>
      <p:pic>
        <p:nvPicPr>
          <p:cNvPr id="6" name="Picture Placeholder 38">
            <a:extLst>
              <a:ext uri="{FF2B5EF4-FFF2-40B4-BE49-F238E27FC236}">
                <a16:creationId xmlns:a16="http://schemas.microsoft.com/office/drawing/2014/main" id="{DD859741-B820-581D-478C-6450EE320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294CEF4D-AACD-D4BC-A4E6-B14AD514861D}"/>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6A06026C-0BF0-703E-C2BA-19B2A44E818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1288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6D603C0-D3C9-76C7-1E69-21C6CAA02C57}"/>
              </a:ext>
            </a:extLst>
          </p:cNvPr>
          <p:cNvSpPr/>
          <p:nvPr/>
        </p:nvSpPr>
        <p:spPr>
          <a:xfrm>
            <a:off x="0" y="6027937"/>
            <a:ext cx="1422400" cy="830063"/>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Symbol zastępczy tekstu 2">
            <a:extLst>
              <a:ext uri="{FF2B5EF4-FFF2-40B4-BE49-F238E27FC236}">
                <a16:creationId xmlns:a16="http://schemas.microsoft.com/office/drawing/2014/main" id="{E185615E-3E4C-874C-D199-F2A71F29BEA1}"/>
              </a:ext>
            </a:extLst>
          </p:cNvPr>
          <p:cNvSpPr>
            <a:spLocks noGrp="1"/>
          </p:cNvSpPr>
          <p:nvPr>
            <p:ph type="body" sz="quarter" idx="14"/>
          </p:nvPr>
        </p:nvSpPr>
        <p:spPr>
          <a:xfrm>
            <a:off x="594572" y="749366"/>
            <a:ext cx="10919766" cy="3001108"/>
          </a:xfrm>
        </p:spPr>
        <p:txBody>
          <a:bodyPr/>
          <a:lstStyle/>
          <a:p>
            <a:pPr algn="just"/>
            <a:r>
              <a:rPr lang="en-US" sz="2200" noProof="0" dirty="0"/>
              <a:t>Meanwhile, biomass-based systems are more demanding: regular fuel supplies, storage, boiler maintenance and disposal of combustion products such as ash are necessary.</a:t>
            </a:r>
            <a:endParaRPr lang="pl-PL" sz="2200" noProof="0" dirty="0"/>
          </a:p>
          <a:p>
            <a:pPr algn="just"/>
            <a:r>
              <a:rPr lang="en-US" sz="2200" dirty="0"/>
              <a:t>The availability and reliability of raw materials is also an important issue. Wind is free and renewable, but its intensity is variable and depends on location and weather conditions. Biomass, on the other hand, requires a constant supply of organic material, such as wood, straw or agricultural waste, which makes this system vulnerable to logistical disruptions and fluctuations in raw material prices.</a:t>
            </a:r>
            <a:endParaRPr lang="pl-PL" sz="2200" dirty="0"/>
          </a:p>
          <a:p>
            <a:pPr algn="just"/>
            <a:r>
              <a:rPr lang="en-US" sz="2200" dirty="0"/>
              <a:t>In terms of energy production stability, wind systems are dependent on weather conditions – lack of wind or excessive wind can temporarily shut down turbines. Meanwhile, biomass installations ensure continuity of energy production as long as regular fuel supplies are guaranteed, making them more predictable in operation.</a:t>
            </a:r>
            <a:endParaRPr lang="pl-PL" sz="2200" dirty="0"/>
          </a:p>
          <a:p>
            <a:pPr algn="just"/>
            <a:r>
              <a:rPr lang="en-US" sz="2200" dirty="0"/>
              <a:t>There are also differences in the unit costs of energy produced (LCOE – Levelized Cost of Energy). In 2023, wind energy was one of the cheapest sources of electricity in the world, with an average cost of between EUR 0.04 and EUR 0.06/kWh (IRENA, 2023). Biomass, on the other hand, is </a:t>
            </a:r>
            <a:r>
              <a:rPr lang="en-US" sz="2200" dirty="0" err="1"/>
              <a:t>characterised</a:t>
            </a:r>
            <a:r>
              <a:rPr lang="en-US" sz="2200" dirty="0"/>
              <a:t> by greater cost variation – depending on the type of raw material and the technology used, LCOE ranges from 0.05 to 0.15 EUR/kWh (IEA Bioenergy, 2023).</a:t>
            </a:r>
            <a:endParaRPr lang="pl-PL" sz="2200" dirty="0"/>
          </a:p>
        </p:txBody>
      </p:sp>
      <p:sp>
        <p:nvSpPr>
          <p:cNvPr id="5" name="Rectangle 5">
            <a:extLst>
              <a:ext uri="{FF2B5EF4-FFF2-40B4-BE49-F238E27FC236}">
                <a16:creationId xmlns:a16="http://schemas.microsoft.com/office/drawing/2014/main" id="{01C6A424-9537-07CF-7928-D45DD94D50AA}"/>
              </a:ext>
            </a:extLst>
          </p:cNvPr>
          <p:cNvSpPr/>
          <p:nvPr/>
        </p:nvSpPr>
        <p:spPr>
          <a:xfrm>
            <a:off x="10027950" y="0"/>
            <a:ext cx="1407911" cy="74936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4387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A694-19C8-4E8F-2D7D-34851D8E943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A52DE3-11C4-7B6D-BDB0-97D2B1D78DDB}"/>
              </a:ext>
            </a:extLst>
          </p:cNvPr>
          <p:cNvSpPr>
            <a:spLocks noGrp="1"/>
          </p:cNvSpPr>
          <p:nvPr>
            <p:ph type="body" sz="quarter" idx="16"/>
          </p:nvPr>
        </p:nvSpPr>
        <p:spPr>
          <a:xfrm>
            <a:off x="921528" y="533893"/>
            <a:ext cx="10052954" cy="803654"/>
          </a:xfrm>
          <a:prstGeom prst="rect">
            <a:avLst/>
          </a:prstGeom>
        </p:spPr>
        <p:txBody>
          <a:bodyPr/>
          <a:lstStyle/>
          <a:p>
            <a:r>
              <a:rPr lang="en-US" b="1" dirty="0"/>
              <a:t>Cost-effectiveness and advantages of wind turbines in agriculture</a:t>
            </a:r>
          </a:p>
          <a:p>
            <a:endParaRPr lang="pl-PL" b="1" dirty="0"/>
          </a:p>
          <a:p>
            <a:endParaRPr lang="en-GB" noProof="0" dirty="0"/>
          </a:p>
        </p:txBody>
      </p:sp>
      <p:sp>
        <p:nvSpPr>
          <p:cNvPr id="2" name="Text Placeholder 3">
            <a:extLst>
              <a:ext uri="{FF2B5EF4-FFF2-40B4-BE49-F238E27FC236}">
                <a16:creationId xmlns:a16="http://schemas.microsoft.com/office/drawing/2014/main" id="{21309CB0-45DB-61C3-E640-5A97BCBFD92F}"/>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8E88E53A-0CC1-0F2B-5343-F7D44A4E4B51}"/>
              </a:ext>
            </a:extLst>
          </p:cNvPr>
          <p:cNvSpPr txBox="1"/>
          <p:nvPr/>
        </p:nvSpPr>
        <p:spPr>
          <a:xfrm>
            <a:off x="908803" y="1690121"/>
            <a:ext cx="10036124" cy="5416868"/>
          </a:xfrm>
          <a:prstGeom prst="rect">
            <a:avLst/>
          </a:prstGeom>
          <a:noFill/>
        </p:spPr>
        <p:txBody>
          <a:bodyPr wrap="square">
            <a:spAutoFit/>
          </a:bodyPr>
          <a:lstStyle/>
          <a:p>
            <a:pPr>
              <a:spcAft>
                <a:spcPts val="1200"/>
              </a:spcAft>
              <a:buNone/>
            </a:pPr>
            <a:r>
              <a:rPr lang="en-US" sz="2400" dirty="0">
                <a:solidFill>
                  <a:schemeClr val="tx1">
                    <a:lumMod val="75000"/>
                    <a:lumOff val="25000"/>
                  </a:schemeClr>
                </a:solidFill>
              </a:rPr>
              <a:t>Wind turbines can significantly </a:t>
            </a:r>
            <a:r>
              <a:rPr lang="en-US" sz="2400" b="1" dirty="0">
                <a:solidFill>
                  <a:schemeClr val="tx1">
                    <a:lumMod val="75000"/>
                    <a:lumOff val="25000"/>
                  </a:schemeClr>
                </a:solidFill>
              </a:rPr>
              <a:t>reduce electricity costs</a:t>
            </a:r>
            <a:r>
              <a:rPr lang="en-US" sz="2400" dirty="0">
                <a:solidFill>
                  <a:schemeClr val="tx1">
                    <a:lumMod val="75000"/>
                    <a:lumOff val="25000"/>
                  </a:schemeClr>
                </a:solidFill>
              </a:rPr>
              <a:t> on farms that use large amounts of electricity, e.g. for irrigation, cooling or machine operation. </a:t>
            </a:r>
          </a:p>
          <a:p>
            <a:pPr>
              <a:buNone/>
            </a:pPr>
            <a:r>
              <a:rPr lang="en-US" sz="2400" b="1" dirty="0">
                <a:solidFill>
                  <a:srgbClr val="ED8623"/>
                </a:solidFill>
              </a:rPr>
              <a:t>Initial costs</a:t>
            </a:r>
            <a:r>
              <a:rPr lang="en-US" sz="2400" dirty="0">
                <a:solidFill>
                  <a:srgbClr val="ED8623"/>
                </a:solidFill>
              </a:rPr>
              <a:t> </a:t>
            </a:r>
            <a:r>
              <a:rPr lang="en-US" sz="2400" dirty="0">
                <a:solidFill>
                  <a:schemeClr val="tx1">
                    <a:lumMod val="75000"/>
                    <a:lumOff val="25000"/>
                  </a:schemeClr>
                </a:solidFill>
              </a:rPr>
              <a:t>– wind turbines require an investment in equipment and installation but can pay for themselves after a few years.</a:t>
            </a:r>
          </a:p>
          <a:p>
            <a:pPr>
              <a:buNone/>
            </a:pPr>
            <a:r>
              <a:rPr lang="en-US" sz="2400" b="1" dirty="0">
                <a:solidFill>
                  <a:srgbClr val="ED8623"/>
                </a:solidFill>
              </a:rPr>
              <a:t>Low operating costs</a:t>
            </a:r>
            <a:r>
              <a:rPr lang="en-US" sz="2400" dirty="0">
                <a:solidFill>
                  <a:srgbClr val="ED8623"/>
                </a:solidFill>
              </a:rPr>
              <a:t> </a:t>
            </a:r>
            <a:r>
              <a:rPr lang="en-US" sz="2400" dirty="0">
                <a:solidFill>
                  <a:schemeClr val="tx1">
                    <a:lumMod val="75000"/>
                    <a:lumOff val="25000"/>
                  </a:schemeClr>
                </a:solidFill>
              </a:rPr>
              <a:t>– the turbines have a long service life (20–25 years) and require minimal maintenance.</a:t>
            </a:r>
          </a:p>
          <a:p>
            <a:pPr>
              <a:buNone/>
            </a:pPr>
            <a:r>
              <a:rPr lang="en-US" sz="2400" b="1" dirty="0">
                <a:solidFill>
                  <a:srgbClr val="ED8623"/>
                </a:solidFill>
              </a:rPr>
              <a:t>Additional income</a:t>
            </a:r>
            <a:r>
              <a:rPr lang="en-US" sz="2400" dirty="0">
                <a:solidFill>
                  <a:srgbClr val="ED8623"/>
                </a:solidFill>
              </a:rPr>
              <a:t> </a:t>
            </a:r>
            <a:r>
              <a:rPr lang="en-US" sz="2400" dirty="0">
                <a:solidFill>
                  <a:schemeClr val="tx1">
                    <a:lumMod val="75000"/>
                    <a:lumOff val="25000"/>
                  </a:schemeClr>
                </a:solidFill>
              </a:rPr>
              <a:t>– the possibility of selling surplus energy to the power grid.</a:t>
            </a:r>
            <a:br>
              <a:rPr lang="en-US" sz="2400" dirty="0">
                <a:solidFill>
                  <a:schemeClr val="tx1">
                    <a:lumMod val="75000"/>
                    <a:lumOff val="25000"/>
                  </a:schemeClr>
                </a:solidFill>
              </a:rPr>
            </a:br>
            <a:r>
              <a:rPr lang="en-US" sz="2400" b="1" dirty="0">
                <a:solidFill>
                  <a:srgbClr val="ED8623"/>
                </a:solidFill>
              </a:rPr>
              <a:t>Use of wasteland</a:t>
            </a:r>
            <a:r>
              <a:rPr lang="en-US" sz="2400" dirty="0">
                <a:solidFill>
                  <a:srgbClr val="ED8623"/>
                </a:solidFill>
              </a:rPr>
              <a:t> </a:t>
            </a:r>
            <a:r>
              <a:rPr lang="en-US" sz="2400" dirty="0">
                <a:solidFill>
                  <a:schemeClr val="tx1">
                    <a:lumMod val="75000"/>
                    <a:lumOff val="25000"/>
                  </a:schemeClr>
                </a:solidFill>
              </a:rPr>
              <a:t>– turbines can be installed on unused areas without taking up arable land.</a:t>
            </a:r>
            <a:endParaRPr lang="pl-PL" sz="2400" dirty="0">
              <a:solidFill>
                <a:schemeClr val="tx1">
                  <a:lumMod val="75000"/>
                  <a:lumOff val="25000"/>
                </a:schemeClr>
              </a:solidFill>
            </a:endParaRPr>
          </a:p>
          <a:p>
            <a:r>
              <a:rPr lang="pl-PL" sz="2400" b="1" dirty="0" err="1">
                <a:solidFill>
                  <a:srgbClr val="ED8623"/>
                </a:solidFill>
              </a:rPr>
              <a:t>Enviromental</a:t>
            </a:r>
            <a:r>
              <a:rPr lang="pl-PL" sz="2400" b="1" dirty="0">
                <a:solidFill>
                  <a:srgbClr val="ED8623"/>
                </a:solidFill>
              </a:rPr>
              <a:t> </a:t>
            </a:r>
            <a:r>
              <a:rPr lang="pl-PL" sz="2400" b="1" dirty="0" err="1">
                <a:solidFill>
                  <a:srgbClr val="ED8623"/>
                </a:solidFill>
              </a:rPr>
              <a:t>benefits</a:t>
            </a:r>
            <a:r>
              <a:rPr lang="pl-PL" sz="2400" b="1" dirty="0">
                <a:solidFill>
                  <a:srgbClr val="ED8623"/>
                </a:solidFill>
              </a:rPr>
              <a:t> </a:t>
            </a:r>
            <a:r>
              <a:rPr lang="pl-PL" sz="2400" b="1" dirty="0">
                <a:solidFill>
                  <a:schemeClr val="tx1">
                    <a:lumMod val="75000"/>
                    <a:lumOff val="25000"/>
                  </a:schemeClr>
                </a:solidFill>
              </a:rPr>
              <a:t>- </a:t>
            </a:r>
            <a:r>
              <a:rPr lang="en-US" sz="2400" dirty="0">
                <a:solidFill>
                  <a:schemeClr val="tx1">
                    <a:lumMod val="75000"/>
                    <a:lumOff val="25000"/>
                  </a:schemeClr>
                </a:solidFill>
              </a:rPr>
              <a:t>Wind turbines reduce greenhouse gas emissions, lower reliance on fossil fuels, and allow farms to generate clean, renewable energy with minimal land disruption.</a:t>
            </a:r>
          </a:p>
          <a:p>
            <a:pPr>
              <a:buNone/>
            </a:pPr>
            <a:endParaRPr lang="en-US" sz="2400" dirty="0">
              <a:solidFill>
                <a:schemeClr val="tx1">
                  <a:lumMod val="75000"/>
                  <a:lumOff val="25000"/>
                </a:schemeClr>
              </a:solidFill>
            </a:endParaRPr>
          </a:p>
          <a:p>
            <a:endParaRPr lang="en-US" sz="2400" dirty="0">
              <a:solidFill>
                <a:schemeClr val="tx1">
                  <a:lumMod val="75000"/>
                  <a:lumOff val="25000"/>
                </a:schemeClr>
              </a:solidFill>
            </a:endParaRPr>
          </a:p>
        </p:txBody>
      </p:sp>
      <p:grpSp>
        <p:nvGrpSpPr>
          <p:cNvPr id="3" name="Graphic 3">
            <a:extLst>
              <a:ext uri="{FF2B5EF4-FFF2-40B4-BE49-F238E27FC236}">
                <a16:creationId xmlns:a16="http://schemas.microsoft.com/office/drawing/2014/main" id="{5F0EEA3F-AE53-704C-905E-EC0F333E73BE}"/>
              </a:ext>
            </a:extLst>
          </p:cNvPr>
          <p:cNvGrpSpPr/>
          <p:nvPr/>
        </p:nvGrpSpPr>
        <p:grpSpPr>
          <a:xfrm>
            <a:off x="10603140" y="5436938"/>
            <a:ext cx="987470" cy="981325"/>
            <a:chOff x="6615628" y="2116894"/>
            <a:chExt cx="1066935" cy="1001107"/>
          </a:xfrm>
          <a:solidFill>
            <a:srgbClr val="007772"/>
          </a:solidFill>
        </p:grpSpPr>
        <p:sp>
          <p:nvSpPr>
            <p:cNvPr id="5" name="Freeform 1128">
              <a:extLst>
                <a:ext uri="{FF2B5EF4-FFF2-40B4-BE49-F238E27FC236}">
                  <a16:creationId xmlns:a16="http://schemas.microsoft.com/office/drawing/2014/main" id="{962F2E51-70FD-11CF-C068-3CE3AEFB3DA0}"/>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ED8623"/>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7" name="Graphic 3">
              <a:extLst>
                <a:ext uri="{FF2B5EF4-FFF2-40B4-BE49-F238E27FC236}">
                  <a16:creationId xmlns:a16="http://schemas.microsoft.com/office/drawing/2014/main" id="{18384E42-884A-78F1-CC76-698E5E6B177A}"/>
                </a:ext>
              </a:extLst>
            </p:cNvPr>
            <p:cNvGrpSpPr/>
            <p:nvPr/>
          </p:nvGrpSpPr>
          <p:grpSpPr>
            <a:xfrm>
              <a:off x="6615628" y="2116894"/>
              <a:ext cx="1066935" cy="1001107"/>
              <a:chOff x="6615628" y="2116894"/>
              <a:chExt cx="1066935" cy="1001107"/>
            </a:xfrm>
            <a:grpFill/>
          </p:grpSpPr>
          <p:sp>
            <p:nvSpPr>
              <p:cNvPr id="8" name="Freeform 1130">
                <a:extLst>
                  <a:ext uri="{FF2B5EF4-FFF2-40B4-BE49-F238E27FC236}">
                    <a16:creationId xmlns:a16="http://schemas.microsoft.com/office/drawing/2014/main" id="{C91416FB-7A14-3134-673E-61080FEC4619}"/>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1131">
                <a:extLst>
                  <a:ext uri="{FF2B5EF4-FFF2-40B4-BE49-F238E27FC236}">
                    <a16:creationId xmlns:a16="http://schemas.microsoft.com/office/drawing/2014/main" id="{B41D94EF-FC81-BAC4-44C0-8DF8BD0247FE}"/>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132">
                <a:extLst>
                  <a:ext uri="{FF2B5EF4-FFF2-40B4-BE49-F238E27FC236}">
                    <a16:creationId xmlns:a16="http://schemas.microsoft.com/office/drawing/2014/main" id="{45CDA934-6245-FDE9-2B23-6C52C0DF3C3B}"/>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133">
                <a:extLst>
                  <a:ext uri="{FF2B5EF4-FFF2-40B4-BE49-F238E27FC236}">
                    <a16:creationId xmlns:a16="http://schemas.microsoft.com/office/drawing/2014/main" id="{FD1000D6-9167-F56B-B8B7-3A85B217942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34">
                <a:extLst>
                  <a:ext uri="{FF2B5EF4-FFF2-40B4-BE49-F238E27FC236}">
                    <a16:creationId xmlns:a16="http://schemas.microsoft.com/office/drawing/2014/main" id="{AD4A67D5-FDD8-9F9B-0CD6-6D569C0F066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135">
                <a:extLst>
                  <a:ext uri="{FF2B5EF4-FFF2-40B4-BE49-F238E27FC236}">
                    <a16:creationId xmlns:a16="http://schemas.microsoft.com/office/drawing/2014/main" id="{C87D5F20-8132-F379-02B1-546093FE1718}"/>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136">
                <a:extLst>
                  <a:ext uri="{FF2B5EF4-FFF2-40B4-BE49-F238E27FC236}">
                    <a16:creationId xmlns:a16="http://schemas.microsoft.com/office/drawing/2014/main" id="{723D937A-A210-9B55-CDFD-F46CFF6C0302}"/>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137">
                <a:extLst>
                  <a:ext uri="{FF2B5EF4-FFF2-40B4-BE49-F238E27FC236}">
                    <a16:creationId xmlns:a16="http://schemas.microsoft.com/office/drawing/2014/main" id="{56787A47-1261-E17E-E4BA-DB6C161F1A46}"/>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138">
                <a:extLst>
                  <a:ext uri="{FF2B5EF4-FFF2-40B4-BE49-F238E27FC236}">
                    <a16:creationId xmlns:a16="http://schemas.microsoft.com/office/drawing/2014/main" id="{292E6503-AE1E-E817-9F14-C7CB907C71B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139">
                <a:extLst>
                  <a:ext uri="{FF2B5EF4-FFF2-40B4-BE49-F238E27FC236}">
                    <a16:creationId xmlns:a16="http://schemas.microsoft.com/office/drawing/2014/main" id="{F604258D-CDAB-2C7A-3647-08BAE65B890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140">
                <a:extLst>
                  <a:ext uri="{FF2B5EF4-FFF2-40B4-BE49-F238E27FC236}">
                    <a16:creationId xmlns:a16="http://schemas.microsoft.com/office/drawing/2014/main" id="{6EB2566F-F35C-2A12-AB8F-D606B1E25C5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141">
                <a:extLst>
                  <a:ext uri="{FF2B5EF4-FFF2-40B4-BE49-F238E27FC236}">
                    <a16:creationId xmlns:a16="http://schemas.microsoft.com/office/drawing/2014/main" id="{8E998DE6-EB80-202E-D5B1-AB4D00768192}"/>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custDataLst>
      <p:tags r:id="rId1"/>
    </p:custDataLst>
    <p:extLst>
      <p:ext uri="{BB962C8B-B14F-4D97-AF65-F5344CB8AC3E}">
        <p14:creationId xmlns:p14="http://schemas.microsoft.com/office/powerpoint/2010/main" val="357954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48A02-71D8-A51C-241D-F3D4018E5CC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07C16A-1D87-F85C-AA08-5B147B611C56}"/>
              </a:ext>
            </a:extLst>
          </p:cNvPr>
          <p:cNvSpPr>
            <a:spLocks noGrp="1"/>
          </p:cNvSpPr>
          <p:nvPr>
            <p:ph type="body" sz="quarter" idx="16"/>
          </p:nvPr>
        </p:nvSpPr>
        <p:spPr>
          <a:prstGeom prst="rect">
            <a:avLst/>
          </a:prstGeom>
        </p:spPr>
        <p:txBody>
          <a:bodyPr/>
          <a:lstStyle/>
          <a:p>
            <a:r>
              <a:rPr lang="en-US" b="1" dirty="0"/>
              <a:t>Cost-effectiveness and advantages of biomass systems</a:t>
            </a:r>
          </a:p>
          <a:p>
            <a:endParaRPr lang="en-GB" noProof="0" dirty="0"/>
          </a:p>
        </p:txBody>
      </p:sp>
      <p:sp>
        <p:nvSpPr>
          <p:cNvPr id="2" name="Text Placeholder 3">
            <a:extLst>
              <a:ext uri="{FF2B5EF4-FFF2-40B4-BE49-F238E27FC236}">
                <a16:creationId xmlns:a16="http://schemas.microsoft.com/office/drawing/2014/main" id="{DFAACF6A-F9A4-93C5-FF77-7E3838934D73}"/>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62E6E257-CF0B-45EC-AB9E-B872EE102087}"/>
              </a:ext>
            </a:extLst>
          </p:cNvPr>
          <p:cNvSpPr txBox="1"/>
          <p:nvPr/>
        </p:nvSpPr>
        <p:spPr>
          <a:xfrm>
            <a:off x="923184" y="1964353"/>
            <a:ext cx="9612775" cy="4678204"/>
          </a:xfrm>
          <a:prstGeom prst="rect">
            <a:avLst/>
          </a:prstGeom>
          <a:noFill/>
        </p:spPr>
        <p:txBody>
          <a:bodyPr wrap="square">
            <a:spAutoFit/>
          </a:bodyPr>
          <a:lstStyle/>
          <a:p>
            <a:pPr algn="just">
              <a:spcAft>
                <a:spcPts val="1200"/>
              </a:spcAft>
              <a:buNone/>
            </a:pPr>
            <a:r>
              <a:rPr lang="en-US" sz="2400" dirty="0">
                <a:solidFill>
                  <a:srgbClr val="404040"/>
                </a:solidFill>
              </a:rPr>
              <a:t>Biomass allows farmers to use agricultural and organic waste to produce heat and electricity. This solution is particularly beneficial for farms that produce large amounts of plant or livestock waste.</a:t>
            </a:r>
          </a:p>
          <a:p>
            <a:pPr algn="just">
              <a:buNone/>
            </a:pPr>
            <a:r>
              <a:rPr lang="en-US" sz="2400" b="1" dirty="0">
                <a:solidFill>
                  <a:srgbClr val="ED8623"/>
                </a:solidFill>
              </a:rPr>
              <a:t>Reduction of heating costs</a:t>
            </a:r>
            <a:r>
              <a:rPr lang="en-US" sz="2400" dirty="0">
                <a:solidFill>
                  <a:srgbClr val="ED8623"/>
                </a:solidFill>
              </a:rPr>
              <a:t> </a:t>
            </a:r>
            <a:r>
              <a:rPr lang="en-US" sz="2400" dirty="0">
                <a:solidFill>
                  <a:srgbClr val="404040"/>
                </a:solidFill>
              </a:rPr>
              <a:t>- biomass boilers can replace expensive fossil fuels, such as fuel oil or gas.</a:t>
            </a:r>
          </a:p>
          <a:p>
            <a:pPr algn="just">
              <a:buNone/>
            </a:pPr>
            <a:r>
              <a:rPr lang="en-US" sz="2400" b="1" dirty="0">
                <a:solidFill>
                  <a:srgbClr val="ED8623"/>
                </a:solidFill>
              </a:rPr>
              <a:t>Use of own resources</a:t>
            </a:r>
            <a:r>
              <a:rPr lang="en-US" sz="2400" dirty="0">
                <a:solidFill>
                  <a:srgbClr val="ED8623"/>
                </a:solidFill>
              </a:rPr>
              <a:t> </a:t>
            </a:r>
            <a:r>
              <a:rPr lang="en-US" sz="2400" dirty="0">
                <a:solidFill>
                  <a:srgbClr val="404040"/>
                </a:solidFill>
              </a:rPr>
              <a:t>– agricultural waste can be incinerated or converted into biogas, which reduces energy purchase costs.</a:t>
            </a:r>
          </a:p>
          <a:p>
            <a:pPr algn="just">
              <a:buNone/>
            </a:pPr>
            <a:r>
              <a:rPr lang="en-US" sz="2400" b="1" dirty="0">
                <a:solidFill>
                  <a:srgbClr val="ED8623"/>
                </a:solidFill>
              </a:rPr>
              <a:t>Financial support</a:t>
            </a:r>
            <a:r>
              <a:rPr lang="en-US" sz="2400" dirty="0">
                <a:solidFill>
                  <a:srgbClr val="ED8623"/>
                </a:solidFill>
              </a:rPr>
              <a:t> </a:t>
            </a:r>
            <a:r>
              <a:rPr lang="en-US" sz="2400" dirty="0">
                <a:solidFill>
                  <a:srgbClr val="404040"/>
                </a:solidFill>
              </a:rPr>
              <a:t>– many countries offer subsidies for biomass installations, which speeds up the return on investment.</a:t>
            </a:r>
          </a:p>
          <a:p>
            <a:pPr algn="just"/>
            <a:r>
              <a:rPr lang="en-US" sz="2400" b="1" dirty="0">
                <a:solidFill>
                  <a:srgbClr val="ED8623"/>
                </a:solidFill>
              </a:rPr>
              <a:t>Recycling agricultural waste</a:t>
            </a:r>
            <a:r>
              <a:rPr lang="en-US" sz="2400" dirty="0">
                <a:solidFill>
                  <a:srgbClr val="ED8623"/>
                </a:solidFill>
              </a:rPr>
              <a:t> </a:t>
            </a:r>
            <a:r>
              <a:rPr lang="en-US" sz="2400" dirty="0">
                <a:solidFill>
                  <a:srgbClr val="404040"/>
                </a:solidFill>
              </a:rPr>
              <a:t>– converting plant residues and manure into energy reduces waste.</a:t>
            </a:r>
          </a:p>
          <a:p>
            <a:pPr algn="just"/>
            <a:endParaRPr lang="en-US" sz="2400" dirty="0">
              <a:solidFill>
                <a:srgbClr val="404040"/>
              </a:solidFill>
            </a:endParaRPr>
          </a:p>
        </p:txBody>
      </p:sp>
      <p:grpSp>
        <p:nvGrpSpPr>
          <p:cNvPr id="22" name="Group 24">
            <a:extLst>
              <a:ext uri="{FF2B5EF4-FFF2-40B4-BE49-F238E27FC236}">
                <a16:creationId xmlns:a16="http://schemas.microsoft.com/office/drawing/2014/main" id="{2172F1B2-2506-8981-2871-3AC983DD193E}"/>
              </a:ext>
            </a:extLst>
          </p:cNvPr>
          <p:cNvGrpSpPr/>
          <p:nvPr/>
        </p:nvGrpSpPr>
        <p:grpSpPr>
          <a:xfrm>
            <a:off x="10526510" y="5384701"/>
            <a:ext cx="947744" cy="908695"/>
            <a:chOff x="3258209" y="1217582"/>
            <a:chExt cx="4712093" cy="4711281"/>
          </a:xfrm>
          <a:solidFill>
            <a:srgbClr val="007772"/>
          </a:solidFill>
        </p:grpSpPr>
        <p:sp>
          <p:nvSpPr>
            <p:cNvPr id="23" name="Freeform 31">
              <a:extLst>
                <a:ext uri="{FF2B5EF4-FFF2-40B4-BE49-F238E27FC236}">
                  <a16:creationId xmlns:a16="http://schemas.microsoft.com/office/drawing/2014/main" id="{B422242F-48DA-6CE5-2CDD-798D4BB06A3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D8623"/>
            </a:solid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32">
              <a:extLst>
                <a:ext uri="{FF2B5EF4-FFF2-40B4-BE49-F238E27FC236}">
                  <a16:creationId xmlns:a16="http://schemas.microsoft.com/office/drawing/2014/main" id="{B86F2684-0289-6F67-3364-133F74D2791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D8623"/>
            </a:solid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 name="Group 27">
              <a:extLst>
                <a:ext uri="{FF2B5EF4-FFF2-40B4-BE49-F238E27FC236}">
                  <a16:creationId xmlns:a16="http://schemas.microsoft.com/office/drawing/2014/main" id="{42C122E1-F5A2-54F3-4A78-F4D0C837A2F9}"/>
                </a:ext>
              </a:extLst>
            </p:cNvPr>
            <p:cNvGrpSpPr/>
            <p:nvPr/>
          </p:nvGrpSpPr>
          <p:grpSpPr>
            <a:xfrm>
              <a:off x="3258209" y="1217582"/>
              <a:ext cx="4712093" cy="4711281"/>
              <a:chOff x="3258209" y="1217582"/>
              <a:chExt cx="4712093" cy="4711281"/>
            </a:xfrm>
            <a:grpFill/>
          </p:grpSpPr>
          <p:sp>
            <p:nvSpPr>
              <p:cNvPr id="26" name="Freeform 16">
                <a:extLst>
                  <a:ext uri="{FF2B5EF4-FFF2-40B4-BE49-F238E27FC236}">
                    <a16:creationId xmlns:a16="http://schemas.microsoft.com/office/drawing/2014/main" id="{1667DB68-B3E4-957C-3585-7CEE1799A1C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18">
                <a:extLst>
                  <a:ext uri="{FF2B5EF4-FFF2-40B4-BE49-F238E27FC236}">
                    <a16:creationId xmlns:a16="http://schemas.microsoft.com/office/drawing/2014/main" id="{ADF2FED7-FDA9-5060-3B63-530FC9E3676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19">
                <a:extLst>
                  <a:ext uri="{FF2B5EF4-FFF2-40B4-BE49-F238E27FC236}">
                    <a16:creationId xmlns:a16="http://schemas.microsoft.com/office/drawing/2014/main" id="{963E8961-AF11-CDC0-CBD4-3234496AB414}"/>
                  </a:ext>
                </a:extLst>
              </p:cNvPr>
              <p:cNvSpPr/>
              <p:nvPr/>
            </p:nvSpPr>
            <p:spPr>
              <a:xfrm>
                <a:off x="3521661" y="4378020"/>
                <a:ext cx="1346367" cy="1271700"/>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20">
                <a:extLst>
                  <a:ext uri="{FF2B5EF4-FFF2-40B4-BE49-F238E27FC236}">
                    <a16:creationId xmlns:a16="http://schemas.microsoft.com/office/drawing/2014/main" id="{A34137FC-9F9B-8BA0-DC31-607A6CE63473}"/>
                  </a:ext>
                </a:extLst>
              </p:cNvPr>
              <p:cNvSpPr/>
              <p:nvPr/>
            </p:nvSpPr>
            <p:spPr>
              <a:xfrm>
                <a:off x="3540275" y="3091564"/>
                <a:ext cx="1345651" cy="1268460"/>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21">
                <a:extLst>
                  <a:ext uri="{FF2B5EF4-FFF2-40B4-BE49-F238E27FC236}">
                    <a16:creationId xmlns:a16="http://schemas.microsoft.com/office/drawing/2014/main" id="{A4165CB1-2279-53F8-7AC0-9A413A41762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22">
                <a:extLst>
                  <a:ext uri="{FF2B5EF4-FFF2-40B4-BE49-F238E27FC236}">
                    <a16:creationId xmlns:a16="http://schemas.microsoft.com/office/drawing/2014/main" id="{B73C1BFE-8CA9-8C80-E095-02115A838F2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23">
                <a:extLst>
                  <a:ext uri="{FF2B5EF4-FFF2-40B4-BE49-F238E27FC236}">
                    <a16:creationId xmlns:a16="http://schemas.microsoft.com/office/drawing/2014/main" id="{661FC961-6F01-A5D8-FA4A-E0C7C31DC13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24">
                <a:extLst>
                  <a:ext uri="{FF2B5EF4-FFF2-40B4-BE49-F238E27FC236}">
                    <a16:creationId xmlns:a16="http://schemas.microsoft.com/office/drawing/2014/main" id="{332A0384-1A26-8535-6D0E-3E662670BB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25">
                <a:extLst>
                  <a:ext uri="{FF2B5EF4-FFF2-40B4-BE49-F238E27FC236}">
                    <a16:creationId xmlns:a16="http://schemas.microsoft.com/office/drawing/2014/main" id="{5F57652E-65B3-1175-6F8C-3DCD90065C5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26">
                <a:extLst>
                  <a:ext uri="{FF2B5EF4-FFF2-40B4-BE49-F238E27FC236}">
                    <a16:creationId xmlns:a16="http://schemas.microsoft.com/office/drawing/2014/main" id="{14DC963B-2F43-1987-FC88-3DF8258788ED}"/>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27">
                <a:extLst>
                  <a:ext uri="{FF2B5EF4-FFF2-40B4-BE49-F238E27FC236}">
                    <a16:creationId xmlns:a16="http://schemas.microsoft.com/office/drawing/2014/main" id="{380D86FE-6173-E98C-AFF5-CCAB1DC6FE5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28">
                <a:extLst>
                  <a:ext uri="{FF2B5EF4-FFF2-40B4-BE49-F238E27FC236}">
                    <a16:creationId xmlns:a16="http://schemas.microsoft.com/office/drawing/2014/main" id="{A9698385-3A0F-90F2-A9A1-64170159A14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29">
                <a:extLst>
                  <a:ext uri="{FF2B5EF4-FFF2-40B4-BE49-F238E27FC236}">
                    <a16:creationId xmlns:a16="http://schemas.microsoft.com/office/drawing/2014/main" id="{BFD7DC8C-A140-C637-17E1-78DA522261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0">
                <a:extLst>
                  <a:ext uri="{FF2B5EF4-FFF2-40B4-BE49-F238E27FC236}">
                    <a16:creationId xmlns:a16="http://schemas.microsoft.com/office/drawing/2014/main" id="{3471BE90-568B-6037-7E89-1975A9AA191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custDataLst>
      <p:tags r:id="rId1"/>
    </p:custDataLst>
    <p:extLst>
      <p:ext uri="{BB962C8B-B14F-4D97-AF65-F5344CB8AC3E}">
        <p14:creationId xmlns:p14="http://schemas.microsoft.com/office/powerpoint/2010/main" val="199823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E6C9-D6F1-AA6E-A1FE-152EC1C3910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99265C-0994-37B1-0DE2-7C485E7315BD}"/>
              </a:ext>
            </a:extLst>
          </p:cNvPr>
          <p:cNvSpPr>
            <a:spLocks noGrp="1"/>
          </p:cNvSpPr>
          <p:nvPr>
            <p:ph type="body" sz="quarter" idx="16"/>
          </p:nvPr>
        </p:nvSpPr>
        <p:spPr>
          <a:xfrm>
            <a:off x="2679827" y="640463"/>
            <a:ext cx="8417260" cy="803654"/>
          </a:xfrm>
          <a:prstGeom prst="rect">
            <a:avLst/>
          </a:prstGeom>
        </p:spPr>
        <p:txBody>
          <a:bodyPr/>
          <a:lstStyle/>
          <a:p>
            <a:r>
              <a:rPr lang="en-US" b="1" dirty="0"/>
              <a:t>How do wind turbines work?</a:t>
            </a:r>
          </a:p>
          <a:p>
            <a:endParaRPr lang="en-US" b="1" dirty="0"/>
          </a:p>
          <a:p>
            <a:endParaRPr lang="en-GB" noProof="0" dirty="0"/>
          </a:p>
        </p:txBody>
      </p:sp>
      <p:sp>
        <p:nvSpPr>
          <p:cNvPr id="2" name="Text Placeholder 3">
            <a:extLst>
              <a:ext uri="{FF2B5EF4-FFF2-40B4-BE49-F238E27FC236}">
                <a16:creationId xmlns:a16="http://schemas.microsoft.com/office/drawing/2014/main" id="{E915EB19-59F9-0DC7-6F86-A5D606F88761}"/>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pic>
        <p:nvPicPr>
          <p:cNvPr id="3" name="Grafika 2" descr="Laptop">
            <a:extLst>
              <a:ext uri="{FF2B5EF4-FFF2-40B4-BE49-F238E27FC236}">
                <a16:creationId xmlns:a16="http://schemas.microsoft.com/office/drawing/2014/main" id="{4EDB4AD6-3FFD-6EA3-8688-DC7960CBF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997" y="469308"/>
            <a:ext cx="6934569" cy="6934569"/>
          </a:xfrm>
          <a:prstGeom prst="rect">
            <a:avLst/>
          </a:prstGeom>
        </p:spPr>
      </p:pic>
      <p:sp>
        <p:nvSpPr>
          <p:cNvPr id="7" name="pole tekstowe 6">
            <a:extLst>
              <a:ext uri="{FF2B5EF4-FFF2-40B4-BE49-F238E27FC236}">
                <a16:creationId xmlns:a16="http://schemas.microsoft.com/office/drawing/2014/main" id="{2763FB69-6FB5-D686-BFCE-D48041AF4644}"/>
              </a:ext>
            </a:extLst>
          </p:cNvPr>
          <p:cNvSpPr txBox="1"/>
          <p:nvPr/>
        </p:nvSpPr>
        <p:spPr>
          <a:xfrm>
            <a:off x="6491046" y="1615272"/>
            <a:ext cx="5033905" cy="3785652"/>
          </a:xfrm>
          <a:prstGeom prst="rect">
            <a:avLst/>
          </a:prstGeom>
          <a:noFill/>
        </p:spPr>
        <p:txBody>
          <a:bodyPr wrap="square">
            <a:spAutoFit/>
          </a:bodyPr>
          <a:lstStyle/>
          <a:p>
            <a:pPr algn="just"/>
            <a:r>
              <a:rPr lang="en-US" sz="2400" dirty="0">
                <a:solidFill>
                  <a:srgbClr val="404040"/>
                </a:solidFill>
                <a:sym typeface="Wingdings" panose="05000000000000000000" pitchFamily="2" charset="2"/>
              </a:rPr>
              <a:t>Every 24 hours, wind generates enough kinetic energy to produce roughly 35 times more electricity than humanity uses each day. And unlike coal or oil, this resource is totally renewed each day. So how can we harness this incredible amount of energy, and is it possible to create a world powered entirely by wind? </a:t>
            </a:r>
            <a:endParaRPr lang="pl-PL" sz="2400" dirty="0">
              <a:solidFill>
                <a:srgbClr val="404040"/>
              </a:solidFill>
              <a:sym typeface="Wingdings" panose="05000000000000000000" pitchFamily="2" charset="2"/>
            </a:endParaRPr>
          </a:p>
          <a:p>
            <a:pPr algn="just"/>
            <a:r>
              <a:rPr lang="en-GB" sz="2400" dirty="0">
                <a:solidFill>
                  <a:srgbClr val="007772"/>
                </a:solidFill>
                <a:sym typeface="Wingdings" panose="05000000000000000000" pitchFamily="2" charset="2"/>
              </a:rPr>
              <a:t></a:t>
            </a:r>
            <a:r>
              <a:rPr lang="pl-PL" sz="2400" dirty="0">
                <a:solidFill>
                  <a:srgbClr val="007772"/>
                </a:solidFill>
                <a:sym typeface="Wingdings" panose="05000000000000000000" pitchFamily="2" charset="2"/>
              </a:rPr>
              <a:t> </a:t>
            </a:r>
            <a:r>
              <a:rPr lang="en-US" sz="2400" dirty="0">
                <a:solidFill>
                  <a:srgbClr val="007772"/>
                </a:solidFill>
                <a:sym typeface="Wingdings" panose="05000000000000000000" pitchFamily="2" charset="2"/>
                <a:hlinkClick r:id="rId5"/>
              </a:rPr>
              <a:t>Find information in this video</a:t>
            </a:r>
            <a:endParaRPr lang="pl-PL" sz="2400" dirty="0"/>
          </a:p>
        </p:txBody>
      </p:sp>
      <p:pic>
        <p:nvPicPr>
          <p:cNvPr id="8" name="Obraz 7">
            <a:extLst>
              <a:ext uri="{FF2B5EF4-FFF2-40B4-BE49-F238E27FC236}">
                <a16:creationId xmlns:a16="http://schemas.microsoft.com/office/drawing/2014/main" id="{D4751439-DAAB-D6FA-8A6E-D55B8436FE86}"/>
              </a:ext>
            </a:extLst>
          </p:cNvPr>
          <p:cNvPicPr>
            <a:picLocks noChangeAspect="1"/>
          </p:cNvPicPr>
          <p:nvPr/>
        </p:nvPicPr>
        <p:blipFill>
          <a:blip r:embed="rId6"/>
          <a:stretch>
            <a:fillRect/>
          </a:stretch>
        </p:blipFill>
        <p:spPr>
          <a:xfrm>
            <a:off x="1622101" y="2242038"/>
            <a:ext cx="4409422" cy="2611316"/>
          </a:xfrm>
          <a:prstGeom prst="rect">
            <a:avLst/>
          </a:prstGeom>
        </p:spPr>
      </p:pic>
    </p:spTree>
    <p:custDataLst>
      <p:tags r:id="rId1"/>
    </p:custDataLst>
    <p:extLst>
      <p:ext uri="{BB962C8B-B14F-4D97-AF65-F5344CB8AC3E}">
        <p14:creationId xmlns:p14="http://schemas.microsoft.com/office/powerpoint/2010/main" val="64913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E6C9-D6F1-AA6E-A1FE-152EC1C3910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99265C-0994-37B1-0DE2-7C485E7315BD}"/>
              </a:ext>
            </a:extLst>
          </p:cNvPr>
          <p:cNvSpPr>
            <a:spLocks noGrp="1"/>
          </p:cNvSpPr>
          <p:nvPr>
            <p:ph type="body" sz="quarter" idx="16"/>
          </p:nvPr>
        </p:nvSpPr>
        <p:spPr>
          <a:xfrm>
            <a:off x="2679827" y="640463"/>
            <a:ext cx="8417260" cy="803654"/>
          </a:xfrm>
          <a:prstGeom prst="rect">
            <a:avLst/>
          </a:prstGeom>
        </p:spPr>
        <p:txBody>
          <a:bodyPr/>
          <a:lstStyle/>
          <a:p>
            <a:r>
              <a:rPr lang="en-US" b="1" dirty="0"/>
              <a:t>How does a biogas plant work?</a:t>
            </a:r>
          </a:p>
          <a:p>
            <a:endParaRPr lang="en-GB" noProof="0" dirty="0"/>
          </a:p>
        </p:txBody>
      </p:sp>
      <p:sp>
        <p:nvSpPr>
          <p:cNvPr id="2" name="Text Placeholder 3">
            <a:extLst>
              <a:ext uri="{FF2B5EF4-FFF2-40B4-BE49-F238E27FC236}">
                <a16:creationId xmlns:a16="http://schemas.microsoft.com/office/drawing/2014/main" id="{E915EB19-59F9-0DC7-6F86-A5D606F88761}"/>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pic>
        <p:nvPicPr>
          <p:cNvPr id="3" name="Grafika 2" descr="Laptop">
            <a:extLst>
              <a:ext uri="{FF2B5EF4-FFF2-40B4-BE49-F238E27FC236}">
                <a16:creationId xmlns:a16="http://schemas.microsoft.com/office/drawing/2014/main" id="{4EDB4AD6-3FFD-6EA3-8688-DC7960CBF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997" y="469308"/>
            <a:ext cx="6934569" cy="6934569"/>
          </a:xfrm>
          <a:prstGeom prst="rect">
            <a:avLst/>
          </a:prstGeom>
        </p:spPr>
      </p:pic>
      <p:sp>
        <p:nvSpPr>
          <p:cNvPr id="7" name="pole tekstowe 6">
            <a:extLst>
              <a:ext uri="{FF2B5EF4-FFF2-40B4-BE49-F238E27FC236}">
                <a16:creationId xmlns:a16="http://schemas.microsoft.com/office/drawing/2014/main" id="{2763FB69-6FB5-D686-BFCE-D48041AF4644}"/>
              </a:ext>
            </a:extLst>
          </p:cNvPr>
          <p:cNvSpPr txBox="1"/>
          <p:nvPr/>
        </p:nvSpPr>
        <p:spPr>
          <a:xfrm>
            <a:off x="6491046" y="1904129"/>
            <a:ext cx="5033905" cy="3416320"/>
          </a:xfrm>
          <a:prstGeom prst="rect">
            <a:avLst/>
          </a:prstGeom>
          <a:noFill/>
        </p:spPr>
        <p:txBody>
          <a:bodyPr wrap="square">
            <a:spAutoFit/>
          </a:bodyPr>
          <a:lstStyle/>
          <a:p>
            <a:pPr algn="just"/>
            <a:r>
              <a:rPr lang="pl-PL" sz="2400" dirty="0">
                <a:solidFill>
                  <a:srgbClr val="404040"/>
                </a:solidFill>
              </a:rPr>
              <a:t>Information about a professional, large-scale biogas plant</a:t>
            </a:r>
            <a:r>
              <a:rPr lang="en-US" sz="2400" dirty="0">
                <a:solidFill>
                  <a:srgbClr val="404040"/>
                </a:solidFill>
              </a:rPr>
              <a:t> – this video gives us a virtual tour through an </a:t>
            </a:r>
            <a:r>
              <a:rPr lang="en-US" sz="2400" dirty="0" err="1">
                <a:solidFill>
                  <a:srgbClr val="404040"/>
                </a:solidFill>
              </a:rPr>
              <a:t>EnviTec</a:t>
            </a:r>
            <a:r>
              <a:rPr lang="en-US" sz="2400" dirty="0">
                <a:solidFill>
                  <a:srgbClr val="404040"/>
                </a:solidFill>
              </a:rPr>
              <a:t> Biogas plant. The animation shows how energy is produced from biogas and how it can be used to produce heat, electricity or even natural gas</a:t>
            </a:r>
            <a:endParaRPr lang="pl-PL" sz="2400" dirty="0">
              <a:solidFill>
                <a:srgbClr val="404040"/>
              </a:solidFill>
            </a:endParaRPr>
          </a:p>
          <a:p>
            <a:pPr algn="just"/>
            <a:r>
              <a:rPr lang="en-GB" sz="2400" dirty="0">
                <a:solidFill>
                  <a:srgbClr val="007772"/>
                </a:solidFill>
                <a:sym typeface="Wingdings" panose="05000000000000000000" pitchFamily="2" charset="2"/>
              </a:rPr>
              <a:t></a:t>
            </a:r>
            <a:r>
              <a:rPr lang="en-US" sz="2400" dirty="0">
                <a:hlinkClick r:id="rId6"/>
              </a:rPr>
              <a:t> How does a biogas plant work?</a:t>
            </a:r>
            <a:endParaRPr lang="pl-PL" sz="2400" dirty="0"/>
          </a:p>
        </p:txBody>
      </p:sp>
      <p:pic>
        <p:nvPicPr>
          <p:cNvPr id="5" name="Online Media 4" title="How does a biogas plant work?">
            <a:hlinkClick r:id="" action="ppaction://media"/>
            <a:extLst>
              <a:ext uri="{FF2B5EF4-FFF2-40B4-BE49-F238E27FC236}">
                <a16:creationId xmlns:a16="http://schemas.microsoft.com/office/drawing/2014/main" id="{A9EDB7D7-F9F1-E98E-C589-722A3821175B}"/>
              </a:ext>
            </a:extLst>
          </p:cNvPr>
          <p:cNvPicPr>
            <a:picLocks noRot="1" noChangeAspect="1"/>
          </p:cNvPicPr>
          <p:nvPr>
            <a:videoFile r:link="rId2"/>
          </p:nvPr>
        </p:nvPicPr>
        <p:blipFill>
          <a:blip r:embed="rId7"/>
          <a:stretch>
            <a:fillRect/>
          </a:stretch>
        </p:blipFill>
        <p:spPr>
          <a:xfrm>
            <a:off x="1446631" y="2244611"/>
            <a:ext cx="4660523" cy="2633195"/>
          </a:xfrm>
          <a:prstGeom prst="rect">
            <a:avLst/>
          </a:prstGeom>
        </p:spPr>
      </p:pic>
    </p:spTree>
    <p:custDataLst>
      <p:tags r:id="rId1"/>
    </p:custDataLst>
    <p:extLst>
      <p:ext uri="{BB962C8B-B14F-4D97-AF65-F5344CB8AC3E}">
        <p14:creationId xmlns:p14="http://schemas.microsoft.com/office/powerpoint/2010/main" val="20249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62597" y="1256378"/>
            <a:ext cx="2934635" cy="1477328"/>
          </a:xfrm>
          <a:prstGeom prst="rect">
            <a:avLst/>
          </a:prstGeom>
        </p:spPr>
        <p:txBody>
          <a:bodyPr wrap="square">
            <a:spAutoFit/>
          </a:bodyPr>
          <a:lstStyle/>
          <a:p>
            <a:pPr>
              <a:buNone/>
            </a:pPr>
            <a:r>
              <a:rPr lang="en-GB" noProof="0" dirty="0">
                <a:solidFill>
                  <a:schemeClr val="bg1"/>
                </a:solidFill>
                <a:latin typeface="Calibri" panose="020F0502020204030204" pitchFamily="34" charset="0"/>
                <a:ea typeface="Lato" charset="0"/>
                <a:cs typeface="Calibri" panose="020F0502020204030204" pitchFamily="34" charset="0"/>
              </a:rPr>
              <a:t>…</a:t>
            </a:r>
            <a:r>
              <a:rPr lang="pl-PL" dirty="0">
                <a:solidFill>
                  <a:schemeClr val="bg1"/>
                </a:solidFill>
                <a:latin typeface="Calibri" panose="020F0502020204030204" pitchFamily="34" charset="0"/>
                <a:ea typeface="Lato" charset="0"/>
                <a:cs typeface="Calibri" panose="020F0502020204030204" pitchFamily="34" charset="0"/>
              </a:rPr>
              <a:t> u</a:t>
            </a:r>
            <a:r>
              <a:rPr lang="en-US" dirty="0">
                <a:solidFill>
                  <a:schemeClr val="bg1"/>
                </a:solidFill>
              </a:rPr>
              <a:t>sing wind turbines for powering large-scale operations</a:t>
            </a:r>
          </a:p>
          <a:p>
            <a:endParaRPr lang="en-US" dirty="0"/>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49606" y="3125414"/>
            <a:ext cx="2887751" cy="923330"/>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a:t>
            </a:r>
            <a:r>
              <a:rPr lang="en-US" noProof="0" dirty="0">
                <a:solidFill>
                  <a:schemeClr val="bg1"/>
                </a:solidFill>
                <a:latin typeface="Calibri" panose="020F0502020204030204" pitchFamily="34" charset="0"/>
                <a:ea typeface="Lato" charset="0"/>
                <a:cs typeface="Calibri" panose="020F0502020204030204" pitchFamily="34" charset="0"/>
              </a:rPr>
              <a:t>how to convert agricultural waste into bioenergy</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9008623" y="5144122"/>
            <a:ext cx="2604960" cy="923330"/>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c</a:t>
            </a:r>
            <a:r>
              <a:rPr lang="en-US" dirty="0" err="1">
                <a:solidFill>
                  <a:schemeClr val="bg1"/>
                </a:solidFill>
              </a:rPr>
              <a:t>ost</a:t>
            </a:r>
            <a:r>
              <a:rPr lang="en-US" dirty="0">
                <a:solidFill>
                  <a:schemeClr val="bg1"/>
                </a:solidFill>
              </a:rPr>
              <a:t>-effectiveness and environmental benefits of wind and biomass</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07315" y="1292870"/>
            <a:ext cx="6213839" cy="4951046"/>
          </a:xfrm>
        </p:spPr>
        <p:txBody>
          <a:bodyPr/>
          <a:lstStyle/>
          <a:p>
            <a:pPr marL="0" indent="0" algn="just">
              <a:buNone/>
            </a:pPr>
            <a:r>
              <a:rPr lang="en-US" sz="2200" dirty="0">
                <a:solidFill>
                  <a:schemeClr val="tx1"/>
                </a:solidFill>
              </a:rPr>
              <a:t>This module aims to provide a wide understanding of wind and biomass energy applications in modern agriculture. It will explore the use of wind turbines to power large-scale farming operations, ensuring energy efficiency and sustainability. </a:t>
            </a:r>
          </a:p>
          <a:p>
            <a:pPr marL="0" indent="0" algn="just">
              <a:buNone/>
            </a:pPr>
            <a:r>
              <a:rPr lang="en-US" sz="2200" dirty="0">
                <a:solidFill>
                  <a:schemeClr val="tx1"/>
                </a:solidFill>
              </a:rPr>
              <a:t>You will gain insight into the cost-effectiveness and environmental benefits of wind and biomass energy, including reduced reliance on fossil fuels, lower energy costs, and decreased greenhouse gas emissions. </a:t>
            </a:r>
          </a:p>
          <a:p>
            <a:pPr marL="0" indent="0" algn="just"/>
            <a:r>
              <a:rPr lang="en-US" sz="2200" dirty="0">
                <a:solidFill>
                  <a:schemeClr val="tx1"/>
                </a:solidFill>
              </a:rPr>
              <a:t>By the end of this module, you will have a clear understanding of how wind and biomass energy can be integrated into farming practices, helping to achieve energy independence while promoting environmental sustainability.</a:t>
            </a:r>
          </a:p>
          <a:p>
            <a:pPr marL="0" indent="0"/>
            <a:endParaRPr lang="en-GB" sz="2200" noProof="0" dirty="0">
              <a:solidFill>
                <a:schemeClr val="tx1"/>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359680"/>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698064" y="2268415"/>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816949"/>
            <a:ext cx="8654685" cy="949952"/>
          </a:xfrm>
        </p:spPr>
        <p:txBody>
          <a:bodyPr>
            <a:normAutofit fontScale="92500" lnSpcReduction="10000"/>
          </a:bodyPr>
          <a:lstStyle/>
          <a:p>
            <a:r>
              <a:rPr lang="en-US" b="1" dirty="0"/>
              <a:t>Drag the appropriate energy source to its agricultural application.</a:t>
            </a:r>
          </a:p>
          <a:p>
            <a:endParaRPr lang="en-GB" b="1" noProof="0" dirty="0"/>
          </a:p>
        </p:txBody>
      </p:sp>
      <p:sp>
        <p:nvSpPr>
          <p:cNvPr id="6" name="Text Placeholder 5"/>
          <p:cNvSpPr>
            <a:spLocks noGrp="1"/>
          </p:cNvSpPr>
          <p:nvPr>
            <p:ph type="body" sz="quarter" idx="14"/>
          </p:nvPr>
        </p:nvSpPr>
        <p:spPr>
          <a:xfrm>
            <a:off x="1768657" y="3070353"/>
            <a:ext cx="8654685" cy="3001108"/>
          </a:xfrm>
        </p:spPr>
        <p:txBody>
          <a:bodyPr/>
          <a:lstStyle/>
          <a:p>
            <a:r>
              <a:rPr lang="en-GB" b="1" noProof="0" dirty="0">
                <a:solidFill>
                  <a:srgbClr val="EEA821"/>
                </a:solidFill>
              </a:rPr>
              <a:t>______</a:t>
            </a:r>
            <a:r>
              <a:rPr lang="pl-PL" b="1" noProof="0" dirty="0">
                <a:solidFill>
                  <a:srgbClr val="EEA821"/>
                </a:solidFill>
              </a:rPr>
              <a:t> - </a:t>
            </a:r>
            <a:r>
              <a:rPr lang="en-US" dirty="0"/>
              <a:t>Used to power large farms through turbines that generate electricity</a:t>
            </a:r>
            <a:r>
              <a:rPr lang="pl-PL" dirty="0"/>
              <a:t> </a:t>
            </a:r>
          </a:p>
          <a:p>
            <a:br>
              <a:rPr lang="en-GB" noProof="0" dirty="0"/>
            </a:br>
            <a:r>
              <a:rPr lang="pl-PL" dirty="0"/>
              <a:t> </a:t>
            </a:r>
            <a:r>
              <a:rPr lang="en-GB" b="1" noProof="0" dirty="0">
                <a:solidFill>
                  <a:srgbClr val="EEA821"/>
                </a:solidFill>
              </a:rPr>
              <a:t>______</a:t>
            </a:r>
            <a:r>
              <a:rPr lang="pl-PL" b="1" noProof="0" dirty="0">
                <a:solidFill>
                  <a:srgbClr val="EEA821"/>
                </a:solidFill>
              </a:rPr>
              <a:t> - </a:t>
            </a:r>
            <a:r>
              <a:rPr lang="en-US" dirty="0"/>
              <a:t>Can power irrigation systems through the generation of mechanical or electrical energy</a:t>
            </a:r>
            <a:r>
              <a:rPr lang="pl-PL" dirty="0"/>
              <a:t> </a:t>
            </a:r>
            <a:endParaRPr lang="pl-PL" b="1" noProof="0" dirty="0">
              <a:solidFill>
                <a:srgbClr val="EEA821"/>
              </a:solidFill>
            </a:endParaRPr>
          </a:p>
          <a:p>
            <a:br>
              <a:rPr lang="en-GB" noProof="0" dirty="0"/>
            </a:br>
            <a:r>
              <a:rPr lang="pl-PL" dirty="0"/>
              <a:t> </a:t>
            </a:r>
            <a:r>
              <a:rPr lang="en-GB" b="1" noProof="0" dirty="0">
                <a:solidFill>
                  <a:srgbClr val="EEA821"/>
                </a:solidFill>
              </a:rPr>
              <a:t>______</a:t>
            </a:r>
            <a:r>
              <a:rPr lang="pl-PL" b="1" noProof="0" dirty="0">
                <a:solidFill>
                  <a:srgbClr val="EEA821"/>
                </a:solidFill>
              </a:rPr>
              <a:t> - </a:t>
            </a:r>
            <a:r>
              <a:rPr lang="en-US" dirty="0"/>
              <a:t>Processing plant residues into pellets or briquettes used to heat greenhouses</a:t>
            </a:r>
            <a:r>
              <a:rPr lang="pl-PL" dirty="0"/>
              <a:t> </a:t>
            </a:r>
            <a:endParaRPr lang="en-GB" noProof="0" dirty="0"/>
          </a:p>
        </p:txBody>
      </p:sp>
      <p:sp>
        <p:nvSpPr>
          <p:cNvPr id="2" name="Text Placeholder 5">
            <a:extLst>
              <a:ext uri="{FF2B5EF4-FFF2-40B4-BE49-F238E27FC236}">
                <a16:creationId xmlns:a16="http://schemas.microsoft.com/office/drawing/2014/main" id="{D8BD701C-74F9-B31A-E7C8-A02DFF07616C}"/>
              </a:ext>
            </a:extLst>
          </p:cNvPr>
          <p:cNvSpPr txBox="1">
            <a:spLocks/>
          </p:cNvSpPr>
          <p:nvPr/>
        </p:nvSpPr>
        <p:spPr>
          <a:xfrm>
            <a:off x="1784714" y="2103145"/>
            <a:ext cx="8397973" cy="4718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err="1">
                <a:solidFill>
                  <a:srgbClr val="ED8623"/>
                </a:solidFill>
              </a:rPr>
              <a:t>Biomass</a:t>
            </a:r>
            <a:r>
              <a:rPr lang="pl-PL" dirty="0">
                <a:solidFill>
                  <a:srgbClr val="ED8623"/>
                </a:solidFill>
              </a:rPr>
              <a:t> - Wind </a:t>
            </a:r>
            <a:r>
              <a:rPr lang="pl-PL" dirty="0" err="1">
                <a:solidFill>
                  <a:srgbClr val="ED8623"/>
                </a:solidFill>
              </a:rPr>
              <a:t>power</a:t>
            </a:r>
            <a:r>
              <a:rPr lang="pl-PL" dirty="0">
                <a:solidFill>
                  <a:srgbClr val="ED8623"/>
                </a:solidFill>
              </a:rPr>
              <a:t> - </a:t>
            </a:r>
            <a:r>
              <a:rPr lang="pl-PL" dirty="0" err="1">
                <a:solidFill>
                  <a:srgbClr val="ED8623"/>
                </a:solidFill>
              </a:rPr>
              <a:t>Biomass</a:t>
            </a:r>
            <a:endParaRPr lang="pl-PL" dirty="0">
              <a:solidFill>
                <a:srgbClr val="ED8623"/>
              </a:solidFill>
            </a:endParaRPr>
          </a:p>
          <a:p>
            <a:endParaRPr lang="pl-PL" b="1" dirty="0">
              <a:solidFill>
                <a:srgbClr val="ED8623"/>
              </a:solidFill>
            </a:endParaRPr>
          </a:p>
        </p:txBody>
      </p:sp>
    </p:spTree>
    <p:extLst>
      <p:ext uri="{BB962C8B-B14F-4D97-AF65-F5344CB8AC3E}">
        <p14:creationId xmlns:p14="http://schemas.microsoft.com/office/powerpoint/2010/main" val="158721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431238" y="2598415"/>
            <a:ext cx="7329522" cy="1653869"/>
          </a:xfrm>
          <a:prstGeom prst="rect">
            <a:avLst/>
          </a:prstGeom>
        </p:spPr>
        <p:txBody>
          <a:bodyPr/>
          <a:lstStyle/>
          <a:p>
            <a:r>
              <a:rPr lang="en-US" sz="4000" i="1" noProof="0" dirty="0"/>
              <a:t>The wind is nature’s breath—free, clean, and powerful enough to drive the future of energy</a:t>
            </a:r>
            <a:endParaRPr lang="en-GB" sz="4000" i="1" noProof="0" dirty="0"/>
          </a:p>
        </p:txBody>
      </p:sp>
      <p:pic>
        <p:nvPicPr>
          <p:cNvPr id="6" name="Picture Placeholder 5">
            <a:extLst>
              <a:ext uri="{FF2B5EF4-FFF2-40B4-BE49-F238E27FC236}">
                <a16:creationId xmlns:a16="http://schemas.microsoft.com/office/drawing/2014/main" id="{E67AE701-64DA-9386-AEDF-97D18F62D173}"/>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02782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noAutofit/>
          </a:bodyPr>
          <a:lstStyle/>
          <a:p>
            <a:r>
              <a:rPr lang="en-GB" b="1" noProof="0" dirty="0">
                <a:solidFill>
                  <a:srgbClr val="007772"/>
                </a:solidFill>
              </a:rPr>
              <a:t>Well Done!!! </a:t>
            </a:r>
          </a:p>
        </p:txBody>
      </p:sp>
      <p:sp>
        <p:nvSpPr>
          <p:cNvPr id="12" name="Text Placeholder 11"/>
          <p:cNvSpPr>
            <a:spLocks noGrp="1"/>
          </p:cNvSpPr>
          <p:nvPr>
            <p:ph type="body" sz="quarter" idx="14"/>
          </p:nvPr>
        </p:nvSpPr>
        <p:spPr>
          <a:xfrm>
            <a:off x="1792481" y="4217052"/>
            <a:ext cx="8703302" cy="1396348"/>
          </a:xfrm>
        </p:spPr>
        <p:txBody>
          <a:bodyPr/>
          <a:lstStyle/>
          <a:p>
            <a:r>
              <a:rPr lang="en-GB" noProof="0" dirty="0"/>
              <a:t>You finished the third module of </a:t>
            </a:r>
            <a:r>
              <a:rPr lang="en-GB" b="1" noProof="0" dirty="0"/>
              <a:t>Course </a:t>
            </a:r>
            <a:r>
              <a:rPr lang="pl-PL" b="1" noProof="0" dirty="0"/>
              <a:t>4</a:t>
            </a:r>
            <a:r>
              <a:rPr lang="en-GB" noProof="0" dirty="0"/>
              <a:t>! Keep going on this learning journey. </a:t>
            </a:r>
          </a:p>
          <a:p>
            <a:r>
              <a:rPr lang="en-GB" noProof="0" dirty="0"/>
              <a:t>In the </a:t>
            </a:r>
            <a:r>
              <a:rPr lang="en-GB" b="1" noProof="0" dirty="0"/>
              <a:t>next module </a:t>
            </a:r>
            <a:r>
              <a:rPr lang="en-GB" noProof="0" dirty="0"/>
              <a:t>you will learn about </a:t>
            </a:r>
            <a:r>
              <a:rPr lang="en-US" b="1" noProof="0" dirty="0">
                <a:solidFill>
                  <a:srgbClr val="007772"/>
                </a:solidFill>
              </a:rPr>
              <a:t>Renewable Energy in Greenhouse and Controlled Environments</a:t>
            </a:r>
            <a:r>
              <a:rPr lang="pl-PL" b="1" dirty="0">
                <a:solidFill>
                  <a:srgbClr val="007772"/>
                </a:solidFill>
              </a:rPr>
              <a:t>.</a:t>
            </a:r>
            <a:endParaRPr lang="en-GB" b="1" noProof="0" dirty="0">
              <a:solidFill>
                <a:srgbClr val="007772"/>
              </a:solidFill>
            </a:endParaRPr>
          </a:p>
          <a:p>
            <a:endParaRPr lang="en-GB" noProof="0"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4955212" y="2144406"/>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578821" y="2239881"/>
            <a:ext cx="6014686" cy="566444"/>
          </a:xfrm>
          <a:prstGeom prst="rect">
            <a:avLst/>
          </a:prstGeom>
        </p:spPr>
        <p:txBody>
          <a:bodyPr/>
          <a:lstStyle/>
          <a:p>
            <a:pPr>
              <a:buNone/>
            </a:pPr>
            <a:r>
              <a:rPr lang="en-US" sz="1800" b="1" dirty="0"/>
              <a:t>Using wind turbines for powering large-scale operations.</a:t>
            </a:r>
          </a:p>
          <a:p>
            <a:endParaRPr lang="en-US" sz="1800" b="1"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4955212" y="2722268"/>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578820" y="2722267"/>
            <a:ext cx="6693923" cy="566444"/>
          </a:xfrm>
          <a:prstGeom prst="rect">
            <a:avLst/>
          </a:prstGeom>
        </p:spPr>
        <p:txBody>
          <a:bodyPr/>
          <a:lstStyle/>
          <a:p>
            <a:pPr>
              <a:buNone/>
            </a:pPr>
            <a:r>
              <a:rPr lang="en-US" sz="1800" b="1" dirty="0"/>
              <a:t>Converting farm waste into bioenergy: digesters &amp; biomass systems.</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4955212" y="3301337"/>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578821" y="3299941"/>
            <a:ext cx="6349073" cy="566444"/>
          </a:xfrm>
          <a:prstGeom prst="rect">
            <a:avLst/>
          </a:prstGeom>
        </p:spPr>
        <p:txBody>
          <a:bodyPr/>
          <a:lstStyle/>
          <a:p>
            <a:pPr>
              <a:buNone/>
            </a:pPr>
            <a:r>
              <a:rPr lang="en-US" sz="1800" b="1" dirty="0"/>
              <a:t>Cost-effectiveness &amp; environmental benefits of wind &amp; biomass</a:t>
            </a:r>
            <a:r>
              <a:rPr lang="pl-PL" sz="1800" b="1" dirty="0"/>
              <a:t>.</a:t>
            </a:r>
            <a:endParaRPr lang="en-US" sz="1800" b="1" dirty="0"/>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4955212" y="3883665"/>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578821" y="3883662"/>
            <a:ext cx="4541325" cy="566444"/>
          </a:xfrm>
          <a:prstGeom prst="rect">
            <a:avLst/>
          </a:prstGeom>
        </p:spPr>
        <p:txBody>
          <a:bodyPr/>
          <a:lstStyle/>
          <a:p>
            <a:r>
              <a:rPr lang="en-GB" sz="1800" b="1"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50064" y="1890850"/>
            <a:ext cx="3825911" cy="4057649"/>
          </a:xfrm>
          <a:prstGeom prst="rect">
            <a:avLst/>
          </a:prstGeom>
        </p:spPr>
        <p:txBody>
          <a:bodyPr/>
          <a:lstStyle/>
          <a:p>
            <a:pPr marL="0" indent="0" algn="just"/>
            <a:r>
              <a:rPr lang="en-US" noProof="0" dirty="0"/>
              <a:t>This module is dedicated to wind energy and biomass. You will learn about the cost-effectiveness and environmental benefits of these energy sources.</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70397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024249" y="2703458"/>
            <a:ext cx="6500221"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166778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E0CA4F5-1525-F6D9-F069-4F835AA200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718103"/>
            <a:ext cx="7708195" cy="3396829"/>
          </a:xfrm>
        </p:spPr>
      </p:pic>
      <p:sp>
        <p:nvSpPr>
          <p:cNvPr id="15" name="TextBox 14">
            <a:extLst>
              <a:ext uri="{FF2B5EF4-FFF2-40B4-BE49-F238E27FC236}">
                <a16:creationId xmlns:a16="http://schemas.microsoft.com/office/drawing/2014/main" id="{197AAAE1-AF94-A75B-A825-4AC51C2B0AEE}"/>
              </a:ext>
            </a:extLst>
          </p:cNvPr>
          <p:cNvSpPr txBox="1"/>
          <p:nvPr/>
        </p:nvSpPr>
        <p:spPr>
          <a:xfrm>
            <a:off x="1434616" y="2117938"/>
            <a:ext cx="7708194" cy="1200329"/>
          </a:xfrm>
          <a:prstGeom prst="rect">
            <a:avLst/>
          </a:prstGeom>
          <a:solidFill>
            <a:srgbClr val="EEA821"/>
          </a:solidFill>
        </p:spPr>
        <p:txBody>
          <a:bodyPr wrap="square" rtlCol="0">
            <a:spAutoFit/>
          </a:bodyPr>
          <a:lstStyle/>
          <a:p>
            <a:pPr>
              <a:buNone/>
            </a:pPr>
            <a:r>
              <a:rPr lang="en-US" sz="3600" b="1" dirty="0">
                <a:solidFill>
                  <a:schemeClr val="bg1"/>
                </a:solidFill>
              </a:rPr>
              <a:t>USING WIND TURBINES FOR POWERING LARGE-SCALE OPERATIONS</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1197192"/>
            <a:ext cx="5466986" cy="653620"/>
          </a:xfrm>
        </p:spPr>
        <p:txBody>
          <a:bodyPr>
            <a:noAutofit/>
          </a:bodyPr>
          <a:lstStyle/>
          <a:p>
            <a:r>
              <a:rPr lang="pl-PL" sz="3600" b="1" noProof="0" dirty="0" err="1"/>
              <a:t>Overview</a:t>
            </a:r>
            <a:endParaRPr lang="en-GB" b="1" noProof="0"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2402889"/>
            <a:ext cx="5958998" cy="5333999"/>
          </a:xfrm>
        </p:spPr>
        <p:txBody>
          <a:bodyPr/>
          <a:lstStyle/>
          <a:p>
            <a:pPr algn="just"/>
            <a:r>
              <a:rPr lang="en-US" sz="2250" noProof="0" dirty="0"/>
              <a:t>Wind turbines are becoming an increasingly popular solution for farms that want to achieve energy independence and reduce operating costs. Thanks to their ability to generate large amounts of electricity (day &amp; night), wind turbines are perfect for powering large farms, processing plants and irrigation systems.</a:t>
            </a:r>
            <a:endParaRPr lang="en-GB" sz="2250" noProof="0" dirty="0"/>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reeform 1">
            <a:extLst>
              <a:ext uri="{FF2B5EF4-FFF2-40B4-BE49-F238E27FC236}">
                <a16:creationId xmlns:a16="http://schemas.microsoft.com/office/drawing/2014/main" id="{C290741D-A737-621E-B687-56B9D61D49A0}"/>
              </a:ext>
            </a:extLst>
          </p:cNvPr>
          <p:cNvSpPr>
            <a:spLocks noChangeArrowheads="1"/>
          </p:cNvSpPr>
          <p:nvPr/>
        </p:nvSpPr>
        <p:spPr bwMode="auto">
          <a:xfrm>
            <a:off x="918039" y="1708794"/>
            <a:ext cx="2334470" cy="375228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6" name="Freeform 246">
            <a:extLst>
              <a:ext uri="{FF2B5EF4-FFF2-40B4-BE49-F238E27FC236}">
                <a16:creationId xmlns:a16="http://schemas.microsoft.com/office/drawing/2014/main" id="{126BA1BE-B3EE-F2CB-FA13-173B3AF30E9F}"/>
              </a:ext>
            </a:extLst>
          </p:cNvPr>
          <p:cNvSpPr>
            <a:spLocks noChangeArrowheads="1"/>
          </p:cNvSpPr>
          <p:nvPr/>
        </p:nvSpPr>
        <p:spPr bwMode="auto">
          <a:xfrm>
            <a:off x="865380" y="1565869"/>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7" name="Freeform 247">
            <a:extLst>
              <a:ext uri="{FF2B5EF4-FFF2-40B4-BE49-F238E27FC236}">
                <a16:creationId xmlns:a16="http://schemas.microsoft.com/office/drawing/2014/main" id="{3F35CADA-175F-E968-646C-BCDD5F3DA97D}"/>
              </a:ext>
            </a:extLst>
          </p:cNvPr>
          <p:cNvSpPr>
            <a:spLocks noChangeArrowheads="1"/>
          </p:cNvSpPr>
          <p:nvPr/>
        </p:nvSpPr>
        <p:spPr bwMode="auto">
          <a:xfrm>
            <a:off x="3580989" y="2699426"/>
            <a:ext cx="2334470" cy="3506203"/>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8" name="Freeform 249">
            <a:extLst>
              <a:ext uri="{FF2B5EF4-FFF2-40B4-BE49-F238E27FC236}">
                <a16:creationId xmlns:a16="http://schemas.microsoft.com/office/drawing/2014/main" id="{F715529C-4DB8-862F-9E62-3C124A5EC606}"/>
              </a:ext>
            </a:extLst>
          </p:cNvPr>
          <p:cNvSpPr>
            <a:spLocks noChangeArrowheads="1"/>
          </p:cNvSpPr>
          <p:nvPr/>
        </p:nvSpPr>
        <p:spPr bwMode="auto">
          <a:xfrm>
            <a:off x="3554660" y="6154393"/>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59" name="Freeform 250">
            <a:extLst>
              <a:ext uri="{FF2B5EF4-FFF2-40B4-BE49-F238E27FC236}">
                <a16:creationId xmlns:a16="http://schemas.microsoft.com/office/drawing/2014/main" id="{ECB24AF9-664D-212A-133C-7F7FCC6DE3F6}"/>
              </a:ext>
            </a:extLst>
          </p:cNvPr>
          <p:cNvSpPr>
            <a:spLocks noChangeArrowheads="1"/>
          </p:cNvSpPr>
          <p:nvPr/>
        </p:nvSpPr>
        <p:spPr bwMode="auto">
          <a:xfrm>
            <a:off x="6243940" y="1708794"/>
            <a:ext cx="2334470" cy="362402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0" name="Freeform 252">
            <a:extLst>
              <a:ext uri="{FF2B5EF4-FFF2-40B4-BE49-F238E27FC236}">
                <a16:creationId xmlns:a16="http://schemas.microsoft.com/office/drawing/2014/main" id="{B83E0526-692C-5128-4BAF-AE2D7E6BB85B}"/>
              </a:ext>
            </a:extLst>
          </p:cNvPr>
          <p:cNvSpPr>
            <a:spLocks noChangeArrowheads="1"/>
          </p:cNvSpPr>
          <p:nvPr/>
        </p:nvSpPr>
        <p:spPr bwMode="auto">
          <a:xfrm>
            <a:off x="6191282" y="1565868"/>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1" name="Freeform 253">
            <a:extLst>
              <a:ext uri="{FF2B5EF4-FFF2-40B4-BE49-F238E27FC236}">
                <a16:creationId xmlns:a16="http://schemas.microsoft.com/office/drawing/2014/main" id="{87AC8103-C495-734B-3958-59042395929A}"/>
              </a:ext>
            </a:extLst>
          </p:cNvPr>
          <p:cNvSpPr>
            <a:spLocks noChangeArrowheads="1"/>
          </p:cNvSpPr>
          <p:nvPr/>
        </p:nvSpPr>
        <p:spPr bwMode="auto">
          <a:xfrm>
            <a:off x="8906891" y="2646159"/>
            <a:ext cx="2334470"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2" name="Freeform 255">
            <a:extLst>
              <a:ext uri="{FF2B5EF4-FFF2-40B4-BE49-F238E27FC236}">
                <a16:creationId xmlns:a16="http://schemas.microsoft.com/office/drawing/2014/main" id="{5CEAFC09-F1DB-FBC8-BA86-71DB34FFC3EA}"/>
              </a:ext>
            </a:extLst>
          </p:cNvPr>
          <p:cNvSpPr>
            <a:spLocks noChangeArrowheads="1"/>
          </p:cNvSpPr>
          <p:nvPr/>
        </p:nvSpPr>
        <p:spPr bwMode="auto">
          <a:xfrm>
            <a:off x="8875200" y="6079943"/>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3" name="Text Placeholder 1">
            <a:extLst>
              <a:ext uri="{FF2B5EF4-FFF2-40B4-BE49-F238E27FC236}">
                <a16:creationId xmlns:a16="http://schemas.microsoft.com/office/drawing/2014/main" id="{C4DA7735-3998-7043-E333-AE25DFC80CDA}"/>
              </a:ext>
            </a:extLst>
          </p:cNvPr>
          <p:cNvSpPr>
            <a:spLocks noGrp="1"/>
          </p:cNvSpPr>
          <p:nvPr/>
        </p:nvSpPr>
        <p:spPr>
          <a:xfrm>
            <a:off x="0" y="447974"/>
            <a:ext cx="12191999" cy="803654"/>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How do wind turbines support agriculture?</a:t>
            </a:r>
          </a:p>
        </p:txBody>
      </p:sp>
      <p:sp>
        <p:nvSpPr>
          <p:cNvPr id="464" name="CuadroTexto 553">
            <a:extLst>
              <a:ext uri="{FF2B5EF4-FFF2-40B4-BE49-F238E27FC236}">
                <a16:creationId xmlns:a16="http://schemas.microsoft.com/office/drawing/2014/main" id="{2FC65A80-FE17-70B6-796F-DDDE0F034E58}"/>
              </a:ext>
            </a:extLst>
          </p:cNvPr>
          <p:cNvSpPr txBox="1"/>
          <p:nvPr/>
        </p:nvSpPr>
        <p:spPr>
          <a:xfrm>
            <a:off x="950639" y="2016604"/>
            <a:ext cx="2291547"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000" b="1" dirty="0" err="1">
                <a:solidFill>
                  <a:schemeClr val="bg1"/>
                </a:solidFill>
              </a:rPr>
              <a:t>Powering</a:t>
            </a:r>
            <a:r>
              <a:rPr lang="pl-PL" sz="2000" b="1" dirty="0">
                <a:solidFill>
                  <a:schemeClr val="bg1"/>
                </a:solidFill>
              </a:rPr>
              <a:t> </a:t>
            </a:r>
            <a:r>
              <a:rPr lang="pl-PL" sz="2000" b="1" dirty="0" err="1">
                <a:solidFill>
                  <a:schemeClr val="bg1"/>
                </a:solidFill>
              </a:rPr>
              <a:t>outbuildings</a:t>
            </a:r>
            <a:r>
              <a:rPr lang="pl-PL" sz="2000" dirty="0">
                <a:solidFill>
                  <a:schemeClr val="bg1"/>
                </a:solidFill>
              </a:rPr>
              <a:t> </a:t>
            </a:r>
          </a:p>
          <a:p>
            <a:pPr algn="ctr"/>
            <a:endParaRPr lang="en-US" sz="2000" b="1" dirty="0">
              <a:solidFill>
                <a:schemeClr val="bg1"/>
              </a:solidFill>
            </a:endParaRPr>
          </a:p>
        </p:txBody>
      </p:sp>
      <p:sp>
        <p:nvSpPr>
          <p:cNvPr id="465" name="CuadroTexto 555">
            <a:extLst>
              <a:ext uri="{FF2B5EF4-FFF2-40B4-BE49-F238E27FC236}">
                <a16:creationId xmlns:a16="http://schemas.microsoft.com/office/drawing/2014/main" id="{53AB6456-AE9D-EE42-E7C9-93CB7511F00A}"/>
              </a:ext>
            </a:extLst>
          </p:cNvPr>
          <p:cNvSpPr txBox="1"/>
          <p:nvPr/>
        </p:nvSpPr>
        <p:spPr>
          <a:xfrm>
            <a:off x="3609045" y="2815688"/>
            <a:ext cx="235907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Production and storage of animal feed</a:t>
            </a:r>
            <a:endParaRPr lang="en-US" sz="2000" dirty="0">
              <a:solidFill>
                <a:schemeClr val="bg1"/>
              </a:solidFill>
            </a:endParaRPr>
          </a:p>
        </p:txBody>
      </p:sp>
      <p:sp>
        <p:nvSpPr>
          <p:cNvPr id="466" name="CuadroTexto 557">
            <a:extLst>
              <a:ext uri="{FF2B5EF4-FFF2-40B4-BE49-F238E27FC236}">
                <a16:creationId xmlns:a16="http://schemas.microsoft.com/office/drawing/2014/main" id="{D417990A-D884-D8D7-A64E-AD3519425CED}"/>
              </a:ext>
            </a:extLst>
          </p:cNvPr>
          <p:cNvSpPr txBox="1"/>
          <p:nvPr/>
        </p:nvSpPr>
        <p:spPr>
          <a:xfrm>
            <a:off x="6243941" y="1934666"/>
            <a:ext cx="233447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Powering biogas plants and other renewable technologies</a:t>
            </a:r>
            <a:r>
              <a:rPr lang="en-US" sz="2000" dirty="0">
                <a:solidFill>
                  <a:schemeClr val="bg1"/>
                </a:solidFill>
              </a:rPr>
              <a:t>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67" name="CuadroTexto 559">
            <a:extLst>
              <a:ext uri="{FF2B5EF4-FFF2-40B4-BE49-F238E27FC236}">
                <a16:creationId xmlns:a16="http://schemas.microsoft.com/office/drawing/2014/main" id="{603E4C7A-8439-4A1E-E5CE-4C13F6AACAC7}"/>
              </a:ext>
            </a:extLst>
          </p:cNvPr>
          <p:cNvSpPr txBox="1"/>
          <p:nvPr/>
        </p:nvSpPr>
        <p:spPr>
          <a:xfrm>
            <a:off x="8854233" y="2905612"/>
            <a:ext cx="2387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000" b="1" dirty="0">
                <a:solidFill>
                  <a:schemeClr val="bg1"/>
                </a:solidFill>
              </a:rPr>
              <a:t>Energy </a:t>
            </a:r>
            <a:r>
              <a:rPr lang="pl-PL" sz="2000" b="1" dirty="0" err="1">
                <a:solidFill>
                  <a:schemeClr val="bg1"/>
                </a:solidFill>
              </a:rPr>
              <a:t>storage</a:t>
            </a:r>
            <a:r>
              <a:rPr lang="pl-PL" sz="2000" dirty="0">
                <a:solidFill>
                  <a:schemeClr val="bg1"/>
                </a:solidFill>
              </a:rPr>
              <a:t>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68" name="Rectángulo 602">
            <a:extLst>
              <a:ext uri="{FF2B5EF4-FFF2-40B4-BE49-F238E27FC236}">
                <a16:creationId xmlns:a16="http://schemas.microsoft.com/office/drawing/2014/main" id="{299BA70E-D7BE-AF1E-6279-0AE0359BBEE1}"/>
              </a:ext>
            </a:extLst>
          </p:cNvPr>
          <p:cNvSpPr/>
          <p:nvPr/>
        </p:nvSpPr>
        <p:spPr>
          <a:xfrm>
            <a:off x="933512" y="2989569"/>
            <a:ext cx="2291547"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wind energy can be used to power cold stores, warehouses and administrative buildings.</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469" name="Rectángulo 603">
            <a:extLst>
              <a:ext uri="{FF2B5EF4-FFF2-40B4-BE49-F238E27FC236}">
                <a16:creationId xmlns:a16="http://schemas.microsoft.com/office/drawing/2014/main" id="{FEA976F0-F028-C39C-CC4D-7CEEBD1425C6}"/>
              </a:ext>
            </a:extLst>
          </p:cNvPr>
          <p:cNvSpPr/>
          <p:nvPr/>
        </p:nvSpPr>
        <p:spPr>
          <a:xfrm>
            <a:off x="3580989" y="4047384"/>
            <a:ext cx="2290877"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modern farms use energy to operate mills, dryers and animal feed storage facilities.</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470" name="Rectángulo 604">
            <a:extLst>
              <a:ext uri="{FF2B5EF4-FFF2-40B4-BE49-F238E27FC236}">
                <a16:creationId xmlns:a16="http://schemas.microsoft.com/office/drawing/2014/main" id="{EB4F1245-980E-A971-C7B8-34641DBABE71}"/>
              </a:ext>
            </a:extLst>
          </p:cNvPr>
          <p:cNvSpPr/>
          <p:nvPr/>
        </p:nvSpPr>
        <p:spPr>
          <a:xfrm>
            <a:off x="6254424" y="3375302"/>
            <a:ext cx="2334469"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wind energy can be used to power installations that convert agricultural waste into biogas.</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471" name="Rectángulo 605">
            <a:extLst>
              <a:ext uri="{FF2B5EF4-FFF2-40B4-BE49-F238E27FC236}">
                <a16:creationId xmlns:a16="http://schemas.microsoft.com/office/drawing/2014/main" id="{A6D72586-79E1-4112-AEB9-27085741CF22}"/>
              </a:ext>
            </a:extLst>
          </p:cNvPr>
          <p:cNvSpPr/>
          <p:nvPr/>
        </p:nvSpPr>
        <p:spPr>
          <a:xfrm>
            <a:off x="8870164" y="3658957"/>
            <a:ext cx="2355266" cy="20313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in combination with batteries or hybrid systems, wind turbines can provide power even in periods of low wind speed.</a:t>
            </a:r>
          </a:p>
          <a:p>
            <a:pPr algn="ctr"/>
            <a:endParaRPr lang="en-US" dirty="0">
              <a:solidFill>
                <a:schemeClr val="bg1"/>
              </a:solidFill>
              <a:latin typeface="Calibri" panose="020F0502020204030204" pitchFamily="34" charset="0"/>
              <a:ea typeface="Lato" charset="0"/>
              <a:cs typeface="Calibri" panose="020F0502020204030204" pitchFamily="34" charset="0"/>
            </a:endParaRPr>
          </a:p>
        </p:txBody>
      </p:sp>
      <p:pic>
        <p:nvPicPr>
          <p:cNvPr id="3" name="Grafika 2" descr="Ładowanie baterii">
            <a:extLst>
              <a:ext uri="{FF2B5EF4-FFF2-40B4-BE49-F238E27FC236}">
                <a16:creationId xmlns:a16="http://schemas.microsoft.com/office/drawing/2014/main" id="{D5E3F13D-A455-EF61-F2FC-97073B13E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2784" y="1520622"/>
            <a:ext cx="914400" cy="914400"/>
          </a:xfrm>
          <a:prstGeom prst="rect">
            <a:avLst/>
          </a:prstGeom>
        </p:spPr>
      </p:pic>
      <p:pic>
        <p:nvPicPr>
          <p:cNvPr id="5" name="Grafika 4" descr="Dom">
            <a:extLst>
              <a:ext uri="{FF2B5EF4-FFF2-40B4-BE49-F238E27FC236}">
                <a16:creationId xmlns:a16="http://schemas.microsoft.com/office/drawing/2014/main" id="{A903DAE2-0480-8857-A262-7101939EE3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9758" y="1477466"/>
            <a:ext cx="914400" cy="914400"/>
          </a:xfrm>
          <a:prstGeom prst="rect">
            <a:avLst/>
          </a:prstGeom>
        </p:spPr>
      </p:pic>
      <p:pic>
        <p:nvPicPr>
          <p:cNvPr id="7" name="Grafika 6" descr="Zasilanie">
            <a:extLst>
              <a:ext uri="{FF2B5EF4-FFF2-40B4-BE49-F238E27FC236}">
                <a16:creationId xmlns:a16="http://schemas.microsoft.com/office/drawing/2014/main" id="{CC7BFA55-82E7-6667-2546-5832074C8E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3505" y="5748429"/>
            <a:ext cx="914400" cy="914400"/>
          </a:xfrm>
          <a:prstGeom prst="rect">
            <a:avLst/>
          </a:prstGeom>
        </p:spPr>
      </p:pic>
      <p:pic>
        <p:nvPicPr>
          <p:cNvPr id="9" name="Grafika 8" descr="Żarówka">
            <a:extLst>
              <a:ext uri="{FF2B5EF4-FFF2-40B4-BE49-F238E27FC236}">
                <a16:creationId xmlns:a16="http://schemas.microsoft.com/office/drawing/2014/main" id="{28E0A869-B50F-2BB6-B9DB-0F4C127141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4229" y="5697193"/>
            <a:ext cx="914400" cy="914400"/>
          </a:xfrm>
          <a:prstGeom prst="rect">
            <a:avLst/>
          </a:prstGeom>
        </p:spPr>
      </p:pic>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EF5C58-6D27-5B3F-126F-2A91EE612C95}"/>
              </a:ext>
            </a:extLst>
          </p:cNvPr>
          <p:cNvSpPr>
            <a:spLocks noGrp="1"/>
          </p:cNvSpPr>
          <p:nvPr>
            <p:ph type="body" sz="quarter" idx="13"/>
          </p:nvPr>
        </p:nvSpPr>
        <p:spPr>
          <a:xfrm>
            <a:off x="660960" y="565723"/>
            <a:ext cx="5607690" cy="697353"/>
          </a:xfrm>
        </p:spPr>
        <p:txBody>
          <a:bodyPr/>
          <a:lstStyle/>
          <a:p>
            <a:r>
              <a:rPr lang="en-IE" b="1" dirty="0">
                <a:solidFill>
                  <a:srgbClr val="007772"/>
                </a:solidFill>
              </a:rPr>
              <a:t>Wind farm in Poland</a:t>
            </a:r>
          </a:p>
          <a:p>
            <a:endParaRPr lang="en-IE" dirty="0"/>
          </a:p>
        </p:txBody>
      </p:sp>
      <p:sp>
        <p:nvSpPr>
          <p:cNvPr id="4" name="Text Placeholder 3">
            <a:extLst>
              <a:ext uri="{FF2B5EF4-FFF2-40B4-BE49-F238E27FC236}">
                <a16:creationId xmlns:a16="http://schemas.microsoft.com/office/drawing/2014/main" id="{180D1889-CEE2-67FC-A08C-D5942CAFF6C9}"/>
              </a:ext>
            </a:extLst>
          </p:cNvPr>
          <p:cNvSpPr>
            <a:spLocks noGrp="1"/>
          </p:cNvSpPr>
          <p:nvPr>
            <p:ph type="body" sz="quarter" idx="14"/>
          </p:nvPr>
        </p:nvSpPr>
        <p:spPr>
          <a:xfrm>
            <a:off x="660960" y="1585546"/>
            <a:ext cx="5600544" cy="3686908"/>
          </a:xfrm>
        </p:spPr>
        <p:txBody>
          <a:bodyPr/>
          <a:lstStyle/>
          <a:p>
            <a:pPr algn="just"/>
            <a:r>
              <a:rPr lang="en-US" dirty="0"/>
              <a:t>One example of a European farm using wind energy is the wind farm in </a:t>
            </a:r>
            <a:r>
              <a:rPr lang="en-US" dirty="0" err="1"/>
              <a:t>Potęgowo</a:t>
            </a:r>
            <a:r>
              <a:rPr lang="en-US" dirty="0"/>
              <a:t>, Poland. Although the wind farm itself is a large energy investment, its location in a region with a long agricultural tradition shows how renewable energy can coexist with agriculture. The </a:t>
            </a:r>
            <a:r>
              <a:rPr lang="en-US" dirty="0" err="1"/>
              <a:t>Potęgowo</a:t>
            </a:r>
            <a:r>
              <a:rPr lang="en-US" dirty="0"/>
              <a:t> wind farm was commissioned in December 2020 and consists of 81 turbines with a total capacity of 219 MW, making it the largest installation of its kind in Poland. The farm is an example of how agricultural regions can become leaders in green energy production while supporting the local economy and community.</a:t>
            </a:r>
            <a:endParaRPr lang="en-IE" dirty="0"/>
          </a:p>
          <a:p>
            <a:pPr algn="just"/>
            <a:endParaRPr lang="en-IE" dirty="0"/>
          </a:p>
        </p:txBody>
      </p:sp>
      <p:pic>
        <p:nvPicPr>
          <p:cNvPr id="5" name="Symbol zastępczy obrazu 5">
            <a:extLst>
              <a:ext uri="{FF2B5EF4-FFF2-40B4-BE49-F238E27FC236}">
                <a16:creationId xmlns:a16="http://schemas.microsoft.com/office/drawing/2014/main" id="{013034B8-0C63-8F54-8827-D54933CBE99F}"/>
              </a:ext>
            </a:extLst>
          </p:cNvPr>
          <p:cNvPicPr>
            <a:picLocks noGrp="1" noChangeAspect="1"/>
          </p:cNvPicPr>
          <p:nvPr>
            <p:ph type="pic" sz="quarter" idx="10"/>
          </p:nvPr>
        </p:nvPicPr>
        <p:blipFill>
          <a:blip r:embed="rId2"/>
          <a:srcRect t="1786" b="1786"/>
          <a:stretch>
            <a:fillRect/>
          </a:stretch>
        </p:blipFill>
        <p:spPr>
          <a:xfrm>
            <a:off x="6858000" y="0"/>
            <a:ext cx="5334000" cy="6858000"/>
          </a:xfrm>
        </p:spPr>
      </p:pic>
    </p:spTree>
    <p:extLst>
      <p:ext uri="{BB962C8B-B14F-4D97-AF65-F5344CB8AC3E}">
        <p14:creationId xmlns:p14="http://schemas.microsoft.com/office/powerpoint/2010/main" val="30120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7F68570-EF02-E3F5-15DC-EA0696A3424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724480"/>
            <a:ext cx="7708195" cy="3396829"/>
          </a:xfrm>
        </p:spPr>
      </p:pic>
      <p:sp>
        <p:nvSpPr>
          <p:cNvPr id="15" name="TextBox 14">
            <a:extLst>
              <a:ext uri="{FF2B5EF4-FFF2-40B4-BE49-F238E27FC236}">
                <a16:creationId xmlns:a16="http://schemas.microsoft.com/office/drawing/2014/main" id="{3E1666DB-365E-6809-07DD-1185D7AB9C4C}"/>
              </a:ext>
            </a:extLst>
          </p:cNvPr>
          <p:cNvSpPr txBox="1"/>
          <p:nvPr/>
        </p:nvSpPr>
        <p:spPr>
          <a:xfrm>
            <a:off x="635856" y="2124315"/>
            <a:ext cx="8999110" cy="1200329"/>
          </a:xfrm>
          <a:prstGeom prst="rect">
            <a:avLst/>
          </a:prstGeom>
          <a:solidFill>
            <a:srgbClr val="EEA821"/>
          </a:solidFill>
        </p:spPr>
        <p:txBody>
          <a:bodyPr wrap="square" rtlCol="0">
            <a:spAutoFit/>
          </a:bodyPr>
          <a:lstStyle/>
          <a:p>
            <a:r>
              <a:rPr lang="en-US" sz="3600" b="1" dirty="0">
                <a:solidFill>
                  <a:schemeClr val="bg1"/>
                </a:solidFill>
              </a:rPr>
              <a:t>CONVERTING FARM WASTE INTO BIOENERGY: DIGESTERS &amp; BIOMASS SYSTEMS</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DA1FFC3D-E7F8-4ED3-03D7-224EB3DE102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p:cNvSpPr>
            <a:spLocks noGrp="1"/>
          </p:cNvSpPr>
          <p:nvPr>
            <p:ph type="body" sz="quarter" idx="13"/>
          </p:nvPr>
        </p:nvSpPr>
        <p:spPr>
          <a:xfrm>
            <a:off x="527795" y="1180027"/>
            <a:ext cx="5607690" cy="697353"/>
          </a:xfrm>
        </p:spPr>
        <p:txBody>
          <a:bodyPr>
            <a:noAutofit/>
          </a:bodyPr>
          <a:lstStyle/>
          <a:p>
            <a:r>
              <a:rPr lang="en-US" b="1" dirty="0">
                <a:solidFill>
                  <a:srgbClr val="007772"/>
                </a:solidFill>
              </a:rPr>
              <a:t>Converting agricultural waste into bioenergy</a:t>
            </a:r>
            <a:endParaRPr lang="en-GB" noProof="0" dirty="0">
              <a:solidFill>
                <a:srgbClr val="007772"/>
              </a:solidFill>
            </a:endParaRPr>
          </a:p>
        </p:txBody>
      </p:sp>
      <p:sp>
        <p:nvSpPr>
          <p:cNvPr id="12" name="Text Placeholder 11"/>
          <p:cNvSpPr>
            <a:spLocks noGrp="1"/>
          </p:cNvSpPr>
          <p:nvPr>
            <p:ph type="body" sz="quarter" idx="14"/>
          </p:nvPr>
        </p:nvSpPr>
        <p:spPr>
          <a:xfrm>
            <a:off x="527795" y="2533631"/>
            <a:ext cx="7479740" cy="3278037"/>
          </a:xfrm>
        </p:spPr>
        <p:txBody>
          <a:bodyPr/>
          <a:lstStyle/>
          <a:p>
            <a:pPr algn="just"/>
            <a:r>
              <a:rPr lang="en-US" dirty="0"/>
              <a:t>Modern agriculture generates large amounts of organic waste, such as plant residues, manure and food waste. Instead of being disposed of, they can be used to produce bioenergy, which reduces operating costs, greenhouse gas emissions and increases the sustainability of the farm. </a:t>
            </a:r>
          </a:p>
          <a:p>
            <a:pPr algn="just"/>
            <a:r>
              <a:rPr lang="en-US" dirty="0"/>
              <a:t>Two key systems that enable the conversion of waste into energy are </a:t>
            </a:r>
            <a:r>
              <a:rPr lang="en-US" b="1" dirty="0"/>
              <a:t>digesters</a:t>
            </a:r>
            <a:r>
              <a:rPr lang="en-US" dirty="0"/>
              <a:t> (biogas plants) and </a:t>
            </a:r>
            <a:r>
              <a:rPr lang="en-US" b="1" dirty="0"/>
              <a:t>biomass systems</a:t>
            </a:r>
            <a:r>
              <a:rPr lang="en-US" dirty="0"/>
              <a:t>.</a:t>
            </a:r>
          </a:p>
          <a:p>
            <a:pPr algn="just"/>
            <a:endParaRPr lang="en-GB" noProof="0" dirty="0"/>
          </a:p>
        </p:txBody>
      </p:sp>
      <p:sp>
        <p:nvSpPr>
          <p:cNvPr id="15" name="Rectangle 14">
            <a:extLst>
              <a:ext uri="{FF2B5EF4-FFF2-40B4-BE49-F238E27FC236}">
                <a16:creationId xmlns:a16="http://schemas.microsoft.com/office/drawing/2014/main" id="{A59AE0CC-4546-634E-993B-BE9F97656608}"/>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435606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ags/tag3.xml><?xml version="1.0" encoding="utf-8"?>
<p:tagLst xmlns:a="http://schemas.openxmlformats.org/drawingml/2006/main" xmlns:r="http://schemas.openxmlformats.org/officeDocument/2006/relationships" xmlns:p="http://schemas.openxmlformats.org/presentationml/2006/main">
  <p:tag name="TIMING" val="|15.4"/>
</p:tagLst>
</file>

<file path=ppt/tags/tag4.xml><?xml version="1.0" encoding="utf-8"?>
<p:tagLst xmlns:a="http://schemas.openxmlformats.org/drawingml/2006/main" xmlns:r="http://schemas.openxmlformats.org/officeDocument/2006/relationships" xmlns:p="http://schemas.openxmlformats.org/presentationml/2006/main">
  <p:tag name="TIMING" val="|15.4"/>
</p:tagLst>
</file>

<file path=ppt/tags/tag5.xml><?xml version="1.0" encoding="utf-8"?>
<p:tagLst xmlns:a="http://schemas.openxmlformats.org/drawingml/2006/main" xmlns:r="http://schemas.openxmlformats.org/officeDocument/2006/relationships" xmlns:p="http://schemas.openxmlformats.org/presentationml/2006/main">
  <p:tag name="TIMING" val="|15.4"/>
</p:tagLst>
</file>

<file path=ppt/tags/tag6.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B9135E-CFCA-4E57-9384-C712AEA959D0}">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2.xml><?xml version="1.0" encoding="utf-8"?>
<ds:datastoreItem xmlns:ds="http://schemas.openxmlformats.org/officeDocument/2006/customXml" ds:itemID="{E8229D32-D12F-4130-A4AA-03D3D8E6B4A3}">
  <ds:schemaRefs>
    <ds:schemaRef ds:uri="http://schemas.microsoft.com/sharepoint/v3/contenttype/forms"/>
  </ds:schemaRefs>
</ds:datastoreItem>
</file>

<file path=customXml/itemProps3.xml><?xml version="1.0" encoding="utf-8"?>
<ds:datastoreItem xmlns:ds="http://schemas.openxmlformats.org/officeDocument/2006/customXml" ds:itemID="{30447A78-6B9D-45FF-A864-A5D6B04AF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6866</TotalTime>
  <Words>2001</Words>
  <Application>Microsoft Office PowerPoint</Application>
  <PresentationFormat>Widescreen</PresentationFormat>
  <Paragraphs>111</Paragraphs>
  <Slides>24</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139</cp:revision>
  <dcterms:created xsi:type="dcterms:W3CDTF">2019-11-20T14:08:21Z</dcterms:created>
  <dcterms:modified xsi:type="dcterms:W3CDTF">2025-07-14T13:12:02Z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