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9" r:id="rId5"/>
    <p:sldId id="4362" r:id="rId6"/>
    <p:sldId id="278" r:id="rId7"/>
    <p:sldId id="4367" r:id="rId8"/>
    <p:sldId id="4366" r:id="rId9"/>
    <p:sldId id="4374" r:id="rId10"/>
    <p:sldId id="4382" r:id="rId11"/>
    <p:sldId id="4383" r:id="rId12"/>
    <p:sldId id="4368" r:id="rId13"/>
    <p:sldId id="277" r:id="rId14"/>
    <p:sldId id="4381" r:id="rId15"/>
    <p:sldId id="276" r:id="rId16"/>
    <p:sldId id="4386" r:id="rId17"/>
    <p:sldId id="4369" r:id="rId18"/>
    <p:sldId id="4359" r:id="rId19"/>
    <p:sldId id="4384" r:id="rId20"/>
    <p:sldId id="4385" r:id="rId21"/>
    <p:sldId id="4370" r:id="rId22"/>
    <p:sldId id="272" r:id="rId23"/>
    <p:sldId id="4357" r:id="rId24"/>
    <p:sldId id="269"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0C261D7-B2BA-46A9-AFD1-0EC06C29B7E1}">
          <p14:sldIdLst>
            <p14:sldId id="279"/>
            <p14:sldId id="4362"/>
            <p14:sldId id="278"/>
            <p14:sldId id="4367"/>
            <p14:sldId id="4366"/>
            <p14:sldId id="4374"/>
            <p14:sldId id="4382"/>
            <p14:sldId id="4383"/>
            <p14:sldId id="4368"/>
            <p14:sldId id="277"/>
            <p14:sldId id="4381"/>
            <p14:sldId id="276"/>
            <p14:sldId id="4386"/>
            <p14:sldId id="4369"/>
            <p14:sldId id="4359"/>
            <p14:sldId id="4384"/>
            <p14:sldId id="4385"/>
            <p14:sldId id="4370"/>
            <p14:sldId id="272"/>
            <p14:sldId id="4357"/>
            <p14:sldId id="269"/>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59014-EB40-6309-AAD6-1EE1C3317FCE}" name="Martyna Kurek" initials="MK" userId="9275e46a14a98110" providerId="Windows Live"/>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D8623"/>
    <a:srgbClr val="404040"/>
    <a:srgbClr val="EEA821"/>
    <a:srgbClr val="09465E"/>
    <a:srgbClr val="87C540"/>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729"/>
  </p:normalViewPr>
  <p:slideViewPr>
    <p:cSldViewPr snapToGrid="0" snapToObjects="1">
      <p:cViewPr varScale="1">
        <p:scale>
          <a:sx n="102" d="100"/>
          <a:sy n="102" d="100"/>
        </p:scale>
        <p:origin x="402"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54257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1kUE0BZtTRc?feature=oembed" TargetMode="External"/><Relationship Id="rId1" Type="http://schemas.openxmlformats.org/officeDocument/2006/relationships/tags" Target="../tags/tag1.xml"/><Relationship Id="rId5" Type="http://schemas.openxmlformats.org/officeDocument/2006/relationships/image" Target="../media/image19.jpeg"/><Relationship Id="rId4" Type="http://schemas.openxmlformats.org/officeDocument/2006/relationships/hyperlink" Target="https://www.youtube.com/watch?v=1kUE0BZtTR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mdpi.com/2071-1050/11/17/4714"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9" y="3607527"/>
            <a:ext cx="3558492" cy="1393098"/>
          </a:xfrm>
        </p:spPr>
        <p:txBody>
          <a:bodyPr>
            <a:normAutofit fontScale="77500" lnSpcReduction="20000"/>
          </a:bodyPr>
          <a:lstStyle/>
          <a:p>
            <a:pPr>
              <a:lnSpc>
                <a:spcPct val="100000"/>
              </a:lnSpc>
            </a:pPr>
            <a:r>
              <a:rPr lang="en-GB" sz="4000" noProof="0" dirty="0">
                <a:solidFill>
                  <a:schemeClr val="bg1"/>
                </a:solidFill>
              </a:rPr>
              <a:t>M1: </a:t>
            </a:r>
            <a:r>
              <a:rPr lang="pl-PL" sz="4000" dirty="0">
                <a:solidFill>
                  <a:schemeClr val="bg1"/>
                </a:solidFill>
              </a:rPr>
              <a:t>Fundamentals of </a:t>
            </a:r>
            <a:r>
              <a:rPr lang="pl-PL" sz="4000" dirty="0" err="1">
                <a:solidFill>
                  <a:schemeClr val="bg1"/>
                </a:solidFill>
              </a:rPr>
              <a:t>Renewable</a:t>
            </a:r>
            <a:r>
              <a:rPr lang="pl-PL" sz="4000" dirty="0">
                <a:solidFill>
                  <a:schemeClr val="bg1"/>
                </a:solidFill>
              </a:rPr>
              <a:t> Energy in </a:t>
            </a:r>
            <a:r>
              <a:rPr lang="pl-PL" sz="4000" dirty="0" err="1">
                <a:solidFill>
                  <a:schemeClr val="bg1"/>
                </a:solidFill>
              </a:rPr>
              <a:t>Agriculture</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613458" y="2413490"/>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pl-PL" noProof="0" dirty="0">
                <a:solidFill>
                  <a:schemeClr val="bg1"/>
                </a:solidFill>
              </a:rPr>
              <a:t>4</a:t>
            </a:r>
            <a:r>
              <a:rPr lang="en-GB" noProof="0" dirty="0">
                <a:solidFill>
                  <a:schemeClr val="bg1"/>
                </a:solidFill>
              </a:rPr>
              <a:t>:</a:t>
            </a:r>
            <a:r>
              <a:rPr lang="pl-PL" noProof="0" dirty="0">
                <a:solidFill>
                  <a:schemeClr val="bg1"/>
                </a:solidFill>
              </a:rPr>
              <a:t> </a:t>
            </a:r>
            <a:r>
              <a:rPr lang="pl-PL" noProof="0" dirty="0" err="1">
                <a:solidFill>
                  <a:schemeClr val="bg1"/>
                </a:solidFill>
              </a:rPr>
              <a:t>Renewable</a:t>
            </a:r>
            <a:r>
              <a:rPr lang="pl-PL" noProof="0" dirty="0">
                <a:solidFill>
                  <a:schemeClr val="bg1"/>
                </a:solidFill>
              </a:rPr>
              <a:t> Energy Integration in </a:t>
            </a:r>
            <a:r>
              <a:rPr lang="pl-PL" noProof="0" dirty="0" err="1">
                <a:solidFill>
                  <a:schemeClr val="bg1"/>
                </a:solidFill>
              </a:rPr>
              <a:t>Agriculture</a:t>
            </a:r>
            <a:endParaRPr lang="en-GB" noProof="0" dirty="0">
              <a:solidFill>
                <a:schemeClr val="bg1"/>
              </a:solidFil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DA1FFC3D-E7F8-4ED3-03D7-224EB3DE102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p:cNvSpPr>
            <a:spLocks noGrp="1"/>
          </p:cNvSpPr>
          <p:nvPr>
            <p:ph type="body" sz="quarter" idx="13"/>
          </p:nvPr>
        </p:nvSpPr>
        <p:spPr>
          <a:xfrm>
            <a:off x="554424" y="406973"/>
            <a:ext cx="5607690" cy="697353"/>
          </a:xfrm>
        </p:spPr>
        <p:txBody>
          <a:bodyPr/>
          <a:lstStyle/>
          <a:p>
            <a:r>
              <a:rPr lang="pl-PL" b="1" noProof="0" dirty="0" err="1">
                <a:solidFill>
                  <a:srgbClr val="007772"/>
                </a:solidFill>
              </a:rPr>
              <a:t>Benefits</a:t>
            </a:r>
            <a:r>
              <a:rPr lang="pl-PL" b="1" noProof="0" dirty="0">
                <a:solidFill>
                  <a:srgbClr val="007772"/>
                </a:solidFill>
              </a:rPr>
              <a:t> </a:t>
            </a:r>
            <a:endParaRPr lang="en-GB" noProof="0" dirty="0"/>
          </a:p>
        </p:txBody>
      </p:sp>
      <p:sp>
        <p:nvSpPr>
          <p:cNvPr id="12" name="Text Placeholder 11"/>
          <p:cNvSpPr>
            <a:spLocks noGrp="1"/>
          </p:cNvSpPr>
          <p:nvPr>
            <p:ph type="body" sz="quarter" idx="14"/>
          </p:nvPr>
        </p:nvSpPr>
        <p:spPr>
          <a:xfrm>
            <a:off x="554424" y="1128038"/>
            <a:ext cx="7479740" cy="5055174"/>
          </a:xfrm>
        </p:spPr>
        <p:txBody>
          <a:bodyPr/>
          <a:lstStyle/>
          <a:p>
            <a:pPr algn="just"/>
            <a:r>
              <a:rPr lang="en-US" noProof="0" dirty="0"/>
              <a:t>The use of renewable energy sources such as solar, wind and biomass bring many benefits to agriculture, including:</a:t>
            </a:r>
          </a:p>
          <a:p>
            <a:pPr marL="342900" indent="-342900" algn="just">
              <a:spcBef>
                <a:spcPts val="0"/>
              </a:spcBef>
              <a:buFont typeface="Arial" panose="020B0604020202020204" pitchFamily="34" charset="0"/>
              <a:buChar char="•"/>
            </a:pPr>
            <a:r>
              <a:rPr lang="en-US" b="1" noProof="0" dirty="0">
                <a:solidFill>
                  <a:srgbClr val="007772"/>
                </a:solidFill>
              </a:rPr>
              <a:t>financial savings, </a:t>
            </a:r>
          </a:p>
          <a:p>
            <a:pPr marL="342900" indent="-342900" algn="just">
              <a:spcBef>
                <a:spcPts val="0"/>
              </a:spcBef>
              <a:buFont typeface="Arial" panose="020B0604020202020204" pitchFamily="34" charset="0"/>
              <a:buChar char="•"/>
            </a:pPr>
            <a:r>
              <a:rPr lang="en-US" b="1" noProof="0" dirty="0">
                <a:solidFill>
                  <a:srgbClr val="007772"/>
                </a:solidFill>
              </a:rPr>
              <a:t>greater energy independence, </a:t>
            </a:r>
          </a:p>
          <a:p>
            <a:pPr marL="342900" indent="-342900" algn="just">
              <a:spcBef>
                <a:spcPts val="0"/>
              </a:spcBef>
              <a:buFont typeface="Arial" panose="020B0604020202020204" pitchFamily="34" charset="0"/>
              <a:buChar char="•"/>
            </a:pPr>
            <a:r>
              <a:rPr lang="en-US" b="1" noProof="0" dirty="0">
                <a:solidFill>
                  <a:srgbClr val="007772"/>
                </a:solidFill>
              </a:rPr>
              <a:t>environmental protection </a:t>
            </a:r>
            <a:endParaRPr lang="en-US" b="1" dirty="0">
              <a:solidFill>
                <a:srgbClr val="007772"/>
              </a:solidFill>
            </a:endParaRPr>
          </a:p>
          <a:p>
            <a:pPr marL="342900" indent="-342900" algn="just">
              <a:spcBef>
                <a:spcPts val="0"/>
              </a:spcBef>
              <a:buFont typeface="Arial" panose="020B0604020202020204" pitchFamily="34" charset="0"/>
              <a:buChar char="•"/>
            </a:pPr>
            <a:r>
              <a:rPr lang="en-US" b="1" noProof="0" dirty="0">
                <a:solidFill>
                  <a:srgbClr val="007772"/>
                </a:solidFill>
              </a:rPr>
              <a:t>improved production efficiency. </a:t>
            </a:r>
          </a:p>
          <a:p>
            <a:pPr algn="just"/>
            <a:r>
              <a:rPr lang="en-US" noProof="0" dirty="0"/>
              <a:t>First and foremost, producing their own energy allows farmers to significantly reduce the costs associated with the use of electricity and fuels, as well as to become independent of their suppliers and market price fluctuations. In addition, farmers in many countries can benefit from subsidies and tax breaks for investments in renewable energy sources, which further increases the profitability of such solutions.</a:t>
            </a:r>
            <a:endParaRPr lang="en-GB" noProof="0" dirty="0"/>
          </a:p>
        </p:txBody>
      </p:sp>
      <p:sp>
        <p:nvSpPr>
          <p:cNvPr id="15" name="Rectangle 14">
            <a:extLst>
              <a:ext uri="{FF2B5EF4-FFF2-40B4-BE49-F238E27FC236}">
                <a16:creationId xmlns:a16="http://schemas.microsoft.com/office/drawing/2014/main" id="{A59AE0CC-4546-634E-993B-BE9F97656608}"/>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43560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CB129319-BA5A-68FC-E921-5F216D3CFC07}"/>
              </a:ext>
            </a:extLst>
          </p:cNvPr>
          <p:cNvSpPr>
            <a:spLocks noGrp="1"/>
          </p:cNvSpPr>
          <p:nvPr>
            <p:ph type="body" sz="quarter" idx="14"/>
          </p:nvPr>
        </p:nvSpPr>
        <p:spPr>
          <a:xfrm>
            <a:off x="6834909" y="569154"/>
            <a:ext cx="4887051" cy="4136961"/>
          </a:xfrm>
        </p:spPr>
        <p:txBody>
          <a:bodyPr/>
          <a:lstStyle/>
          <a:p>
            <a:pPr algn="just"/>
            <a:r>
              <a:rPr lang="en-US" noProof="0" dirty="0"/>
              <a:t>The benefits of integrating renewable energy in agriculture go beyond the financial aspect. Above all, they contribute to reducing CO₂ emissions and decreasing air and soil pollution, which is crucial for the protection of natural resources. The use of renewable energy sources in agriculture also supports the circular economy, in which waste becomes a raw material for energy production.</a:t>
            </a:r>
            <a:endParaRPr lang="pl-PL" noProof="0" dirty="0"/>
          </a:p>
          <a:p>
            <a:pPr algn="just"/>
            <a:endParaRPr lang="en-US" dirty="0">
              <a:solidFill>
                <a:srgbClr val="007772"/>
              </a:solidFill>
            </a:endParaRPr>
          </a:p>
          <a:p>
            <a:pPr algn="just"/>
            <a:r>
              <a:rPr lang="pl-PL" dirty="0">
                <a:solidFill>
                  <a:srgbClr val="007772"/>
                </a:solidFill>
              </a:rPr>
              <a:t>More information about </a:t>
            </a:r>
            <a:r>
              <a:rPr lang="pl-PL" b="1" dirty="0">
                <a:solidFill>
                  <a:srgbClr val="007772"/>
                </a:solidFill>
              </a:rPr>
              <a:t>Renewable Energy</a:t>
            </a:r>
            <a:endParaRPr lang="pl-PL" dirty="0">
              <a:solidFill>
                <a:srgbClr val="007772"/>
              </a:solidFill>
            </a:endParaRPr>
          </a:p>
          <a:p>
            <a:pPr algn="just"/>
            <a:r>
              <a:rPr lang="en-GB" sz="2400" dirty="0">
                <a:solidFill>
                  <a:srgbClr val="007772"/>
                </a:solidFill>
                <a:sym typeface="Wingdings" panose="05000000000000000000" pitchFamily="2" charset="2"/>
              </a:rPr>
              <a:t></a:t>
            </a:r>
            <a:r>
              <a:rPr lang="en-IE" dirty="0">
                <a:hlinkClick r:id="rId4"/>
              </a:rPr>
              <a:t> </a:t>
            </a:r>
            <a:r>
              <a:rPr lang="en-IE" sz="1800" dirty="0">
                <a:hlinkClick r:id="rId4"/>
              </a:rPr>
              <a:t>Renewable Energy 101 | National Geographic</a:t>
            </a:r>
            <a:endParaRPr lang="pl-PL" sz="1800" noProof="0" dirty="0"/>
          </a:p>
        </p:txBody>
      </p:sp>
      <p:pic>
        <p:nvPicPr>
          <p:cNvPr id="2" name="Online Media 1" title="Renewable Energy 101 | National Geographic">
            <a:hlinkClick r:id="" action="ppaction://media"/>
            <a:extLst>
              <a:ext uri="{FF2B5EF4-FFF2-40B4-BE49-F238E27FC236}">
                <a16:creationId xmlns:a16="http://schemas.microsoft.com/office/drawing/2014/main" id="{554DEB71-D5A2-EFE0-B2B3-BBAB81854896}"/>
              </a:ext>
            </a:extLst>
          </p:cNvPr>
          <p:cNvPicPr>
            <a:picLocks noRot="1" noChangeAspect="1"/>
          </p:cNvPicPr>
          <p:nvPr>
            <a:videoFile r:link="rId2"/>
          </p:nvPr>
        </p:nvPicPr>
        <p:blipFill>
          <a:blip r:embed="rId5"/>
          <a:stretch>
            <a:fillRect/>
          </a:stretch>
        </p:blipFill>
        <p:spPr>
          <a:xfrm>
            <a:off x="803564" y="2373745"/>
            <a:ext cx="5624945" cy="3297382"/>
          </a:xfrm>
          <a:prstGeom prst="rect">
            <a:avLst/>
          </a:prstGeom>
        </p:spPr>
      </p:pic>
      <p:sp>
        <p:nvSpPr>
          <p:cNvPr id="3" name="Text Placeholder 10">
            <a:extLst>
              <a:ext uri="{FF2B5EF4-FFF2-40B4-BE49-F238E27FC236}">
                <a16:creationId xmlns:a16="http://schemas.microsoft.com/office/drawing/2014/main" id="{8FAE76C2-8E5B-F536-6A30-A2032509C5C7}"/>
              </a:ext>
            </a:extLst>
          </p:cNvPr>
          <p:cNvSpPr>
            <a:spLocks noGrp="1"/>
          </p:cNvSpPr>
          <p:nvPr>
            <p:ph type="body" sz="quarter" idx="13"/>
          </p:nvPr>
        </p:nvSpPr>
        <p:spPr>
          <a:xfrm>
            <a:off x="1587197" y="489520"/>
            <a:ext cx="5607690" cy="697353"/>
          </a:xfrm>
        </p:spPr>
        <p:txBody>
          <a:bodyPr/>
          <a:lstStyle/>
          <a:p>
            <a:r>
              <a:rPr lang="pl-PL" b="1" noProof="0" dirty="0" err="1">
                <a:solidFill>
                  <a:srgbClr val="007772"/>
                </a:solidFill>
              </a:rPr>
              <a:t>Benefits</a:t>
            </a:r>
            <a:r>
              <a:rPr lang="pl-PL" b="1" noProof="0" dirty="0">
                <a:solidFill>
                  <a:srgbClr val="007772"/>
                </a:solidFill>
              </a:rPr>
              <a:t> </a:t>
            </a:r>
            <a:endParaRPr lang="en-GB" noProof="0" dirty="0"/>
          </a:p>
        </p:txBody>
      </p:sp>
    </p:spTree>
    <p:custDataLst>
      <p:tags r:id="rId1"/>
    </p:custDataLst>
    <p:extLst>
      <p:ext uri="{BB962C8B-B14F-4D97-AF65-F5344CB8AC3E}">
        <p14:creationId xmlns:p14="http://schemas.microsoft.com/office/powerpoint/2010/main" val="20664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989932" y="1307564"/>
            <a:ext cx="2438538" cy="1981951"/>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EEA821"/>
          </a:solidFill>
          <a:ln>
            <a:noFill/>
          </a:ln>
          <a:effectLst/>
        </p:spPr>
        <p:txBody>
          <a:bodyPr wrap="none" anchor="ctr"/>
          <a:lstStyle/>
          <a:p>
            <a:endParaRPr lang="en-GB" sz="900" noProof="0" dirty="0"/>
          </a:p>
        </p:txBody>
      </p:sp>
      <p:sp>
        <p:nvSpPr>
          <p:cNvPr id="278" name="Freeform 243"/>
          <p:cNvSpPr>
            <a:spLocks noChangeArrowheads="1"/>
          </p:cNvSpPr>
          <p:nvPr/>
        </p:nvSpPr>
        <p:spPr bwMode="auto">
          <a:xfrm>
            <a:off x="4876729" y="1315083"/>
            <a:ext cx="2438536" cy="1981951"/>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007772">
              <a:alpha val="73000"/>
            </a:srgbClr>
          </a:solidFill>
          <a:ln>
            <a:noFill/>
          </a:ln>
          <a:effectLst/>
        </p:spPr>
        <p:txBody>
          <a:bodyPr wrap="none" anchor="ctr"/>
          <a:lstStyle/>
          <a:p>
            <a:endParaRPr lang="en-GB" sz="900" noProof="0" dirty="0"/>
          </a:p>
        </p:txBody>
      </p:sp>
      <p:sp>
        <p:nvSpPr>
          <p:cNvPr id="353" name="Freeform 316"/>
          <p:cNvSpPr>
            <a:spLocks noChangeArrowheads="1"/>
          </p:cNvSpPr>
          <p:nvPr/>
        </p:nvSpPr>
        <p:spPr bwMode="auto">
          <a:xfrm>
            <a:off x="8903027" y="1294602"/>
            <a:ext cx="2438536" cy="1981951"/>
          </a:xfrm>
          <a:custGeom>
            <a:avLst/>
            <a:gdLst>
              <a:gd name="T0" fmla="*/ 2612 w 4476"/>
              <a:gd name="T1" fmla="*/ 5090 h 5091"/>
              <a:gd name="T2" fmla="*/ 381 w 4476"/>
              <a:gd name="T3" fmla="*/ 5090 h 5091"/>
              <a:gd name="T4" fmla="*/ 381 w 4476"/>
              <a:gd name="T5" fmla="*/ 5090 h 5091"/>
              <a:gd name="T6" fmla="*/ 0 w 4476"/>
              <a:gd name="T7" fmla="*/ 4708 h 5091"/>
              <a:gd name="T8" fmla="*/ 0 w 4476"/>
              <a:gd name="T9" fmla="*/ 1862 h 5091"/>
              <a:gd name="T10" fmla="*/ 0 w 4476"/>
              <a:gd name="T11" fmla="*/ 1862 h 5091"/>
              <a:gd name="T12" fmla="*/ 1863 w 4476"/>
              <a:gd name="T13" fmla="*/ 0 h 5091"/>
              <a:gd name="T14" fmla="*/ 4093 w 4476"/>
              <a:gd name="T15" fmla="*/ 0 h 5091"/>
              <a:gd name="T16" fmla="*/ 4093 w 4476"/>
              <a:gd name="T17" fmla="*/ 0 h 5091"/>
              <a:gd name="T18" fmla="*/ 4475 w 4476"/>
              <a:gd name="T19" fmla="*/ 381 h 5091"/>
              <a:gd name="T20" fmla="*/ 4475 w 4476"/>
              <a:gd name="T21" fmla="*/ 3227 h 5091"/>
              <a:gd name="T22" fmla="*/ 4475 w 4476"/>
              <a:gd name="T23" fmla="*/ 3227 h 5091"/>
              <a:gd name="T24" fmla="*/ 2612 w 4476"/>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6" h="5091">
                <a:moveTo>
                  <a:pt x="2612" y="5090"/>
                </a:moveTo>
                <a:lnTo>
                  <a:pt x="381" y="5090"/>
                </a:lnTo>
                <a:lnTo>
                  <a:pt x="381" y="5090"/>
                </a:lnTo>
                <a:cubicBezTo>
                  <a:pt x="171" y="5090"/>
                  <a:pt x="0" y="4919"/>
                  <a:pt x="0" y="4708"/>
                </a:cubicBezTo>
                <a:lnTo>
                  <a:pt x="0" y="1862"/>
                </a:lnTo>
                <a:lnTo>
                  <a:pt x="0" y="1862"/>
                </a:lnTo>
                <a:cubicBezTo>
                  <a:pt x="0" y="834"/>
                  <a:pt x="835" y="0"/>
                  <a:pt x="1863" y="0"/>
                </a:cubicBezTo>
                <a:lnTo>
                  <a:pt x="4093" y="0"/>
                </a:lnTo>
                <a:lnTo>
                  <a:pt x="4093" y="0"/>
                </a:lnTo>
                <a:cubicBezTo>
                  <a:pt x="4304" y="0"/>
                  <a:pt x="4475" y="170"/>
                  <a:pt x="4475" y="381"/>
                </a:cubicBezTo>
                <a:lnTo>
                  <a:pt x="4475" y="3227"/>
                </a:lnTo>
                <a:lnTo>
                  <a:pt x="4475" y="3227"/>
                </a:lnTo>
                <a:cubicBezTo>
                  <a:pt x="4475" y="4256"/>
                  <a:pt x="3640" y="5090"/>
                  <a:pt x="2612" y="5090"/>
                </a:cubicBezTo>
              </a:path>
            </a:pathLst>
          </a:custGeom>
          <a:solidFill>
            <a:srgbClr val="EEA821"/>
          </a:solidFill>
          <a:ln>
            <a:noFill/>
          </a:ln>
          <a:effectLst/>
        </p:spPr>
        <p:txBody>
          <a:bodyPr wrap="none" anchor="ctr"/>
          <a:lstStyle/>
          <a:p>
            <a:endParaRPr lang="en-GB" sz="900" noProof="0" dirty="0"/>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257251" y="1894782"/>
            <a:ext cx="1903899" cy="1015663"/>
          </a:xfrm>
          <a:prstGeom prst="rect">
            <a:avLst/>
          </a:prstGeom>
          <a:noFill/>
        </p:spPr>
        <p:txBody>
          <a:bodyPr wrap="square" rtlCol="0">
            <a:spAutoFit/>
          </a:bodyPr>
          <a:lstStyle/>
          <a:p>
            <a:pPr algn="ctr"/>
            <a:r>
              <a:rPr lang="pl-PL" sz="2000" b="1" dirty="0">
                <a:solidFill>
                  <a:schemeClr val="bg1"/>
                </a:solidFill>
              </a:rPr>
              <a:t>Solar </a:t>
            </a:r>
            <a:r>
              <a:rPr lang="pl-PL" sz="2000" b="1" dirty="0" err="1">
                <a:solidFill>
                  <a:schemeClr val="bg1"/>
                </a:solidFill>
              </a:rPr>
              <a:t>energy</a:t>
            </a:r>
            <a:r>
              <a:rPr lang="pl-PL" sz="2000" b="1" dirty="0">
                <a:solidFill>
                  <a:schemeClr val="bg1"/>
                </a:solidFill>
              </a:rPr>
              <a:t> in </a:t>
            </a:r>
            <a:r>
              <a:rPr lang="pl-PL" sz="2000" b="1" dirty="0" err="1">
                <a:solidFill>
                  <a:schemeClr val="bg1"/>
                </a:solidFill>
              </a:rPr>
              <a:t>agriculture</a:t>
            </a:r>
            <a:endParaRPr lang="pl-PL" sz="2000" b="1" dirty="0">
              <a:solidFill>
                <a:schemeClr val="bg1"/>
              </a:solidFill>
            </a:endParaRPr>
          </a:p>
          <a:p>
            <a:pPr algn="ct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48" name="CuadroTexto 555">
            <a:extLst>
              <a:ext uri="{FF2B5EF4-FFF2-40B4-BE49-F238E27FC236}">
                <a16:creationId xmlns:a16="http://schemas.microsoft.com/office/drawing/2014/main" id="{5BD6FD8F-627B-A713-3FFF-F8AAD48AD103}"/>
              </a:ext>
            </a:extLst>
          </p:cNvPr>
          <p:cNvSpPr txBox="1"/>
          <p:nvPr/>
        </p:nvSpPr>
        <p:spPr>
          <a:xfrm>
            <a:off x="5093971" y="1928167"/>
            <a:ext cx="2004051" cy="1015663"/>
          </a:xfrm>
          <a:prstGeom prst="rect">
            <a:avLst/>
          </a:prstGeom>
          <a:noFill/>
        </p:spPr>
        <p:txBody>
          <a:bodyPr wrap="square" rtlCol="0">
            <a:spAutoFit/>
          </a:bodyPr>
          <a:lstStyle/>
          <a:p>
            <a:pPr algn="ctr"/>
            <a:r>
              <a:rPr lang="pl-PL" sz="2000" b="1" dirty="0">
                <a:solidFill>
                  <a:schemeClr val="bg1"/>
                </a:solidFill>
              </a:rPr>
              <a:t>Wind </a:t>
            </a:r>
            <a:r>
              <a:rPr lang="pl-PL" sz="2000" b="1" dirty="0" err="1">
                <a:solidFill>
                  <a:schemeClr val="bg1"/>
                </a:solidFill>
              </a:rPr>
              <a:t>energy</a:t>
            </a:r>
            <a:r>
              <a:rPr lang="pl-PL" sz="2000" b="1" dirty="0">
                <a:solidFill>
                  <a:schemeClr val="bg1"/>
                </a:solidFill>
              </a:rPr>
              <a:t> in </a:t>
            </a:r>
            <a:r>
              <a:rPr lang="pl-PL" sz="2000" b="1" dirty="0" err="1">
                <a:solidFill>
                  <a:schemeClr val="bg1"/>
                </a:solidFill>
              </a:rPr>
              <a:t>agriculture</a:t>
            </a:r>
            <a:r>
              <a:rPr lang="pl-PL" sz="2000" b="1" dirty="0">
                <a:solidFill>
                  <a:schemeClr val="bg1"/>
                </a:solidFill>
              </a:rPr>
              <a:t> </a:t>
            </a:r>
          </a:p>
          <a:p>
            <a:pPr algn="ct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49" name="CuadroTexto 557">
            <a:extLst>
              <a:ext uri="{FF2B5EF4-FFF2-40B4-BE49-F238E27FC236}">
                <a16:creationId xmlns:a16="http://schemas.microsoft.com/office/drawing/2014/main" id="{9BAE1F5F-D649-1A66-B752-79CE7113952B}"/>
              </a:ext>
            </a:extLst>
          </p:cNvPr>
          <p:cNvSpPr txBox="1"/>
          <p:nvPr/>
        </p:nvSpPr>
        <p:spPr>
          <a:xfrm>
            <a:off x="8971306" y="1809681"/>
            <a:ext cx="2472848" cy="707886"/>
          </a:xfrm>
          <a:prstGeom prst="rect">
            <a:avLst/>
          </a:prstGeom>
          <a:noFill/>
        </p:spPr>
        <p:txBody>
          <a:bodyPr wrap="square" rtlCol="0">
            <a:spAutoFit/>
          </a:bodyPr>
          <a:lstStyle/>
          <a:p>
            <a:pPr algn="ctr"/>
            <a:r>
              <a:rPr lang="en-US" sz="2000" b="1" dirty="0">
                <a:solidFill>
                  <a:schemeClr val="bg1"/>
                </a:solidFill>
              </a:rPr>
              <a:t>Biomass and Biogas as an energy source </a:t>
            </a:r>
          </a:p>
        </p:txBody>
      </p:sp>
      <p:sp>
        <p:nvSpPr>
          <p:cNvPr id="450" name="Text Placeholder 1">
            <a:extLst>
              <a:ext uri="{FF2B5EF4-FFF2-40B4-BE49-F238E27FC236}">
                <a16:creationId xmlns:a16="http://schemas.microsoft.com/office/drawing/2014/main" id="{132A14E0-2CBA-5D5F-1600-8F727E93B656}"/>
              </a:ext>
            </a:extLst>
          </p:cNvPr>
          <p:cNvSpPr>
            <a:spLocks noGrp="1"/>
          </p:cNvSpPr>
          <p:nvPr>
            <p:ph type="body" sz="quarter" idx="16"/>
          </p:nvPr>
        </p:nvSpPr>
        <p:spPr/>
        <p:txBody>
          <a:bodyPr/>
          <a:lstStyle/>
          <a:p>
            <a:r>
              <a:rPr lang="en-GB" b="1" noProof="0" dirty="0"/>
              <a:t>How does automation improve farming efficiency?</a:t>
            </a:r>
          </a:p>
        </p:txBody>
      </p:sp>
      <p:sp>
        <p:nvSpPr>
          <p:cNvPr id="2" name="Text Placeholder 5">
            <a:extLst>
              <a:ext uri="{FF2B5EF4-FFF2-40B4-BE49-F238E27FC236}">
                <a16:creationId xmlns:a16="http://schemas.microsoft.com/office/drawing/2014/main" id="{05072DB7-4677-E413-D7C3-BF1E930BFF4F}"/>
              </a:ext>
            </a:extLst>
          </p:cNvPr>
          <p:cNvSpPr txBox="1">
            <a:spLocks/>
          </p:cNvSpPr>
          <p:nvPr/>
        </p:nvSpPr>
        <p:spPr>
          <a:xfrm>
            <a:off x="912777" y="3524079"/>
            <a:ext cx="2655581" cy="26723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None/>
            </a:pPr>
            <a:r>
              <a:rPr lang="en-US" sz="1550" b="1" dirty="0">
                <a:solidFill>
                  <a:srgbClr val="007772"/>
                </a:solidFill>
              </a:rPr>
              <a:t>Powering irrigation systems and water pumps</a:t>
            </a:r>
            <a:r>
              <a:rPr lang="en-US" sz="1550" dirty="0">
                <a:solidFill>
                  <a:srgbClr val="007772"/>
                </a:solidFill>
              </a:rPr>
              <a:t> – </a:t>
            </a:r>
            <a:r>
              <a:rPr lang="en-US" sz="1550" dirty="0"/>
              <a:t>photovoltaic panels can supply energy to pumps in places far from the power grid.</a:t>
            </a:r>
          </a:p>
          <a:p>
            <a:pPr marL="0" indent="0">
              <a:spcBef>
                <a:spcPts val="0"/>
              </a:spcBef>
              <a:spcAft>
                <a:spcPts val="600"/>
              </a:spcAft>
              <a:buNone/>
            </a:pPr>
            <a:br>
              <a:rPr lang="en-US" sz="1550" dirty="0"/>
            </a:br>
            <a:r>
              <a:rPr lang="en-US" sz="1550" b="1" dirty="0">
                <a:solidFill>
                  <a:srgbClr val="007772"/>
                </a:solidFill>
              </a:rPr>
              <a:t>Power supply for buildings and agricultural machinery</a:t>
            </a:r>
            <a:r>
              <a:rPr lang="en-US" sz="1550" dirty="0">
                <a:solidFill>
                  <a:srgbClr val="007772"/>
                </a:solidFill>
              </a:rPr>
              <a:t> – </a:t>
            </a:r>
            <a:r>
              <a:rPr lang="en-US" sz="1550" dirty="0"/>
              <a:t>solar energy can be used for lighting, cold stores, ventilation systems and heating on farms.</a:t>
            </a:r>
          </a:p>
          <a:p>
            <a:pPr marL="0" indent="0" algn="ctr">
              <a:buNone/>
            </a:pPr>
            <a:endParaRPr lang="en-GB" sz="1550" noProof="0" dirty="0">
              <a:solidFill>
                <a:srgbClr val="404040"/>
              </a:solidFill>
            </a:endParaRPr>
          </a:p>
        </p:txBody>
      </p:sp>
      <p:sp>
        <p:nvSpPr>
          <p:cNvPr id="3" name="Text Placeholder 5">
            <a:extLst>
              <a:ext uri="{FF2B5EF4-FFF2-40B4-BE49-F238E27FC236}">
                <a16:creationId xmlns:a16="http://schemas.microsoft.com/office/drawing/2014/main" id="{7A7E5996-5F52-DBE8-4AE5-B57D0D84C8DD}"/>
              </a:ext>
            </a:extLst>
          </p:cNvPr>
          <p:cNvSpPr txBox="1">
            <a:spLocks/>
          </p:cNvSpPr>
          <p:nvPr/>
        </p:nvSpPr>
        <p:spPr>
          <a:xfrm>
            <a:off x="4659446" y="3511732"/>
            <a:ext cx="2737235" cy="26723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07772"/>
                </a:solidFill>
              </a:rPr>
              <a:t>Powering pump systems and farm machinery</a:t>
            </a:r>
            <a:r>
              <a:rPr lang="en-US" sz="1600" dirty="0">
                <a:solidFill>
                  <a:srgbClr val="007772"/>
                </a:solidFill>
              </a:rPr>
              <a:t> – </a:t>
            </a:r>
          </a:p>
          <a:p>
            <a:pPr marL="0" indent="0">
              <a:spcBef>
                <a:spcPts val="0"/>
              </a:spcBef>
              <a:buNone/>
            </a:pPr>
            <a:r>
              <a:rPr lang="en-US" sz="1600" dirty="0"/>
              <a:t>e.g. water pumps for irrigating fields or fans in stables.</a:t>
            </a:r>
          </a:p>
          <a:p>
            <a:pPr marL="0" indent="0">
              <a:spcBef>
                <a:spcPts val="0"/>
              </a:spcBef>
              <a:buNone/>
            </a:pPr>
            <a:endParaRPr lang="en-US" sz="1600" dirty="0"/>
          </a:p>
          <a:p>
            <a:pPr marL="0" indent="0">
              <a:spcBef>
                <a:spcPts val="0"/>
              </a:spcBef>
              <a:buNone/>
            </a:pPr>
            <a:r>
              <a:rPr lang="en-US" sz="1600" b="1" dirty="0">
                <a:solidFill>
                  <a:srgbClr val="007772"/>
                </a:solidFill>
              </a:rPr>
              <a:t>Opportunity to sell excess energy</a:t>
            </a:r>
            <a:r>
              <a:rPr lang="en-US" sz="1600" dirty="0">
                <a:solidFill>
                  <a:srgbClr val="007772"/>
                </a:solidFill>
              </a:rPr>
              <a:t> </a:t>
            </a:r>
            <a:r>
              <a:rPr lang="en-US" sz="1600" dirty="0"/>
              <a:t>– farms can sell the energy they produce back to the grid, generating additional income.</a:t>
            </a:r>
          </a:p>
          <a:p>
            <a:pPr marL="0" indent="0" algn="ctr">
              <a:spcBef>
                <a:spcPts val="0"/>
              </a:spcBef>
              <a:buNone/>
            </a:pPr>
            <a:endParaRPr lang="en-GB" sz="1600" noProof="0" dirty="0">
              <a:solidFill>
                <a:srgbClr val="404040"/>
              </a:solidFill>
            </a:endParaRPr>
          </a:p>
        </p:txBody>
      </p:sp>
      <p:sp>
        <p:nvSpPr>
          <p:cNvPr id="4" name="Text Placeholder 5">
            <a:extLst>
              <a:ext uri="{FF2B5EF4-FFF2-40B4-BE49-F238E27FC236}">
                <a16:creationId xmlns:a16="http://schemas.microsoft.com/office/drawing/2014/main" id="{20E7788F-27B1-E75C-BCA7-53C21FCF46C6}"/>
              </a:ext>
            </a:extLst>
          </p:cNvPr>
          <p:cNvSpPr txBox="1">
            <a:spLocks/>
          </p:cNvSpPr>
          <p:nvPr/>
        </p:nvSpPr>
        <p:spPr>
          <a:xfrm>
            <a:off x="8903027" y="3522707"/>
            <a:ext cx="2655581" cy="26723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07772"/>
                </a:solidFill>
              </a:rPr>
              <a:t>Biogas production</a:t>
            </a:r>
            <a:r>
              <a:rPr lang="en-US" sz="1600" dirty="0">
                <a:solidFill>
                  <a:srgbClr val="007772"/>
                </a:solidFill>
              </a:rPr>
              <a:t> – </a:t>
            </a:r>
          </a:p>
          <a:p>
            <a:pPr marL="0" indent="0">
              <a:spcBef>
                <a:spcPts val="0"/>
              </a:spcBef>
              <a:buNone/>
            </a:pPr>
            <a:r>
              <a:rPr lang="en-US" sz="1600" dirty="0"/>
              <a:t>Organic waste can be converted into gas in agricultural biogas plants, which can be used for heating and electricity production.</a:t>
            </a:r>
          </a:p>
          <a:p>
            <a:pPr marL="0" indent="0">
              <a:buNone/>
            </a:pPr>
            <a:r>
              <a:rPr lang="en-US" sz="1600" b="1" dirty="0">
                <a:solidFill>
                  <a:srgbClr val="007772"/>
                </a:solidFill>
              </a:rPr>
              <a:t>Heating of farm buildings</a:t>
            </a:r>
            <a:r>
              <a:rPr lang="en-US" sz="1600" dirty="0">
                <a:solidFill>
                  <a:srgbClr val="007772"/>
                </a:solidFill>
              </a:rPr>
              <a:t> – </a:t>
            </a:r>
            <a:r>
              <a:rPr lang="en-US" sz="1600" dirty="0"/>
              <a:t>Biomass can replace expensive and emission-intensive fossil fuels.</a:t>
            </a:r>
          </a:p>
          <a:p>
            <a:pPr marL="0" indent="0" algn="ctr">
              <a:buNone/>
            </a:pPr>
            <a:endParaRPr lang="en-GB" sz="1600" noProof="0" dirty="0">
              <a:solidFill>
                <a:srgbClr val="404040"/>
              </a:solidFill>
            </a:endParaRPr>
          </a:p>
        </p:txBody>
      </p:sp>
      <p:sp>
        <p:nvSpPr>
          <p:cNvPr id="6" name="Freeform 175">
            <a:extLst>
              <a:ext uri="{FF2B5EF4-FFF2-40B4-BE49-F238E27FC236}">
                <a16:creationId xmlns:a16="http://schemas.microsoft.com/office/drawing/2014/main" id="{2CED2FF0-4CE9-2C2D-012C-8137EADB3FF4}"/>
              </a:ext>
            </a:extLst>
          </p:cNvPr>
          <p:cNvSpPr>
            <a:spLocks noChangeArrowheads="1"/>
          </p:cNvSpPr>
          <p:nvPr/>
        </p:nvSpPr>
        <p:spPr bwMode="auto">
          <a:xfrm>
            <a:off x="1083201" y="114724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7" name="Freeform 175">
            <a:extLst>
              <a:ext uri="{FF2B5EF4-FFF2-40B4-BE49-F238E27FC236}">
                <a16:creationId xmlns:a16="http://schemas.microsoft.com/office/drawing/2014/main" id="{A252F43E-1B51-1DF7-1837-26D15C37BD73}"/>
              </a:ext>
            </a:extLst>
          </p:cNvPr>
          <p:cNvSpPr>
            <a:spLocks noChangeArrowheads="1"/>
          </p:cNvSpPr>
          <p:nvPr/>
        </p:nvSpPr>
        <p:spPr bwMode="auto">
          <a:xfrm>
            <a:off x="4969997" y="114724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8" name="Freeform 175">
            <a:extLst>
              <a:ext uri="{FF2B5EF4-FFF2-40B4-BE49-F238E27FC236}">
                <a16:creationId xmlns:a16="http://schemas.microsoft.com/office/drawing/2014/main" id="{A3894999-40E0-03E8-8282-AFF653828312}"/>
              </a:ext>
            </a:extLst>
          </p:cNvPr>
          <p:cNvSpPr>
            <a:spLocks noChangeArrowheads="1"/>
          </p:cNvSpPr>
          <p:nvPr/>
        </p:nvSpPr>
        <p:spPr bwMode="auto">
          <a:xfrm>
            <a:off x="9027225" y="1177002"/>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pic>
        <p:nvPicPr>
          <p:cNvPr id="5" name="Picture 4" descr="A black background with a black square&#10;&#10;AI-generated content may be incorrect.">
            <a:extLst>
              <a:ext uri="{FF2B5EF4-FFF2-40B4-BE49-F238E27FC236}">
                <a16:creationId xmlns:a16="http://schemas.microsoft.com/office/drawing/2014/main" id="{6235216A-713C-DE17-9F8D-42C4B2506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259" y="1360692"/>
            <a:ext cx="534090" cy="534090"/>
          </a:xfrm>
          <a:prstGeom prst="rect">
            <a:avLst/>
          </a:prstGeom>
          <a:noFill/>
        </p:spPr>
      </p:pic>
      <p:pic>
        <p:nvPicPr>
          <p:cNvPr id="9" name="Picture 8" descr="A black background with a black square&#10;&#10;AI-generated content may be incorrect.">
            <a:extLst>
              <a:ext uri="{FF2B5EF4-FFF2-40B4-BE49-F238E27FC236}">
                <a16:creationId xmlns:a16="http://schemas.microsoft.com/office/drawing/2014/main" id="{9CADD38F-EF71-998E-6F66-9F4C7E4C2B90}"/>
              </a:ext>
            </a:extLst>
          </p:cNvPr>
          <p:cNvPicPr>
            <a:picLocks noChangeAspect="1"/>
          </p:cNvPicPr>
          <p:nvPr/>
        </p:nvPicPr>
        <p:blipFill>
          <a:blip r:embed="rId4" cstate="screen">
            <a:duotone>
              <a:prstClr val="black"/>
              <a:srgbClr val="007772">
                <a:tint val="45000"/>
                <a:satMod val="400000"/>
              </a:srgbClr>
            </a:duotone>
            <a:extLst>
              <a:ext uri="{28A0092B-C50C-407E-A947-70E740481C1C}">
                <a14:useLocalDpi xmlns:a14="http://schemas.microsoft.com/office/drawing/2010/main"/>
              </a:ext>
            </a:extLst>
          </a:blip>
          <a:stretch>
            <a:fillRect/>
          </a:stretch>
        </p:blipFill>
        <p:spPr>
          <a:xfrm>
            <a:off x="6170694" y="1356299"/>
            <a:ext cx="659543" cy="659543"/>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7E334324-8C4B-81EF-8B33-D5775299B9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5142" y="1147246"/>
            <a:ext cx="869607" cy="869607"/>
          </a:xfrm>
          <a:prstGeom prst="rect">
            <a:avLst/>
          </a:prstGeom>
        </p:spPr>
      </p:pic>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a:extLst>
              <a:ext uri="{FF2B5EF4-FFF2-40B4-BE49-F238E27FC236}">
                <a16:creationId xmlns:a16="http://schemas.microsoft.com/office/drawing/2014/main" id="{B27DB1DE-FB93-DEB4-98FF-0558E260C1E2}"/>
              </a:ext>
            </a:extLst>
          </p:cNvPr>
          <p:cNvPicPr>
            <a:picLocks noGrp="1" noChangeAspect="1"/>
          </p:cNvPicPr>
          <p:nvPr>
            <p:ph type="pic" sz="quarter" idx="10"/>
          </p:nvPr>
        </p:nvPicPr>
        <p:blipFill>
          <a:blip r:embed="rId2"/>
          <a:srcRect l="24079" r="24079"/>
          <a:stretch>
            <a:fillRect/>
          </a:stretch>
        </p:blipFill>
        <p:spPr/>
      </p:pic>
      <p:sp>
        <p:nvSpPr>
          <p:cNvPr id="3" name="Text Placeholder 2">
            <a:extLst>
              <a:ext uri="{FF2B5EF4-FFF2-40B4-BE49-F238E27FC236}">
                <a16:creationId xmlns:a16="http://schemas.microsoft.com/office/drawing/2014/main" id="{40C24013-22FF-D06A-2B96-DCDE757F01C9}"/>
              </a:ext>
            </a:extLst>
          </p:cNvPr>
          <p:cNvSpPr>
            <a:spLocks noGrp="1"/>
          </p:cNvSpPr>
          <p:nvPr>
            <p:ph type="body" sz="quarter" idx="13"/>
          </p:nvPr>
        </p:nvSpPr>
        <p:spPr>
          <a:xfrm>
            <a:off x="392324" y="276477"/>
            <a:ext cx="6318338" cy="697353"/>
          </a:xfrm>
        </p:spPr>
        <p:txBody>
          <a:bodyPr>
            <a:noAutofit/>
          </a:bodyPr>
          <a:lstStyle/>
          <a:p>
            <a:r>
              <a:rPr lang="en-IE" b="1" dirty="0">
                <a:solidFill>
                  <a:srgbClr val="007772"/>
                </a:solidFill>
              </a:rPr>
              <a:t>Agricultural farm using biomass </a:t>
            </a:r>
          </a:p>
        </p:txBody>
      </p:sp>
      <p:sp>
        <p:nvSpPr>
          <p:cNvPr id="4" name="Text Placeholder 3">
            <a:extLst>
              <a:ext uri="{FF2B5EF4-FFF2-40B4-BE49-F238E27FC236}">
                <a16:creationId xmlns:a16="http://schemas.microsoft.com/office/drawing/2014/main" id="{DA892E97-923C-7C0B-CC0B-F5603B4BAF9B}"/>
              </a:ext>
            </a:extLst>
          </p:cNvPr>
          <p:cNvSpPr>
            <a:spLocks noGrp="1"/>
          </p:cNvSpPr>
          <p:nvPr>
            <p:ph type="body" sz="quarter" idx="14"/>
          </p:nvPr>
        </p:nvSpPr>
        <p:spPr>
          <a:xfrm>
            <a:off x="467868" y="1106077"/>
            <a:ext cx="5993874" cy="3686908"/>
          </a:xfrm>
        </p:spPr>
        <p:txBody>
          <a:bodyPr/>
          <a:lstStyle/>
          <a:p>
            <a:pPr algn="just"/>
            <a:r>
              <a:rPr lang="en-US" dirty="0"/>
              <a:t>In Poland, in the </a:t>
            </a:r>
            <a:r>
              <a:rPr lang="en-US" dirty="0" err="1"/>
              <a:t>Warmian-Masurian</a:t>
            </a:r>
            <a:r>
              <a:rPr lang="en-US" dirty="0"/>
              <a:t> Province, one of the farms has decided to use biomass as a renewable energy source. This farm, which </a:t>
            </a:r>
            <a:r>
              <a:rPr lang="en-US" dirty="0" err="1"/>
              <a:t>specialises</a:t>
            </a:r>
            <a:r>
              <a:rPr lang="en-US" dirty="0"/>
              <a:t> in cereal cultivation, has decided to use straw as a raw material for heat production.</a:t>
            </a:r>
            <a:endParaRPr lang="pl-PL" dirty="0"/>
          </a:p>
          <a:p>
            <a:pPr algn="just"/>
            <a:r>
              <a:rPr lang="en-US" dirty="0"/>
              <a:t>Thanks to an investment in a modern biomass furnace, the farm has gained energy independence in terms of heating farm buildings and drying grain. The use of its own straw resources has significantly reduced operating costs and CO₂ emissions.</a:t>
            </a:r>
            <a:endParaRPr lang="pl-PL" dirty="0"/>
          </a:p>
          <a:p>
            <a:pPr algn="just"/>
            <a:r>
              <a:rPr lang="en-US" dirty="0"/>
              <a:t>This case study shows how the effective use of local biomass resources can contribute to the sustainable development of farms.</a:t>
            </a:r>
            <a:endParaRPr lang="pl-PL" dirty="0"/>
          </a:p>
          <a:p>
            <a:pPr algn="just"/>
            <a:r>
              <a:rPr lang="pl-PL" dirty="0"/>
              <a:t>Read </a:t>
            </a:r>
            <a:r>
              <a:rPr lang="pl-PL" dirty="0" err="1"/>
              <a:t>more</a:t>
            </a:r>
            <a:r>
              <a:rPr lang="en-IE" dirty="0"/>
              <a:t> </a:t>
            </a:r>
            <a:r>
              <a:rPr lang="en-IE" dirty="0">
                <a:hlinkClick r:id="rId3"/>
              </a:rPr>
              <a:t>here</a:t>
            </a:r>
            <a:endParaRPr lang="en-IE" dirty="0"/>
          </a:p>
        </p:txBody>
      </p:sp>
      <p:sp>
        <p:nvSpPr>
          <p:cNvPr id="7" name="Rectangle 6">
            <a:extLst>
              <a:ext uri="{FF2B5EF4-FFF2-40B4-BE49-F238E27FC236}">
                <a16:creationId xmlns:a16="http://schemas.microsoft.com/office/drawing/2014/main" id="{396E34FA-1818-21F0-01F7-B40300F52260}"/>
              </a:ext>
            </a:extLst>
          </p:cNvPr>
          <p:cNvSpPr/>
          <p:nvPr/>
        </p:nvSpPr>
        <p:spPr>
          <a:xfrm>
            <a:off x="6563325" y="4771292"/>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1980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39D8443F-367D-6B20-0C17-49CEE2C4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BA145DBA-4378-DE40-09E7-79BEA43ADE3F}"/>
              </a:ext>
            </a:extLst>
          </p:cNvPr>
          <p:cNvSpPr txBox="1"/>
          <p:nvPr/>
        </p:nvSpPr>
        <p:spPr>
          <a:xfrm>
            <a:off x="1524136" y="2026657"/>
            <a:ext cx="7302626" cy="1200329"/>
          </a:xfrm>
          <a:prstGeom prst="rect">
            <a:avLst/>
          </a:prstGeom>
          <a:solidFill>
            <a:srgbClr val="EEA821"/>
          </a:solidFill>
        </p:spPr>
        <p:txBody>
          <a:bodyPr wrap="square" rtlCol="0">
            <a:spAutoFit/>
          </a:bodyPr>
          <a:lstStyle/>
          <a:p>
            <a:pPr algn="ctr"/>
            <a:r>
              <a:rPr lang="pl-PL" sz="3600" b="1" dirty="0">
                <a:solidFill>
                  <a:schemeClr val="bg1"/>
                </a:solidFill>
                <a:latin typeface="Calibri" panose="020F0502020204030204" pitchFamily="34" charset="0"/>
                <a:cs typeface="Calibri" panose="020F0502020204030204" pitchFamily="34" charset="0"/>
              </a:rPr>
              <a:t>KEY CHALLENGES AND SOLUTIONS IN RENEWABLE ENERGY ADOPTION</a:t>
            </a:r>
            <a:endParaRPr lang="pl-PL" sz="3600" b="1" noProof="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560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prstGeom prst="rect">
            <a:avLst/>
          </a:prstGeom>
        </p:spPr>
        <p:txBody>
          <a:bodyPr/>
          <a:lstStyle/>
          <a:p>
            <a:r>
              <a:rPr lang="pl-PL" dirty="0" err="1"/>
              <a:t>Challenges</a:t>
            </a:r>
            <a:endParaRPr lang="en-GB" noProof="0"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904856" y="1630548"/>
            <a:ext cx="10052954" cy="2929377"/>
          </a:xfrm>
          <a:prstGeom prst="rect">
            <a:avLst/>
          </a:prstGeom>
        </p:spPr>
        <p:txBody>
          <a:bodyPr/>
          <a:lstStyle/>
          <a:p>
            <a:pPr algn="just"/>
            <a:r>
              <a:rPr lang="en-US" noProof="0" dirty="0"/>
              <a:t>The implementation of renewable energy sources in agriculture brings many</a:t>
            </a:r>
            <a:r>
              <a:rPr lang="pl-PL" noProof="0" dirty="0"/>
              <a:t> </a:t>
            </a:r>
            <a:r>
              <a:rPr lang="en-US" noProof="0" dirty="0"/>
              <a:t>benefits, but it also involves numerous challenges that can hinder their widespread use. The most important barriers include</a:t>
            </a:r>
            <a:r>
              <a:rPr lang="pl-PL" noProof="0" dirty="0"/>
              <a:t>:</a:t>
            </a:r>
          </a:p>
          <a:p>
            <a:pPr algn="just"/>
            <a:endParaRPr lang="pl-PL" noProof="0" dirty="0"/>
          </a:p>
          <a:p>
            <a:pPr algn="just">
              <a:buNone/>
            </a:pPr>
            <a:r>
              <a:rPr lang="en-US" b="1" dirty="0">
                <a:solidFill>
                  <a:srgbClr val="ED8623"/>
                </a:solidFill>
              </a:rPr>
              <a:t>1. High investment and financing costs</a:t>
            </a:r>
            <a:r>
              <a:rPr lang="pl-PL" b="1" dirty="0">
                <a:solidFill>
                  <a:srgbClr val="ED8623"/>
                </a:solidFill>
              </a:rPr>
              <a:t> - </a:t>
            </a:r>
            <a:r>
              <a:rPr lang="pl-PL" dirty="0"/>
              <a:t>o</a:t>
            </a:r>
            <a:r>
              <a:rPr lang="en-US" dirty="0"/>
              <a:t>ne of the main challenges of implementing renewable energy in agriculture is the high initial cost of installations such as photovoltaic panels, wind turbines or biogas plants. Many farms, especially smaller ones, may not have sufficient funds for such investments.</a:t>
            </a:r>
          </a:p>
          <a:p>
            <a:pPr algn="just"/>
            <a:endParaRPr lang="en-GB" noProof="0" dirty="0"/>
          </a:p>
        </p:txBody>
      </p:sp>
      <p:sp>
        <p:nvSpPr>
          <p:cNvPr id="2" name="Text Placeholder 3">
            <a:extLst>
              <a:ext uri="{FF2B5EF4-FFF2-40B4-BE49-F238E27FC236}">
                <a16:creationId xmlns:a16="http://schemas.microsoft.com/office/drawing/2014/main" id="{DE30F505-8B37-CA8A-B602-487A2D890580}"/>
              </a:ext>
            </a:extLst>
          </p:cNvPr>
          <p:cNvSpPr txBox="1">
            <a:spLocks/>
          </p:cNvSpPr>
          <p:nvPr/>
        </p:nvSpPr>
        <p:spPr>
          <a:xfrm>
            <a:off x="1941859" y="5948881"/>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400" noProof="0" dirty="0"/>
          </a:p>
        </p:txBody>
      </p:sp>
      <p:grpSp>
        <p:nvGrpSpPr>
          <p:cNvPr id="5" name="Graphic 2">
            <a:extLst>
              <a:ext uri="{FF2B5EF4-FFF2-40B4-BE49-F238E27FC236}">
                <a16:creationId xmlns:a16="http://schemas.microsoft.com/office/drawing/2014/main" id="{0E1B17B5-4478-14B6-8ACA-1E24B8973A5F}"/>
              </a:ext>
            </a:extLst>
          </p:cNvPr>
          <p:cNvGrpSpPr/>
          <p:nvPr/>
        </p:nvGrpSpPr>
        <p:grpSpPr>
          <a:xfrm>
            <a:off x="9070418" y="5001353"/>
            <a:ext cx="1209987" cy="825908"/>
            <a:chOff x="8782406" y="5397193"/>
            <a:chExt cx="872121" cy="595289"/>
          </a:xfrm>
          <a:solidFill>
            <a:srgbClr val="007772"/>
          </a:solidFill>
        </p:grpSpPr>
        <p:sp>
          <p:nvSpPr>
            <p:cNvPr id="6" name="Freeform 388">
              <a:extLst>
                <a:ext uri="{FF2B5EF4-FFF2-40B4-BE49-F238E27FC236}">
                  <a16:creationId xmlns:a16="http://schemas.microsoft.com/office/drawing/2014/main" id="{D40B5B6A-55FC-E97D-182C-B63776B4D413}"/>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ED8623"/>
            </a:solidFill>
            <a:ln w="9028" cap="flat">
              <a:noFill/>
              <a:prstDash val="solid"/>
              <a:miter/>
            </a:ln>
          </p:spPr>
          <p:txBody>
            <a:bodyPr rtlCol="0" anchor="ctr"/>
            <a:lstStyle/>
            <a:p>
              <a:endParaRPr lang="en-US"/>
            </a:p>
          </p:txBody>
        </p:sp>
        <p:sp>
          <p:nvSpPr>
            <p:cNvPr id="7" name="Freeform 389">
              <a:extLst>
                <a:ext uri="{FF2B5EF4-FFF2-40B4-BE49-F238E27FC236}">
                  <a16:creationId xmlns:a16="http://schemas.microsoft.com/office/drawing/2014/main" id="{FD48E520-83B7-4A4F-E640-922CF67B4179}"/>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8" name="Freeform 390">
              <a:extLst>
                <a:ext uri="{FF2B5EF4-FFF2-40B4-BE49-F238E27FC236}">
                  <a16:creationId xmlns:a16="http://schemas.microsoft.com/office/drawing/2014/main" id="{306236E5-E1E3-3712-97F3-14809537DD83}"/>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9" name="Freeform 391">
              <a:extLst>
                <a:ext uri="{FF2B5EF4-FFF2-40B4-BE49-F238E27FC236}">
                  <a16:creationId xmlns:a16="http://schemas.microsoft.com/office/drawing/2014/main" id="{76ADCE84-5741-C83E-A2AE-F5CE6D7B00A0}"/>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49081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D10A3-EE0C-8AD6-2F79-C2B037FCAA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7AB221A-873D-B7A7-00AB-10CC5D250ED7}"/>
              </a:ext>
            </a:extLst>
          </p:cNvPr>
          <p:cNvSpPr>
            <a:spLocks noGrp="1"/>
          </p:cNvSpPr>
          <p:nvPr>
            <p:ph type="body" sz="quarter" idx="19"/>
          </p:nvPr>
        </p:nvSpPr>
        <p:spPr>
          <a:xfrm>
            <a:off x="904856" y="1630548"/>
            <a:ext cx="10052954" cy="2929377"/>
          </a:xfrm>
          <a:prstGeom prst="rect">
            <a:avLst/>
          </a:prstGeom>
        </p:spPr>
        <p:txBody>
          <a:bodyPr/>
          <a:lstStyle/>
          <a:p>
            <a:pPr algn="just">
              <a:buNone/>
            </a:pPr>
            <a:r>
              <a:rPr lang="en-US" b="1" dirty="0">
                <a:solidFill>
                  <a:srgbClr val="ED8623"/>
                </a:solidFill>
              </a:rPr>
              <a:t>2. Unstable and variable energy production</a:t>
            </a:r>
            <a:r>
              <a:rPr lang="pl-PL" b="1" dirty="0">
                <a:solidFill>
                  <a:srgbClr val="ED8623"/>
                </a:solidFill>
              </a:rPr>
              <a:t> - </a:t>
            </a:r>
            <a:r>
              <a:rPr lang="pl-PL" dirty="0"/>
              <a:t>s</a:t>
            </a:r>
            <a:r>
              <a:rPr lang="en-US" dirty="0" err="1"/>
              <a:t>olar</a:t>
            </a:r>
            <a:r>
              <a:rPr lang="en-US" dirty="0"/>
              <a:t> and wind energy are dependent on atmospheric conditions, which means that their production can be irregular. For example, on cloudy days or during windless weather, the amount of energy generated decreases, which can lead to shortages at key moments in agricultural activities.</a:t>
            </a:r>
            <a:endParaRPr lang="pl-PL" dirty="0"/>
          </a:p>
          <a:p>
            <a:pPr algn="just">
              <a:buNone/>
            </a:pPr>
            <a:endParaRPr lang="pl-PL" dirty="0"/>
          </a:p>
          <a:p>
            <a:pPr algn="just">
              <a:buNone/>
            </a:pPr>
            <a:r>
              <a:rPr lang="en-US" b="1" dirty="0">
                <a:solidFill>
                  <a:srgbClr val="ED8623"/>
                </a:solidFill>
              </a:rPr>
              <a:t>3. Lack of adequate infrastructure and technical knowledge</a:t>
            </a:r>
            <a:r>
              <a:rPr lang="pl-PL" b="1" dirty="0">
                <a:solidFill>
                  <a:srgbClr val="ED8623"/>
                </a:solidFill>
              </a:rPr>
              <a:t> - </a:t>
            </a:r>
            <a:r>
              <a:rPr lang="pl-PL" dirty="0"/>
              <a:t>m</a:t>
            </a:r>
            <a:r>
              <a:rPr lang="en-US" dirty="0"/>
              <a:t>any farms are not prepared for the integration of RES, and farmers often lack sufficient knowledge of renewable energy technologies, which can make their implementation and operation difficult.</a:t>
            </a:r>
          </a:p>
          <a:p>
            <a:pPr algn="just">
              <a:buNone/>
            </a:pPr>
            <a:endParaRPr lang="en-US" dirty="0"/>
          </a:p>
          <a:p>
            <a:pPr algn="just"/>
            <a:endParaRPr lang="en-GB" noProof="0" dirty="0"/>
          </a:p>
        </p:txBody>
      </p:sp>
      <p:sp>
        <p:nvSpPr>
          <p:cNvPr id="2" name="Text Placeholder 3">
            <a:extLst>
              <a:ext uri="{FF2B5EF4-FFF2-40B4-BE49-F238E27FC236}">
                <a16:creationId xmlns:a16="http://schemas.microsoft.com/office/drawing/2014/main" id="{B07810E5-DE21-F9FE-45BC-6833C0C36970}"/>
              </a:ext>
            </a:extLst>
          </p:cNvPr>
          <p:cNvSpPr txBox="1">
            <a:spLocks/>
          </p:cNvSpPr>
          <p:nvPr/>
        </p:nvSpPr>
        <p:spPr>
          <a:xfrm>
            <a:off x="1941859" y="5948881"/>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400" noProof="0" dirty="0"/>
          </a:p>
        </p:txBody>
      </p:sp>
      <p:grpSp>
        <p:nvGrpSpPr>
          <p:cNvPr id="5" name="Graphic 3">
            <a:extLst>
              <a:ext uri="{FF2B5EF4-FFF2-40B4-BE49-F238E27FC236}">
                <a16:creationId xmlns:a16="http://schemas.microsoft.com/office/drawing/2014/main" id="{B2412AB4-A016-E07B-9426-06AF382879F9}"/>
              </a:ext>
            </a:extLst>
          </p:cNvPr>
          <p:cNvGrpSpPr/>
          <p:nvPr/>
        </p:nvGrpSpPr>
        <p:grpSpPr>
          <a:xfrm>
            <a:off x="9165326" y="4867013"/>
            <a:ext cx="1179203" cy="1196496"/>
            <a:chOff x="6615628" y="2116894"/>
            <a:chExt cx="1066935" cy="1001107"/>
          </a:xfrm>
          <a:solidFill>
            <a:srgbClr val="007772"/>
          </a:solidFill>
        </p:grpSpPr>
        <p:sp>
          <p:nvSpPr>
            <p:cNvPr id="6" name="Freeform 1128">
              <a:extLst>
                <a:ext uri="{FF2B5EF4-FFF2-40B4-BE49-F238E27FC236}">
                  <a16:creationId xmlns:a16="http://schemas.microsoft.com/office/drawing/2014/main" id="{6998C112-DF80-D634-D284-FB5AAA87FBF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ED8623"/>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7" name="Graphic 3">
              <a:extLst>
                <a:ext uri="{FF2B5EF4-FFF2-40B4-BE49-F238E27FC236}">
                  <a16:creationId xmlns:a16="http://schemas.microsoft.com/office/drawing/2014/main" id="{1221E823-C725-F659-3DB0-10421401F36C}"/>
                </a:ext>
              </a:extLst>
            </p:cNvPr>
            <p:cNvGrpSpPr/>
            <p:nvPr/>
          </p:nvGrpSpPr>
          <p:grpSpPr>
            <a:xfrm>
              <a:off x="6615628" y="2116894"/>
              <a:ext cx="1066935" cy="1001107"/>
              <a:chOff x="6615628" y="2116894"/>
              <a:chExt cx="1066935" cy="1001107"/>
            </a:xfrm>
            <a:grpFill/>
          </p:grpSpPr>
          <p:sp>
            <p:nvSpPr>
              <p:cNvPr id="8" name="Freeform 1130">
                <a:extLst>
                  <a:ext uri="{FF2B5EF4-FFF2-40B4-BE49-F238E27FC236}">
                    <a16:creationId xmlns:a16="http://schemas.microsoft.com/office/drawing/2014/main" id="{14A91317-0AEB-E62E-DF96-92964F293228}"/>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131">
                <a:extLst>
                  <a:ext uri="{FF2B5EF4-FFF2-40B4-BE49-F238E27FC236}">
                    <a16:creationId xmlns:a16="http://schemas.microsoft.com/office/drawing/2014/main" id="{53B0812D-1438-31C1-E656-78FEFAAABE5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132">
                <a:extLst>
                  <a:ext uri="{FF2B5EF4-FFF2-40B4-BE49-F238E27FC236}">
                    <a16:creationId xmlns:a16="http://schemas.microsoft.com/office/drawing/2014/main" id="{48F7F978-01E0-86E9-70C8-21CDA0F4361D}"/>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133">
                <a:extLst>
                  <a:ext uri="{FF2B5EF4-FFF2-40B4-BE49-F238E27FC236}">
                    <a16:creationId xmlns:a16="http://schemas.microsoft.com/office/drawing/2014/main" id="{67BC5C3E-095C-0AB8-951C-F1ABF46CDE12}"/>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34">
                <a:extLst>
                  <a:ext uri="{FF2B5EF4-FFF2-40B4-BE49-F238E27FC236}">
                    <a16:creationId xmlns:a16="http://schemas.microsoft.com/office/drawing/2014/main" id="{27B518C1-C5EB-F816-173E-1ABC26011BAD}"/>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135">
                <a:extLst>
                  <a:ext uri="{FF2B5EF4-FFF2-40B4-BE49-F238E27FC236}">
                    <a16:creationId xmlns:a16="http://schemas.microsoft.com/office/drawing/2014/main" id="{4805E96D-9F14-0090-73F5-4C30A73477F8}"/>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136">
                <a:extLst>
                  <a:ext uri="{FF2B5EF4-FFF2-40B4-BE49-F238E27FC236}">
                    <a16:creationId xmlns:a16="http://schemas.microsoft.com/office/drawing/2014/main" id="{233053C9-CD45-A2A5-F580-DC35834CE7A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137">
                <a:extLst>
                  <a:ext uri="{FF2B5EF4-FFF2-40B4-BE49-F238E27FC236}">
                    <a16:creationId xmlns:a16="http://schemas.microsoft.com/office/drawing/2014/main" id="{35FF3481-3607-EDBC-A0DD-524969F7F46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138">
                <a:extLst>
                  <a:ext uri="{FF2B5EF4-FFF2-40B4-BE49-F238E27FC236}">
                    <a16:creationId xmlns:a16="http://schemas.microsoft.com/office/drawing/2014/main" id="{9E03F99A-E9AF-9878-174F-F938D7623D5D}"/>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139">
                <a:extLst>
                  <a:ext uri="{FF2B5EF4-FFF2-40B4-BE49-F238E27FC236}">
                    <a16:creationId xmlns:a16="http://schemas.microsoft.com/office/drawing/2014/main" id="{FB905F16-634E-A337-0194-FBB689DAB404}"/>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140">
                <a:extLst>
                  <a:ext uri="{FF2B5EF4-FFF2-40B4-BE49-F238E27FC236}">
                    <a16:creationId xmlns:a16="http://schemas.microsoft.com/office/drawing/2014/main" id="{6BA0BAC1-2D64-4952-3D60-BED5F15048F6}"/>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141">
                <a:extLst>
                  <a:ext uri="{FF2B5EF4-FFF2-40B4-BE49-F238E27FC236}">
                    <a16:creationId xmlns:a16="http://schemas.microsoft.com/office/drawing/2014/main" id="{701D90E7-37F0-3747-6782-2A732D691B81}"/>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0" name="Text Placeholder 3">
            <a:extLst>
              <a:ext uri="{FF2B5EF4-FFF2-40B4-BE49-F238E27FC236}">
                <a16:creationId xmlns:a16="http://schemas.microsoft.com/office/drawing/2014/main" id="{8179C31E-2978-36DA-15A4-7066BFEAEF3B}"/>
              </a:ext>
            </a:extLst>
          </p:cNvPr>
          <p:cNvSpPr>
            <a:spLocks noGrp="1"/>
          </p:cNvSpPr>
          <p:nvPr>
            <p:ph type="body" sz="quarter" idx="16"/>
          </p:nvPr>
        </p:nvSpPr>
        <p:spPr>
          <a:xfrm>
            <a:off x="904875" y="827088"/>
            <a:ext cx="10053638" cy="803275"/>
          </a:xfrm>
          <a:prstGeom prst="rect">
            <a:avLst/>
          </a:prstGeom>
        </p:spPr>
        <p:txBody>
          <a:bodyPr/>
          <a:lstStyle/>
          <a:p>
            <a:r>
              <a:rPr lang="pl-PL" dirty="0" err="1"/>
              <a:t>Challenges</a:t>
            </a:r>
            <a:endParaRPr lang="en-GB" noProof="0" dirty="0"/>
          </a:p>
        </p:txBody>
      </p:sp>
    </p:spTree>
    <p:custDataLst>
      <p:tags r:id="rId1"/>
    </p:custDataLst>
    <p:extLst>
      <p:ext uri="{BB962C8B-B14F-4D97-AF65-F5344CB8AC3E}">
        <p14:creationId xmlns:p14="http://schemas.microsoft.com/office/powerpoint/2010/main" val="317268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B2C3-C2FE-FFC1-8284-B8C47CF7EA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F13D67-86B2-6ECE-D786-0E5E1E782DA3}"/>
              </a:ext>
            </a:extLst>
          </p:cNvPr>
          <p:cNvSpPr>
            <a:spLocks noGrp="1"/>
          </p:cNvSpPr>
          <p:nvPr>
            <p:ph type="body" sz="quarter" idx="19"/>
          </p:nvPr>
        </p:nvSpPr>
        <p:spPr>
          <a:xfrm>
            <a:off x="904856" y="1630548"/>
            <a:ext cx="10052954" cy="2929377"/>
          </a:xfrm>
          <a:prstGeom prst="rect">
            <a:avLst/>
          </a:prstGeom>
        </p:spPr>
        <p:txBody>
          <a:bodyPr/>
          <a:lstStyle/>
          <a:p>
            <a:pPr algn="just">
              <a:buNone/>
            </a:pPr>
            <a:r>
              <a:rPr lang="en-US" b="1" dirty="0">
                <a:solidFill>
                  <a:srgbClr val="ED8623"/>
                </a:solidFill>
              </a:rPr>
              <a:t>4. Legal requirements and bureaucracy</a:t>
            </a:r>
            <a:r>
              <a:rPr lang="pl-PL" b="1" dirty="0">
                <a:solidFill>
                  <a:srgbClr val="ED8623"/>
                </a:solidFill>
              </a:rPr>
              <a:t> </a:t>
            </a:r>
            <a:r>
              <a:rPr lang="pl-PL" b="1" dirty="0"/>
              <a:t>- </a:t>
            </a:r>
            <a:r>
              <a:rPr lang="pl-PL" dirty="0"/>
              <a:t>t</a:t>
            </a:r>
            <a:r>
              <a:rPr lang="en-US" dirty="0"/>
              <a:t>he procedures for obtaining building permits for renewable energy installations can be complicated and time-consuming. Some regions may also impose restrictions on the location of wind farms or biogas plants, which makes them difficult to implement.</a:t>
            </a:r>
            <a:endParaRPr lang="pl-PL" dirty="0"/>
          </a:p>
          <a:p>
            <a:pPr algn="just">
              <a:buNone/>
            </a:pPr>
            <a:endParaRPr lang="en-US" dirty="0"/>
          </a:p>
          <a:p>
            <a:pPr algn="just">
              <a:buNone/>
            </a:pPr>
            <a:r>
              <a:rPr lang="en-US" dirty="0">
                <a:solidFill>
                  <a:srgbClr val="ED8623"/>
                </a:solidFill>
              </a:rPr>
              <a:t>5</a:t>
            </a:r>
            <a:r>
              <a:rPr lang="en-US" b="1" dirty="0">
                <a:solidFill>
                  <a:srgbClr val="ED8623"/>
                </a:solidFill>
              </a:rPr>
              <a:t>. Integration of biogas and biomass with agricultural</a:t>
            </a:r>
            <a:r>
              <a:rPr lang="en-US" dirty="0">
                <a:solidFill>
                  <a:srgbClr val="ED8623"/>
                </a:solidFill>
              </a:rPr>
              <a:t> </a:t>
            </a:r>
            <a:r>
              <a:rPr lang="en-US" b="1" dirty="0">
                <a:solidFill>
                  <a:srgbClr val="ED8623"/>
                </a:solidFill>
              </a:rPr>
              <a:t>production</a:t>
            </a:r>
            <a:r>
              <a:rPr lang="pl-PL" dirty="0"/>
              <a:t>- a</a:t>
            </a:r>
            <a:r>
              <a:rPr lang="en-US" dirty="0" err="1"/>
              <a:t>lthough</a:t>
            </a:r>
            <a:r>
              <a:rPr lang="en-US" dirty="0"/>
              <a:t> agricultural biogas plants are an effective solution, their implementation requires adequate infrastructure and access to raw materials such as manure or plant residues. Not all farms produce enough organic waste to justify the investment.</a:t>
            </a:r>
          </a:p>
          <a:p>
            <a:pPr algn="just"/>
            <a:endParaRPr lang="en-GB" noProof="0" dirty="0"/>
          </a:p>
        </p:txBody>
      </p:sp>
      <p:sp>
        <p:nvSpPr>
          <p:cNvPr id="2" name="Text Placeholder 3">
            <a:extLst>
              <a:ext uri="{FF2B5EF4-FFF2-40B4-BE49-F238E27FC236}">
                <a16:creationId xmlns:a16="http://schemas.microsoft.com/office/drawing/2014/main" id="{3A81ADAF-6E4F-626A-FDC4-C98624C41D90}"/>
              </a:ext>
            </a:extLst>
          </p:cNvPr>
          <p:cNvSpPr txBox="1">
            <a:spLocks/>
          </p:cNvSpPr>
          <p:nvPr/>
        </p:nvSpPr>
        <p:spPr>
          <a:xfrm>
            <a:off x="1941859" y="5948881"/>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400" noProof="0" dirty="0"/>
          </a:p>
        </p:txBody>
      </p:sp>
      <p:grpSp>
        <p:nvGrpSpPr>
          <p:cNvPr id="5" name="Group 24">
            <a:extLst>
              <a:ext uri="{FF2B5EF4-FFF2-40B4-BE49-F238E27FC236}">
                <a16:creationId xmlns:a16="http://schemas.microsoft.com/office/drawing/2014/main" id="{04F63D71-F733-552B-38EE-4D2AE55E8E97}"/>
              </a:ext>
            </a:extLst>
          </p:cNvPr>
          <p:cNvGrpSpPr/>
          <p:nvPr/>
        </p:nvGrpSpPr>
        <p:grpSpPr>
          <a:xfrm>
            <a:off x="9321984" y="4934538"/>
            <a:ext cx="1072032" cy="1250343"/>
            <a:chOff x="3258209" y="1217582"/>
            <a:chExt cx="4712093" cy="4711281"/>
          </a:xfrm>
          <a:solidFill>
            <a:srgbClr val="007772"/>
          </a:solidFill>
        </p:grpSpPr>
        <p:sp>
          <p:nvSpPr>
            <p:cNvPr id="6" name="Freeform 31">
              <a:extLst>
                <a:ext uri="{FF2B5EF4-FFF2-40B4-BE49-F238E27FC236}">
                  <a16:creationId xmlns:a16="http://schemas.microsoft.com/office/drawing/2014/main" id="{03819E89-C72D-607E-CDA2-E0198C24284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D8623"/>
            </a:solid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32">
              <a:extLst>
                <a:ext uri="{FF2B5EF4-FFF2-40B4-BE49-F238E27FC236}">
                  <a16:creationId xmlns:a16="http://schemas.microsoft.com/office/drawing/2014/main" id="{096F472D-C244-1F30-665A-6989EA24976A}"/>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D8623"/>
            </a:solid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8" name="Group 27">
              <a:extLst>
                <a:ext uri="{FF2B5EF4-FFF2-40B4-BE49-F238E27FC236}">
                  <a16:creationId xmlns:a16="http://schemas.microsoft.com/office/drawing/2014/main" id="{B2349FCC-B692-DED3-56C9-111847A55216}"/>
                </a:ext>
              </a:extLst>
            </p:cNvPr>
            <p:cNvGrpSpPr/>
            <p:nvPr/>
          </p:nvGrpSpPr>
          <p:grpSpPr>
            <a:xfrm>
              <a:off x="3258209" y="1217582"/>
              <a:ext cx="4712093" cy="4711281"/>
              <a:chOff x="3258209" y="1217582"/>
              <a:chExt cx="4712093" cy="4711281"/>
            </a:xfrm>
            <a:grpFill/>
          </p:grpSpPr>
          <p:sp>
            <p:nvSpPr>
              <p:cNvPr id="9" name="Freeform 16">
                <a:extLst>
                  <a:ext uri="{FF2B5EF4-FFF2-40B4-BE49-F238E27FC236}">
                    <a16:creationId xmlns:a16="http://schemas.microsoft.com/office/drawing/2014/main" id="{D2B7CA55-B745-7AC7-0654-BC5E668EF56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8">
                <a:extLst>
                  <a:ext uri="{FF2B5EF4-FFF2-40B4-BE49-F238E27FC236}">
                    <a16:creationId xmlns:a16="http://schemas.microsoft.com/office/drawing/2014/main" id="{D512C37B-285D-0D57-8A5F-65542FF6479F}"/>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9">
                <a:extLst>
                  <a:ext uri="{FF2B5EF4-FFF2-40B4-BE49-F238E27FC236}">
                    <a16:creationId xmlns:a16="http://schemas.microsoft.com/office/drawing/2014/main" id="{E2F14109-1F93-E265-22B3-653E8A32B53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20">
                <a:extLst>
                  <a:ext uri="{FF2B5EF4-FFF2-40B4-BE49-F238E27FC236}">
                    <a16:creationId xmlns:a16="http://schemas.microsoft.com/office/drawing/2014/main" id="{6A7121C7-0ED6-9482-C271-C0297EFDF4C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21">
                <a:extLst>
                  <a:ext uri="{FF2B5EF4-FFF2-40B4-BE49-F238E27FC236}">
                    <a16:creationId xmlns:a16="http://schemas.microsoft.com/office/drawing/2014/main" id="{880D00CB-8903-2D98-07EF-CCBA1FC5847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22">
                <a:extLst>
                  <a:ext uri="{FF2B5EF4-FFF2-40B4-BE49-F238E27FC236}">
                    <a16:creationId xmlns:a16="http://schemas.microsoft.com/office/drawing/2014/main" id="{0AEB76A8-19DF-DC3E-290F-CD04A4BCBC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23">
                <a:extLst>
                  <a:ext uri="{FF2B5EF4-FFF2-40B4-BE49-F238E27FC236}">
                    <a16:creationId xmlns:a16="http://schemas.microsoft.com/office/drawing/2014/main" id="{DE0A360C-1616-6125-5A3B-1F8EC6934C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24">
                <a:extLst>
                  <a:ext uri="{FF2B5EF4-FFF2-40B4-BE49-F238E27FC236}">
                    <a16:creationId xmlns:a16="http://schemas.microsoft.com/office/drawing/2014/main" id="{8D47F7D7-F02B-582A-576F-E9184C1BBCD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25">
                <a:extLst>
                  <a:ext uri="{FF2B5EF4-FFF2-40B4-BE49-F238E27FC236}">
                    <a16:creationId xmlns:a16="http://schemas.microsoft.com/office/drawing/2014/main" id="{A0A78138-D6BA-DAB5-6D96-E32D5F74627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26">
                <a:extLst>
                  <a:ext uri="{FF2B5EF4-FFF2-40B4-BE49-F238E27FC236}">
                    <a16:creationId xmlns:a16="http://schemas.microsoft.com/office/drawing/2014/main" id="{1C5D664B-6A97-C892-B5F3-3A9F03C6BE2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27">
                <a:extLst>
                  <a:ext uri="{FF2B5EF4-FFF2-40B4-BE49-F238E27FC236}">
                    <a16:creationId xmlns:a16="http://schemas.microsoft.com/office/drawing/2014/main" id="{7545138D-D6BB-0001-DEED-C8F995B7FD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28">
                <a:extLst>
                  <a:ext uri="{FF2B5EF4-FFF2-40B4-BE49-F238E27FC236}">
                    <a16:creationId xmlns:a16="http://schemas.microsoft.com/office/drawing/2014/main" id="{8C501962-511A-2C0C-708C-247393BC040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9">
                <a:extLst>
                  <a:ext uri="{FF2B5EF4-FFF2-40B4-BE49-F238E27FC236}">
                    <a16:creationId xmlns:a16="http://schemas.microsoft.com/office/drawing/2014/main" id="{A098BB50-CAF3-DE3D-9F91-58225B4E40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30">
                <a:extLst>
                  <a:ext uri="{FF2B5EF4-FFF2-40B4-BE49-F238E27FC236}">
                    <a16:creationId xmlns:a16="http://schemas.microsoft.com/office/drawing/2014/main" id="{337D8782-7BF8-9BF8-1D2D-8077E5E230F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4" name="Text Placeholder 3">
            <a:extLst>
              <a:ext uri="{FF2B5EF4-FFF2-40B4-BE49-F238E27FC236}">
                <a16:creationId xmlns:a16="http://schemas.microsoft.com/office/drawing/2014/main" id="{E6C6D533-449B-8478-3600-F7811B6BA935}"/>
              </a:ext>
            </a:extLst>
          </p:cNvPr>
          <p:cNvSpPr txBox="1">
            <a:spLocks/>
          </p:cNvSpPr>
          <p:nvPr/>
        </p:nvSpPr>
        <p:spPr>
          <a:xfrm>
            <a:off x="904856" y="741175"/>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Challenges</a:t>
            </a:r>
            <a:endParaRPr lang="en-GB" dirty="0"/>
          </a:p>
        </p:txBody>
      </p:sp>
    </p:spTree>
    <p:custDataLst>
      <p:tags r:id="rId1"/>
    </p:custDataLst>
    <p:extLst>
      <p:ext uri="{BB962C8B-B14F-4D97-AF65-F5344CB8AC3E}">
        <p14:creationId xmlns:p14="http://schemas.microsoft.com/office/powerpoint/2010/main" val="285840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01924" y="2268415"/>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816949"/>
            <a:ext cx="8654685" cy="949952"/>
          </a:xfrm>
        </p:spPr>
        <p:txBody>
          <a:bodyPr>
            <a:normAutofit fontScale="92500" lnSpcReduction="10000"/>
          </a:bodyPr>
          <a:lstStyle/>
          <a:p>
            <a:r>
              <a:rPr lang="en-GB" b="1" noProof="0" dirty="0"/>
              <a:t>Drag and drop the correct term into the corresponding definition.</a:t>
            </a:r>
          </a:p>
        </p:txBody>
      </p:sp>
      <p:sp>
        <p:nvSpPr>
          <p:cNvPr id="6" name="Text Placeholder 5"/>
          <p:cNvSpPr>
            <a:spLocks noGrp="1"/>
          </p:cNvSpPr>
          <p:nvPr>
            <p:ph type="body" sz="quarter" idx="14"/>
          </p:nvPr>
        </p:nvSpPr>
        <p:spPr>
          <a:xfrm>
            <a:off x="1784715" y="2800244"/>
            <a:ext cx="8654685" cy="3001108"/>
          </a:xfrm>
        </p:spPr>
        <p:txBody>
          <a:bodyPr/>
          <a:lstStyle/>
          <a:p>
            <a:r>
              <a:rPr lang="en-GB" b="1" noProof="0" dirty="0">
                <a:solidFill>
                  <a:srgbClr val="EEA821"/>
                </a:solidFill>
              </a:rPr>
              <a:t>______</a:t>
            </a:r>
            <a:r>
              <a:rPr lang="en-GB" noProof="0" dirty="0"/>
              <a:t> </a:t>
            </a:r>
            <a:r>
              <a:rPr lang="en-US" noProof="0" dirty="0"/>
              <a:t>uses photovoltaic and thermal technology</a:t>
            </a:r>
            <a:r>
              <a:rPr lang="pl-PL" noProof="0" dirty="0"/>
              <a:t>.</a:t>
            </a:r>
          </a:p>
          <a:p>
            <a:br>
              <a:rPr lang="en-GB" noProof="0" dirty="0"/>
            </a:br>
            <a:r>
              <a:rPr lang="en-GB" b="1" noProof="0" dirty="0">
                <a:solidFill>
                  <a:srgbClr val="EEA821"/>
                </a:solidFill>
              </a:rPr>
              <a:t>______</a:t>
            </a:r>
            <a:r>
              <a:rPr lang="pl-PL" b="1" noProof="0" dirty="0">
                <a:solidFill>
                  <a:srgbClr val="EEA821"/>
                </a:solidFill>
              </a:rPr>
              <a:t> </a:t>
            </a:r>
            <a:r>
              <a:rPr lang="en-US" dirty="0"/>
              <a:t>can be used to generate electricity for farms, especially in areas with high wind exposure.</a:t>
            </a:r>
            <a:endParaRPr lang="pl-PL" dirty="0"/>
          </a:p>
          <a:p>
            <a:br>
              <a:rPr lang="en-GB" noProof="0" dirty="0"/>
            </a:br>
            <a:r>
              <a:rPr lang="en-GB" b="1" noProof="0" dirty="0">
                <a:solidFill>
                  <a:srgbClr val="EEA821"/>
                </a:solidFill>
              </a:rPr>
              <a:t>______</a:t>
            </a:r>
            <a:r>
              <a:rPr lang="en-GB" noProof="0" dirty="0"/>
              <a:t> </a:t>
            </a:r>
            <a:r>
              <a:rPr lang="en-US" dirty="0"/>
              <a:t>is a renewable energy source that can be converted into biogas or biofuels for heating and powering agricultural machinery.</a:t>
            </a:r>
          </a:p>
          <a:p>
            <a:endParaRPr lang="en-GB" noProof="0" dirty="0"/>
          </a:p>
        </p:txBody>
      </p:sp>
      <p:sp>
        <p:nvSpPr>
          <p:cNvPr id="2" name="Text Placeholder 5">
            <a:extLst>
              <a:ext uri="{FF2B5EF4-FFF2-40B4-BE49-F238E27FC236}">
                <a16:creationId xmlns:a16="http://schemas.microsoft.com/office/drawing/2014/main" id="{D8BD701C-74F9-B31A-E7C8-A02DFF07616C}"/>
              </a:ext>
            </a:extLst>
          </p:cNvPr>
          <p:cNvSpPr txBox="1">
            <a:spLocks/>
          </p:cNvSpPr>
          <p:nvPr/>
        </p:nvSpPr>
        <p:spPr>
          <a:xfrm>
            <a:off x="1784714" y="2103145"/>
            <a:ext cx="6276209" cy="4718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2800" b="1" dirty="0" err="1">
                <a:solidFill>
                  <a:srgbClr val="EEA821"/>
                </a:solidFill>
              </a:rPr>
              <a:t>Biomass</a:t>
            </a:r>
            <a:r>
              <a:rPr lang="en-GB" sz="2800" b="1" noProof="0" dirty="0">
                <a:solidFill>
                  <a:srgbClr val="EEA821"/>
                </a:solidFill>
              </a:rPr>
              <a:t>  –  </a:t>
            </a:r>
            <a:r>
              <a:rPr lang="pl-PL" sz="2800" b="1" noProof="0" dirty="0">
                <a:solidFill>
                  <a:srgbClr val="EEA821"/>
                </a:solidFill>
              </a:rPr>
              <a:t>Solar </a:t>
            </a:r>
            <a:r>
              <a:rPr lang="pl-PL" sz="2800" b="1" noProof="0" dirty="0" err="1">
                <a:solidFill>
                  <a:srgbClr val="EEA821"/>
                </a:solidFill>
              </a:rPr>
              <a:t>energy</a:t>
            </a:r>
            <a:r>
              <a:rPr lang="en-GB" sz="2800" b="1" noProof="0" dirty="0">
                <a:solidFill>
                  <a:srgbClr val="EEA821"/>
                </a:solidFill>
              </a:rPr>
              <a:t>  –  </a:t>
            </a:r>
            <a:r>
              <a:rPr lang="pl-PL" sz="2800" b="1" noProof="0" dirty="0">
                <a:solidFill>
                  <a:srgbClr val="EEA821"/>
                </a:solidFill>
              </a:rPr>
              <a:t>Wind </a:t>
            </a:r>
            <a:r>
              <a:rPr lang="pl-PL" sz="2800" b="1" noProof="0" dirty="0" err="1">
                <a:solidFill>
                  <a:srgbClr val="EEA821"/>
                </a:solidFill>
              </a:rPr>
              <a:t>energy</a:t>
            </a:r>
            <a:endParaRPr lang="en-GB" sz="2800" b="1" noProof="0" dirty="0">
              <a:solidFill>
                <a:srgbClr val="EEA821"/>
              </a:solidFill>
            </a:endParaRPr>
          </a:p>
        </p:txBody>
      </p:sp>
    </p:spTree>
    <p:extLst>
      <p:ext uri="{BB962C8B-B14F-4D97-AF65-F5344CB8AC3E}">
        <p14:creationId xmlns:p14="http://schemas.microsoft.com/office/powerpoint/2010/main" val="158721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346837"/>
            <a:ext cx="2604960" cy="646331"/>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dirty="0">
                <a:solidFill>
                  <a:schemeClr val="bg1"/>
                </a:solidFill>
                <a:latin typeface="Calibri" panose="020F0502020204030204" pitchFamily="34" charset="0"/>
                <a:ea typeface="Lato" charset="0"/>
                <a:cs typeface="Calibri" panose="020F0502020204030204" pitchFamily="34" charset="0"/>
              </a:rPr>
              <a:t> w</a:t>
            </a:r>
            <a:r>
              <a:rPr lang="en-US" noProof="0" dirty="0">
                <a:solidFill>
                  <a:schemeClr val="bg1"/>
                </a:solidFill>
                <a:latin typeface="Calibri" panose="020F0502020204030204" pitchFamily="34" charset="0"/>
                <a:ea typeface="Lato" charset="0"/>
                <a:cs typeface="Calibri" panose="020F0502020204030204" pitchFamily="34" charset="0"/>
              </a:rPr>
              <a:t>hat are renewable energy sources</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14377" y="3151813"/>
            <a:ext cx="2955940" cy="1200329"/>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dirty="0">
                <a:solidFill>
                  <a:schemeClr val="bg1"/>
                </a:solidFill>
                <a:latin typeface="Calibri" panose="020F0502020204030204" pitchFamily="34" charset="0"/>
                <a:ea typeface="Lato" charset="0"/>
                <a:cs typeface="Calibri" panose="020F0502020204030204" pitchFamily="34" charset="0"/>
              </a:rPr>
              <a:t> b</a:t>
            </a:r>
            <a:r>
              <a:rPr lang="pl-PL" noProof="0" dirty="0" err="1">
                <a:solidFill>
                  <a:schemeClr val="bg1"/>
                </a:solidFill>
              </a:rPr>
              <a:t>enefits</a:t>
            </a:r>
            <a:r>
              <a:rPr lang="pl-PL" noProof="0" dirty="0">
                <a:solidFill>
                  <a:schemeClr val="bg1"/>
                </a:solidFill>
              </a:rPr>
              <a:t>’ of </a:t>
            </a:r>
            <a:r>
              <a:rPr lang="pl-PL" noProof="0" dirty="0" err="1">
                <a:solidFill>
                  <a:schemeClr val="bg1"/>
                </a:solidFill>
              </a:rPr>
              <a:t>intergrating</a:t>
            </a:r>
            <a:r>
              <a:rPr lang="pl-PL" noProof="0" dirty="0">
                <a:solidFill>
                  <a:schemeClr val="bg1"/>
                </a:solidFill>
              </a:rPr>
              <a:t> </a:t>
            </a:r>
            <a:r>
              <a:rPr lang="pl-PL" noProof="0" dirty="0" err="1">
                <a:solidFill>
                  <a:schemeClr val="bg1"/>
                </a:solidFill>
              </a:rPr>
              <a:t>renewable</a:t>
            </a:r>
            <a:r>
              <a:rPr lang="pl-PL" noProof="0" dirty="0">
                <a:solidFill>
                  <a:schemeClr val="bg1"/>
                </a:solidFill>
              </a:rPr>
              <a:t> </a:t>
            </a:r>
            <a:r>
              <a:rPr lang="pl-PL" noProof="0" dirty="0" err="1">
                <a:solidFill>
                  <a:schemeClr val="bg1"/>
                </a:solidFill>
              </a:rPr>
              <a:t>energy</a:t>
            </a:r>
            <a:r>
              <a:rPr lang="pl-PL" noProof="0" dirty="0">
                <a:solidFill>
                  <a:schemeClr val="bg1"/>
                </a:solidFill>
              </a:rPr>
              <a:t> </a:t>
            </a:r>
            <a:r>
              <a:rPr lang="pl-PL" noProof="0" dirty="0" err="1">
                <a:solidFill>
                  <a:schemeClr val="bg1"/>
                </a:solidFill>
              </a:rPr>
              <a:t>into</a:t>
            </a:r>
            <a:r>
              <a:rPr lang="pl-PL" dirty="0">
                <a:solidFill>
                  <a:schemeClr val="bg1"/>
                </a:solidFill>
              </a:rPr>
              <a:t> </a:t>
            </a:r>
            <a:r>
              <a:rPr lang="pl-PL" dirty="0" err="1">
                <a:solidFill>
                  <a:schemeClr val="bg1"/>
                </a:solidFill>
              </a:rPr>
              <a:t>farming</a:t>
            </a:r>
            <a:r>
              <a:rPr lang="pl-PL" dirty="0">
                <a:solidFill>
                  <a:schemeClr val="bg1"/>
                </a:solidFill>
              </a:rPr>
              <a:t> </a:t>
            </a:r>
            <a:r>
              <a:rPr lang="pl-PL" dirty="0" err="1">
                <a:solidFill>
                  <a:schemeClr val="bg1"/>
                </a:solidFill>
              </a:rPr>
              <a:t>operations</a:t>
            </a:r>
            <a:endParaRPr lang="en-US" dirty="0">
              <a:solidFill>
                <a:schemeClr val="bg1"/>
              </a:solidFill>
            </a:endParaRPr>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1200329"/>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k</a:t>
            </a:r>
            <a:r>
              <a:rPr lang="en-US" dirty="0" err="1">
                <a:solidFill>
                  <a:schemeClr val="bg1"/>
                </a:solidFill>
              </a:rPr>
              <a:t>ey</a:t>
            </a:r>
            <a:r>
              <a:rPr lang="en-US" dirty="0">
                <a:solidFill>
                  <a:schemeClr val="bg1"/>
                </a:solidFill>
              </a:rPr>
              <a:t> challenges and solutions in renewable energy adoption</a:t>
            </a:r>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194145"/>
            <a:ext cx="6320007" cy="4951046"/>
          </a:xfrm>
        </p:spPr>
        <p:txBody>
          <a:bodyPr/>
          <a:lstStyle/>
          <a:p>
            <a:pPr marL="0" indent="0" algn="just"/>
            <a:r>
              <a:rPr lang="en-US" dirty="0">
                <a:solidFill>
                  <a:schemeClr val="tx1"/>
                </a:solidFill>
              </a:rPr>
              <a:t>This module provides an introduction to renewable energy sources suitable for the agricultural sector. It will explore </a:t>
            </a:r>
            <a:r>
              <a:rPr lang="en-US" b="1" dirty="0">
                <a:solidFill>
                  <a:schemeClr val="tx1"/>
                </a:solidFill>
              </a:rPr>
              <a:t>key types of renewable energy</a:t>
            </a:r>
            <a:r>
              <a:rPr lang="en-US" dirty="0">
                <a:solidFill>
                  <a:schemeClr val="tx1"/>
                </a:solidFill>
              </a:rPr>
              <a:t>, including solar, wind, and biomass, and their practical applications in farming. You will gain insights into the </a:t>
            </a:r>
            <a:r>
              <a:rPr lang="en-US" b="1" dirty="0">
                <a:solidFill>
                  <a:schemeClr val="tx1"/>
                </a:solidFill>
              </a:rPr>
              <a:t>benefits of integrating renewable energy solutions</a:t>
            </a:r>
            <a:r>
              <a:rPr lang="en-US" dirty="0">
                <a:solidFill>
                  <a:schemeClr val="tx1"/>
                </a:solidFill>
              </a:rPr>
              <a:t>, such as cost reduction, increased sustainability, and energy independence, while also addressing the main challenges, including initial investment costs and technological limitations. By the end of this module, you will have a clear understanding of how renewable energy can enhance agricultural efficiency and contribute to a more sustainable future for the sector.</a:t>
            </a:r>
            <a:endParaRPr lang="en-GB" noProof="0" dirty="0">
              <a:solidFill>
                <a:schemeClr val="tx1"/>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462750"/>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872264" y="2672862"/>
            <a:ext cx="6465167" cy="1653869"/>
          </a:xfrm>
          <a:prstGeom prst="rect">
            <a:avLst/>
          </a:prstGeom>
        </p:spPr>
        <p:txBody>
          <a:bodyPr/>
          <a:lstStyle/>
          <a:p>
            <a:r>
              <a:rPr lang="en-GB" sz="4000" noProof="0" dirty="0"/>
              <a:t>A LITTLE PROGRESS EACH DAY ADDS UP TO BIG RESULTS</a:t>
            </a:r>
          </a:p>
        </p:txBody>
      </p:sp>
      <p:pic>
        <p:nvPicPr>
          <p:cNvPr id="6" name="Picture Placeholder 5">
            <a:extLst>
              <a:ext uri="{FF2B5EF4-FFF2-40B4-BE49-F238E27FC236}">
                <a16:creationId xmlns:a16="http://schemas.microsoft.com/office/drawing/2014/main" id="{E67AE701-64DA-9386-AEDF-97D18F62D173}"/>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02782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noAutofit/>
          </a:bodyPr>
          <a:lstStyle/>
          <a:p>
            <a:r>
              <a:rPr lang="en-GB" b="1" noProof="0" dirty="0">
                <a:solidFill>
                  <a:srgbClr val="007772"/>
                </a:solidFill>
              </a:rPr>
              <a:t>Well Done!!! </a:t>
            </a:r>
          </a:p>
        </p:txBody>
      </p:sp>
      <p:sp>
        <p:nvSpPr>
          <p:cNvPr id="12" name="Text Placeholder 11"/>
          <p:cNvSpPr>
            <a:spLocks noGrp="1"/>
          </p:cNvSpPr>
          <p:nvPr>
            <p:ph type="body" sz="quarter" idx="14"/>
          </p:nvPr>
        </p:nvSpPr>
        <p:spPr>
          <a:xfrm>
            <a:off x="1792481" y="4217052"/>
            <a:ext cx="8703302" cy="1396348"/>
          </a:xfrm>
        </p:spPr>
        <p:txBody>
          <a:bodyPr/>
          <a:lstStyle/>
          <a:p>
            <a:r>
              <a:rPr lang="en-GB" noProof="0" dirty="0"/>
              <a:t>You finished the first module of </a:t>
            </a:r>
            <a:r>
              <a:rPr lang="en-GB" b="1" noProof="0" dirty="0"/>
              <a:t>Course </a:t>
            </a:r>
            <a:r>
              <a:rPr lang="pl-PL" b="1" noProof="0" dirty="0"/>
              <a:t>4</a:t>
            </a:r>
            <a:r>
              <a:rPr lang="en-GB" noProof="0" dirty="0"/>
              <a:t>! Keep going on this learning journey. </a:t>
            </a:r>
          </a:p>
          <a:p>
            <a:r>
              <a:rPr lang="en-GB" noProof="0" dirty="0"/>
              <a:t>In the </a:t>
            </a:r>
            <a:r>
              <a:rPr lang="en-GB" b="1" noProof="0" dirty="0"/>
              <a:t>next module </a:t>
            </a:r>
            <a:r>
              <a:rPr lang="en-GB" noProof="0" dirty="0"/>
              <a:t>you will learn about </a:t>
            </a:r>
            <a:r>
              <a:rPr lang="pl-PL" b="1" noProof="0" dirty="0">
                <a:solidFill>
                  <a:srgbClr val="007772"/>
                </a:solidFill>
              </a:rPr>
              <a:t>Solar-Powered Solutions for </a:t>
            </a:r>
            <a:r>
              <a:rPr lang="pl-PL" b="1" noProof="0" dirty="0" err="1">
                <a:solidFill>
                  <a:srgbClr val="007772"/>
                </a:solidFill>
              </a:rPr>
              <a:t>Farms</a:t>
            </a:r>
            <a:r>
              <a:rPr lang="en-GB" noProof="0" dirty="0"/>
              <a:t>. </a:t>
            </a:r>
          </a:p>
          <a:p>
            <a:endParaRPr lang="en-GB" noProof="0"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173101" y="2277617"/>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830957" y="2242104"/>
            <a:ext cx="6219644" cy="566444"/>
          </a:xfrm>
          <a:prstGeom prst="rect">
            <a:avLst/>
          </a:prstGeom>
        </p:spPr>
        <p:txBody>
          <a:bodyPr/>
          <a:lstStyle/>
          <a:p>
            <a:pPr>
              <a:buNone/>
            </a:pPr>
            <a:r>
              <a:rPr lang="pl-PL" sz="1800" b="1" noProof="0" dirty="0" err="1"/>
              <a:t>Overview</a:t>
            </a:r>
            <a:r>
              <a:rPr lang="pl-PL" sz="1800" b="1" noProof="0" dirty="0"/>
              <a:t> of </a:t>
            </a:r>
            <a:r>
              <a:rPr lang="pl-PL" sz="1800" b="1" noProof="0" dirty="0" err="1"/>
              <a:t>renewable</a:t>
            </a:r>
            <a:r>
              <a:rPr lang="pl-PL" sz="1800" b="1" noProof="0" dirty="0"/>
              <a:t> </a:t>
            </a:r>
            <a:r>
              <a:rPr lang="pl-PL" sz="1800" b="1" noProof="0" dirty="0" err="1"/>
              <a:t>energy</a:t>
            </a:r>
            <a:r>
              <a:rPr lang="pl-PL" sz="1800" b="1" noProof="0" dirty="0"/>
              <a:t> </a:t>
            </a:r>
            <a:r>
              <a:rPr lang="pl-PL" sz="1800" b="1" noProof="0" dirty="0" err="1"/>
              <a:t>sources</a:t>
            </a:r>
            <a:r>
              <a:rPr lang="pl-PL" sz="1800" b="1" dirty="0"/>
              <a:t>: solar, wind</a:t>
            </a:r>
            <a:r>
              <a:rPr lang="en-US" sz="1800" b="1" dirty="0"/>
              <a:t> &amp; </a:t>
            </a:r>
            <a:r>
              <a:rPr lang="pl-PL" sz="1800" b="1" dirty="0"/>
              <a:t>biomass</a:t>
            </a:r>
            <a:endParaRPr lang="en-US" sz="1800" b="1"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173101" y="2855479"/>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830957" y="2855478"/>
            <a:ext cx="6379675" cy="566444"/>
          </a:xfrm>
          <a:prstGeom prst="rect">
            <a:avLst/>
          </a:prstGeom>
        </p:spPr>
        <p:txBody>
          <a:bodyPr/>
          <a:lstStyle/>
          <a:p>
            <a:pPr>
              <a:buNone/>
            </a:pPr>
            <a:r>
              <a:rPr lang="en-US" sz="1800" b="1" noProof="0" dirty="0"/>
              <a:t>Benefits</a:t>
            </a:r>
            <a:r>
              <a:rPr lang="pl-PL" sz="1800" b="1" noProof="0" dirty="0"/>
              <a:t> of </a:t>
            </a:r>
            <a:r>
              <a:rPr lang="en-US" sz="1800" b="1" noProof="0" dirty="0"/>
              <a:t>integrating</a:t>
            </a:r>
            <a:r>
              <a:rPr lang="pl-PL" sz="1800" b="1" noProof="0" dirty="0"/>
              <a:t> renewable energy into</a:t>
            </a:r>
            <a:r>
              <a:rPr lang="pl-PL" sz="1800" b="1" dirty="0"/>
              <a:t> </a:t>
            </a:r>
            <a:r>
              <a:rPr lang="pl-PL" sz="1800" b="1" dirty="0" err="1"/>
              <a:t>farming</a:t>
            </a:r>
            <a:r>
              <a:rPr lang="pl-PL" sz="1800" b="1" dirty="0"/>
              <a:t> </a:t>
            </a:r>
            <a:r>
              <a:rPr lang="pl-PL" sz="1800" b="1" dirty="0" err="1"/>
              <a:t>operations</a:t>
            </a:r>
            <a:endParaRPr lang="en-US" sz="1800" b="1"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173101" y="3434548"/>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830957" y="3434547"/>
            <a:ext cx="6379675" cy="566444"/>
          </a:xfrm>
          <a:prstGeom prst="rect">
            <a:avLst/>
          </a:prstGeom>
        </p:spPr>
        <p:txBody>
          <a:bodyPr/>
          <a:lstStyle/>
          <a:p>
            <a:r>
              <a:rPr lang="en-US" sz="1800" b="1" dirty="0"/>
              <a:t>Key challenges and solutions in renewable energy adoption</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173101" y="4016876"/>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830957" y="4016873"/>
            <a:ext cx="4541325" cy="566444"/>
          </a:xfrm>
          <a:prstGeom prst="rect">
            <a:avLst/>
          </a:prstGeom>
        </p:spPr>
        <p:txBody>
          <a:bodyPr/>
          <a:lstStyle/>
          <a:p>
            <a:r>
              <a:rPr lang="en-GB" sz="1800" b="1"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346846" y="2136820"/>
            <a:ext cx="4685975" cy="4057649"/>
          </a:xfrm>
          <a:prstGeom prst="rect">
            <a:avLst/>
          </a:prstGeom>
        </p:spPr>
        <p:txBody>
          <a:bodyPr/>
          <a:lstStyle/>
          <a:p>
            <a:r>
              <a:rPr lang="en-US" noProof="0" dirty="0"/>
              <a:t>This module is an introduction to renewable energy in the agricultural sector. We will discuss solar and wind energy as well as biomass and the benefits and challenges of integrating renewable energy.</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38268" y="2795026"/>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166778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E0CA4F5-1525-F6D9-F069-4F835AA200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197AAAE1-AF94-A75B-A825-4AC51C2B0AEE}"/>
              </a:ext>
            </a:extLst>
          </p:cNvPr>
          <p:cNvSpPr txBox="1"/>
          <p:nvPr/>
        </p:nvSpPr>
        <p:spPr>
          <a:xfrm>
            <a:off x="1936211" y="2274397"/>
            <a:ext cx="6796725" cy="646331"/>
          </a:xfrm>
          <a:prstGeom prst="rect">
            <a:avLst/>
          </a:prstGeom>
          <a:solidFill>
            <a:srgbClr val="EEA821"/>
          </a:solidFill>
        </p:spPr>
        <p:txBody>
          <a:bodyPr wrap="square" rtlCol="0">
            <a:spAutoFit/>
          </a:bodyPr>
          <a:lstStyle/>
          <a:p>
            <a:pPr algn="ctr"/>
            <a:r>
              <a:rPr lang="pl-PL" sz="3600" b="1" dirty="0">
                <a:solidFill>
                  <a:schemeClr val="bg1"/>
                </a:solidFill>
                <a:latin typeface="Calibri" panose="020F0502020204030204" pitchFamily="34" charset="0"/>
                <a:cs typeface="Calibri" panose="020F0502020204030204" pitchFamily="34" charset="0"/>
              </a:rPr>
              <a:t>RENEWABLE ENERGY SOURCES</a:t>
            </a:r>
            <a:endParaRPr lang="en-GB" sz="3600" b="1" noProof="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870382"/>
            <a:ext cx="5466986" cy="653620"/>
          </a:xfrm>
        </p:spPr>
        <p:txBody>
          <a:bodyPr>
            <a:noAutofit/>
          </a:bodyPr>
          <a:lstStyle/>
          <a:p>
            <a:r>
              <a:rPr lang="pl-PL" sz="3600" b="1" noProof="0" dirty="0" err="1"/>
              <a:t>Overview</a:t>
            </a:r>
            <a:r>
              <a:rPr lang="pl-PL" sz="3600" b="1" noProof="0" dirty="0"/>
              <a:t> of </a:t>
            </a:r>
            <a:r>
              <a:rPr lang="pl-PL" sz="3600" b="1" noProof="0" dirty="0" err="1"/>
              <a:t>renewable</a:t>
            </a:r>
            <a:r>
              <a:rPr lang="pl-PL" sz="3600" b="1" noProof="0" dirty="0"/>
              <a:t> </a:t>
            </a:r>
            <a:r>
              <a:rPr lang="pl-PL" sz="3600" b="1" noProof="0" dirty="0" err="1"/>
              <a:t>energy</a:t>
            </a:r>
            <a:r>
              <a:rPr lang="pl-PL" sz="3600" b="1" noProof="0" dirty="0"/>
              <a:t> </a:t>
            </a:r>
            <a:r>
              <a:rPr lang="pl-PL" sz="3600" b="1" noProof="0" dirty="0" err="1"/>
              <a:t>sources</a:t>
            </a:r>
            <a:endParaRPr lang="en-GB" b="1" noProof="0"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2251969"/>
            <a:ext cx="5958998" cy="5333999"/>
          </a:xfrm>
        </p:spPr>
        <p:txBody>
          <a:bodyPr/>
          <a:lstStyle/>
          <a:p>
            <a:pPr algn="just"/>
            <a:r>
              <a:rPr lang="en-US" noProof="0" dirty="0"/>
              <a:t>Renewable energy plays a key role in the transformation of agriculture towards more sustainable and efficient operations. In the face of rising energy costs, climate change and the need to protect the environment, more and more farms are investing in renewable energy sources.</a:t>
            </a:r>
            <a:endParaRPr lang="pl-PL" noProof="0" dirty="0"/>
          </a:p>
          <a:p>
            <a:endParaRPr lang="pl-PL" dirty="0"/>
          </a:p>
          <a:p>
            <a:pPr>
              <a:buNone/>
            </a:pPr>
            <a:r>
              <a:rPr lang="en-US" b="1" dirty="0"/>
              <a:t>What are renewable energy sources</a:t>
            </a:r>
            <a:r>
              <a:rPr lang="pl-PL" b="1" dirty="0"/>
              <a:t> (RES)</a:t>
            </a:r>
            <a:r>
              <a:rPr lang="en-US" b="1" dirty="0"/>
              <a:t>?</a:t>
            </a:r>
            <a:endParaRPr lang="en-US" dirty="0"/>
          </a:p>
          <a:p>
            <a:r>
              <a:rPr lang="en-US" dirty="0"/>
              <a:t>Renewable energy sources are natural, inexhaustible resources that can be used to produce electricity and heat.</a:t>
            </a:r>
          </a:p>
          <a:p>
            <a:endParaRPr lang="en-GB" noProof="0" dirty="0"/>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C77D-94D7-4D15-E265-92B5F884419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188D17-CB18-4FC3-1B15-E85CA1A8014B}"/>
              </a:ext>
            </a:extLst>
          </p:cNvPr>
          <p:cNvSpPr>
            <a:spLocks noGrp="1"/>
          </p:cNvSpPr>
          <p:nvPr>
            <p:ph type="body" sz="quarter" idx="13"/>
          </p:nvPr>
        </p:nvSpPr>
        <p:spPr>
          <a:xfrm>
            <a:off x="1743722" y="833760"/>
            <a:ext cx="6492487" cy="420036"/>
          </a:xfrm>
        </p:spPr>
        <p:txBody>
          <a:bodyPr>
            <a:noAutofit/>
          </a:bodyPr>
          <a:lstStyle/>
          <a:p>
            <a:r>
              <a:rPr lang="en-US" b="1" dirty="0"/>
              <a:t>Solar energy </a:t>
            </a:r>
          </a:p>
          <a:p>
            <a:endParaRPr lang="en-GB" b="1" noProof="0" dirty="0"/>
          </a:p>
        </p:txBody>
      </p:sp>
      <p:sp>
        <p:nvSpPr>
          <p:cNvPr id="6" name="Text Placeholder 5">
            <a:extLst>
              <a:ext uri="{FF2B5EF4-FFF2-40B4-BE49-F238E27FC236}">
                <a16:creationId xmlns:a16="http://schemas.microsoft.com/office/drawing/2014/main" id="{D241D3DD-796B-68DD-8651-822E55E4749D}"/>
              </a:ext>
            </a:extLst>
          </p:cNvPr>
          <p:cNvSpPr>
            <a:spLocks noGrp="1"/>
          </p:cNvSpPr>
          <p:nvPr>
            <p:ph type="body" sz="quarter" idx="14"/>
          </p:nvPr>
        </p:nvSpPr>
        <p:spPr>
          <a:xfrm>
            <a:off x="1743722" y="1691649"/>
            <a:ext cx="8821672" cy="1808620"/>
          </a:xfrm>
        </p:spPr>
        <p:txBody>
          <a:bodyPr/>
          <a:lstStyle/>
          <a:p>
            <a:r>
              <a:rPr lang="en-US" dirty="0"/>
              <a:t>Solar energy is one of the most frequently used renewable energy sources in agriculture. It is available almost everywhere in the world and can be used for various purposes.</a:t>
            </a:r>
          </a:p>
          <a:p>
            <a:endParaRPr lang="en-GB" noProof="0" dirty="0"/>
          </a:p>
        </p:txBody>
      </p:sp>
      <p:sp>
        <p:nvSpPr>
          <p:cNvPr id="11" name="Freeform 1">
            <a:extLst>
              <a:ext uri="{FF2B5EF4-FFF2-40B4-BE49-F238E27FC236}">
                <a16:creationId xmlns:a16="http://schemas.microsoft.com/office/drawing/2014/main" id="{32ADCFD9-E48B-DB9D-A6CB-F02F5194291D}"/>
              </a:ext>
            </a:extLst>
          </p:cNvPr>
          <p:cNvSpPr>
            <a:spLocks noChangeArrowheads="1"/>
          </p:cNvSpPr>
          <p:nvPr/>
        </p:nvSpPr>
        <p:spPr bwMode="auto">
          <a:xfrm>
            <a:off x="1400175" y="312085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2" name="Freeform 171">
            <a:extLst>
              <a:ext uri="{FF2B5EF4-FFF2-40B4-BE49-F238E27FC236}">
                <a16:creationId xmlns:a16="http://schemas.microsoft.com/office/drawing/2014/main" id="{E01DE0CD-2AF3-A691-7CA7-3BF4D9486F63}"/>
              </a:ext>
            </a:extLst>
          </p:cNvPr>
          <p:cNvSpPr>
            <a:spLocks noChangeArrowheads="1"/>
          </p:cNvSpPr>
          <p:nvPr/>
        </p:nvSpPr>
        <p:spPr bwMode="auto">
          <a:xfrm>
            <a:off x="1460903" y="318158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GB" sz="900" noProof="0" dirty="0"/>
          </a:p>
        </p:txBody>
      </p:sp>
      <p:sp>
        <p:nvSpPr>
          <p:cNvPr id="13" name="Freeform 172">
            <a:extLst>
              <a:ext uri="{FF2B5EF4-FFF2-40B4-BE49-F238E27FC236}">
                <a16:creationId xmlns:a16="http://schemas.microsoft.com/office/drawing/2014/main" id="{8A7078E9-6E8B-5107-9255-6636D76AE8BC}"/>
              </a:ext>
            </a:extLst>
          </p:cNvPr>
          <p:cNvSpPr>
            <a:spLocks noChangeArrowheads="1"/>
          </p:cNvSpPr>
          <p:nvPr/>
        </p:nvSpPr>
        <p:spPr bwMode="auto">
          <a:xfrm>
            <a:off x="1524162" y="324231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6" name="CuadroTexto 553">
            <a:extLst>
              <a:ext uri="{FF2B5EF4-FFF2-40B4-BE49-F238E27FC236}">
                <a16:creationId xmlns:a16="http://schemas.microsoft.com/office/drawing/2014/main" id="{90BF9201-F11C-B43C-F762-7C8A087378E0}"/>
              </a:ext>
            </a:extLst>
          </p:cNvPr>
          <p:cNvSpPr txBox="1"/>
          <p:nvPr/>
        </p:nvSpPr>
        <p:spPr>
          <a:xfrm>
            <a:off x="1466772" y="4048340"/>
            <a:ext cx="2328391" cy="707886"/>
          </a:xfrm>
          <a:prstGeom prst="rect">
            <a:avLst/>
          </a:prstGeom>
          <a:noFill/>
        </p:spPr>
        <p:txBody>
          <a:bodyPr wrap="square" rtlCol="0">
            <a:spAutoFit/>
          </a:bodyPr>
          <a:lstStyle/>
          <a:p>
            <a:pPr algn="ctr"/>
            <a:r>
              <a:rPr lang="pl-PL" sz="2000" b="1" noProof="0" dirty="0" err="1">
                <a:solidFill>
                  <a:schemeClr val="bg1"/>
                </a:solidFill>
                <a:latin typeface="Calibri" panose="020F0502020204030204" pitchFamily="34" charset="0"/>
                <a:ea typeface="Lato" charset="0"/>
                <a:cs typeface="Calibri" panose="020F0502020204030204" pitchFamily="34" charset="0"/>
              </a:rPr>
              <a:t>Photovoltaics</a:t>
            </a:r>
            <a:r>
              <a:rPr lang="pl-PL" sz="2000" b="1" noProof="0" dirty="0">
                <a:solidFill>
                  <a:schemeClr val="bg1"/>
                </a:solidFill>
                <a:latin typeface="Calibri" panose="020F0502020204030204" pitchFamily="34" charset="0"/>
                <a:ea typeface="Lato" charset="0"/>
                <a:cs typeface="Calibri" panose="020F0502020204030204" pitchFamily="34" charset="0"/>
              </a:rPr>
              <a:t> </a:t>
            </a:r>
          </a:p>
          <a:p>
            <a:pPr algn="ctr"/>
            <a:r>
              <a:rPr lang="pl-PL" sz="2000" b="1" noProof="0" dirty="0">
                <a:solidFill>
                  <a:schemeClr val="bg1"/>
                </a:solidFill>
                <a:latin typeface="Calibri" panose="020F0502020204030204" pitchFamily="34" charset="0"/>
                <a:ea typeface="Lato" charset="0"/>
                <a:cs typeface="Calibri" panose="020F0502020204030204" pitchFamily="34" charset="0"/>
              </a:rPr>
              <a:t>(PV)</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25" name="Text Placeholder 5">
            <a:extLst>
              <a:ext uri="{FF2B5EF4-FFF2-40B4-BE49-F238E27FC236}">
                <a16:creationId xmlns:a16="http://schemas.microsoft.com/office/drawing/2014/main" id="{423FBAA1-4791-E1F0-D13C-CEDDD5CDD941}"/>
              </a:ext>
            </a:extLst>
          </p:cNvPr>
          <p:cNvSpPr txBox="1">
            <a:spLocks/>
          </p:cNvSpPr>
          <p:nvPr/>
        </p:nvSpPr>
        <p:spPr>
          <a:xfrm>
            <a:off x="3706417" y="4048340"/>
            <a:ext cx="2834899" cy="2251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200" dirty="0"/>
              <a:t>S</a:t>
            </a:r>
            <a:r>
              <a:rPr lang="en-US" sz="2200" dirty="0" err="1"/>
              <a:t>olar</a:t>
            </a:r>
            <a:r>
              <a:rPr lang="en-US" sz="2200" dirty="0"/>
              <a:t> panels convert sunlight into electricity. They can power irrigation systems, lighting, cold stores and agricultural machinery.</a:t>
            </a:r>
          </a:p>
          <a:p>
            <a:pPr marL="0" indent="0" algn="ctr">
              <a:buNone/>
            </a:pPr>
            <a:endParaRPr lang="en-GB" sz="2200" noProof="0" dirty="0">
              <a:solidFill>
                <a:srgbClr val="404040"/>
              </a:solidFill>
            </a:endParaRPr>
          </a:p>
        </p:txBody>
      </p:sp>
      <p:sp>
        <p:nvSpPr>
          <p:cNvPr id="26" name="Freeform 175">
            <a:extLst>
              <a:ext uri="{FF2B5EF4-FFF2-40B4-BE49-F238E27FC236}">
                <a16:creationId xmlns:a16="http://schemas.microsoft.com/office/drawing/2014/main" id="{F272C8C2-457D-A71C-C386-A0FD8B0DC158}"/>
              </a:ext>
            </a:extLst>
          </p:cNvPr>
          <p:cNvSpPr>
            <a:spLocks noChangeArrowheads="1"/>
          </p:cNvSpPr>
          <p:nvPr/>
        </p:nvSpPr>
        <p:spPr bwMode="auto">
          <a:xfrm>
            <a:off x="6649033" y="306013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Freeform 176">
            <a:extLst>
              <a:ext uri="{FF2B5EF4-FFF2-40B4-BE49-F238E27FC236}">
                <a16:creationId xmlns:a16="http://schemas.microsoft.com/office/drawing/2014/main" id="{6206BCCE-AA66-7BC3-51AC-5382BA266C36}"/>
              </a:ext>
            </a:extLst>
          </p:cNvPr>
          <p:cNvSpPr>
            <a:spLocks noChangeArrowheads="1"/>
          </p:cNvSpPr>
          <p:nvPr/>
        </p:nvSpPr>
        <p:spPr bwMode="auto">
          <a:xfrm>
            <a:off x="6709761" y="312085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GB" sz="900" noProof="0" dirty="0"/>
          </a:p>
        </p:txBody>
      </p:sp>
      <p:sp>
        <p:nvSpPr>
          <p:cNvPr id="28" name="Freeform 177">
            <a:extLst>
              <a:ext uri="{FF2B5EF4-FFF2-40B4-BE49-F238E27FC236}">
                <a16:creationId xmlns:a16="http://schemas.microsoft.com/office/drawing/2014/main" id="{97AF1B1E-8C60-75E0-F492-CA7C1F372BEC}"/>
              </a:ext>
            </a:extLst>
          </p:cNvPr>
          <p:cNvSpPr>
            <a:spLocks noChangeArrowheads="1"/>
          </p:cNvSpPr>
          <p:nvPr/>
        </p:nvSpPr>
        <p:spPr bwMode="auto">
          <a:xfrm>
            <a:off x="6773018" y="318158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CuadroTexto 553">
            <a:extLst>
              <a:ext uri="{FF2B5EF4-FFF2-40B4-BE49-F238E27FC236}">
                <a16:creationId xmlns:a16="http://schemas.microsoft.com/office/drawing/2014/main" id="{BEBEC416-9F2D-A30E-06CC-FB6D623976C5}"/>
              </a:ext>
            </a:extLst>
          </p:cNvPr>
          <p:cNvSpPr txBox="1"/>
          <p:nvPr/>
        </p:nvSpPr>
        <p:spPr>
          <a:xfrm>
            <a:off x="6659936" y="3848569"/>
            <a:ext cx="2328391" cy="707886"/>
          </a:xfrm>
          <a:prstGeom prst="rect">
            <a:avLst/>
          </a:prstGeom>
          <a:noFill/>
        </p:spPr>
        <p:txBody>
          <a:bodyPr wrap="square" rtlCol="0">
            <a:spAutoFit/>
          </a:bodyPr>
          <a:lstStyle/>
          <a:p>
            <a:pPr algn="ctr"/>
            <a:r>
              <a:rPr lang="pl-PL" sz="2000" b="1" noProof="0" dirty="0">
                <a:solidFill>
                  <a:schemeClr val="bg1"/>
                </a:solidFill>
                <a:latin typeface="Calibri" panose="020F0502020204030204" pitchFamily="34" charset="0"/>
                <a:ea typeface="Lato" charset="0"/>
                <a:cs typeface="Calibri" panose="020F0502020204030204" pitchFamily="34" charset="0"/>
              </a:rPr>
              <a:t>Solar</a:t>
            </a:r>
          </a:p>
          <a:p>
            <a:pPr algn="ctr"/>
            <a:r>
              <a:rPr lang="pl-PL" sz="2000" b="1" noProof="0" dirty="0">
                <a:solidFill>
                  <a:schemeClr val="bg1"/>
                </a:solidFill>
                <a:latin typeface="Calibri" panose="020F0502020204030204" pitchFamily="34" charset="0"/>
                <a:ea typeface="Lato" charset="0"/>
                <a:cs typeface="Calibri" panose="020F0502020204030204" pitchFamily="34" charset="0"/>
              </a:rPr>
              <a:t> </a:t>
            </a:r>
            <a:r>
              <a:rPr lang="pl-PL" sz="2000" b="1" noProof="0" dirty="0" err="1">
                <a:solidFill>
                  <a:schemeClr val="bg1"/>
                </a:solidFill>
                <a:latin typeface="Calibri" panose="020F0502020204030204" pitchFamily="34" charset="0"/>
                <a:ea typeface="Lato" charset="0"/>
                <a:cs typeface="Calibri" panose="020F0502020204030204" pitchFamily="34" charset="0"/>
              </a:rPr>
              <a:t>collectors</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33" name="Text Placeholder 5">
            <a:extLst>
              <a:ext uri="{FF2B5EF4-FFF2-40B4-BE49-F238E27FC236}">
                <a16:creationId xmlns:a16="http://schemas.microsoft.com/office/drawing/2014/main" id="{6247F644-49C8-038C-E6AD-5714843B8432}"/>
              </a:ext>
            </a:extLst>
          </p:cNvPr>
          <p:cNvSpPr txBox="1">
            <a:spLocks/>
          </p:cNvSpPr>
          <p:nvPr/>
        </p:nvSpPr>
        <p:spPr>
          <a:xfrm>
            <a:off x="9049055" y="4048340"/>
            <a:ext cx="2543506" cy="18330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200" dirty="0"/>
              <a:t>U</a:t>
            </a:r>
            <a:r>
              <a:rPr lang="en-US" sz="2200" dirty="0"/>
              <a:t>se solar radiation to heat water, which is useful for animal husbandry, heating farm buildings, and drying crops.</a:t>
            </a:r>
          </a:p>
          <a:p>
            <a:pPr marL="0" indent="0" algn="ctr">
              <a:buNone/>
            </a:pPr>
            <a:endParaRPr lang="en-GB" sz="2200" noProof="0" dirty="0">
              <a:solidFill>
                <a:srgbClr val="404040"/>
              </a:solidFill>
            </a:endParaRPr>
          </a:p>
        </p:txBody>
      </p:sp>
      <p:pic>
        <p:nvPicPr>
          <p:cNvPr id="3" name="Picture 2" descr="A black background with a black square&#10;&#10;AI-generated content may be incorrect.">
            <a:extLst>
              <a:ext uri="{FF2B5EF4-FFF2-40B4-BE49-F238E27FC236}">
                <a16:creationId xmlns:a16="http://schemas.microsoft.com/office/drawing/2014/main" id="{1BB89713-FF8E-7BEC-BE76-F7908DA4B6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433" y="333161"/>
            <a:ext cx="1167902" cy="1167902"/>
          </a:xfrm>
          <a:prstGeom prst="rect">
            <a:avLst/>
          </a:prstGeom>
        </p:spPr>
      </p:pic>
    </p:spTree>
    <p:extLst>
      <p:ext uri="{BB962C8B-B14F-4D97-AF65-F5344CB8AC3E}">
        <p14:creationId xmlns:p14="http://schemas.microsoft.com/office/powerpoint/2010/main" val="266648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BA89B-F7BD-D109-2918-CA96733D29B4}"/>
            </a:ext>
          </a:extLst>
        </p:cNvPr>
        <p:cNvGrpSpPr/>
        <p:nvPr/>
      </p:nvGrpSpPr>
      <p:grpSpPr>
        <a:xfrm>
          <a:off x="0" y="0"/>
          <a:ext cx="0" cy="0"/>
          <a:chOff x="0" y="0"/>
          <a:chExt cx="0" cy="0"/>
        </a:xfrm>
      </p:grpSpPr>
      <p:sp>
        <p:nvSpPr>
          <p:cNvPr id="3" name="Freeform 171">
            <a:extLst>
              <a:ext uri="{FF2B5EF4-FFF2-40B4-BE49-F238E27FC236}">
                <a16:creationId xmlns:a16="http://schemas.microsoft.com/office/drawing/2014/main" id="{918E33F4-9316-1E7F-1B8C-8230083A9612}"/>
              </a:ext>
            </a:extLst>
          </p:cNvPr>
          <p:cNvSpPr>
            <a:spLocks noChangeArrowheads="1"/>
          </p:cNvSpPr>
          <p:nvPr/>
        </p:nvSpPr>
        <p:spPr bwMode="auto">
          <a:xfrm>
            <a:off x="6480176" y="318674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GB" sz="900" noProof="0" dirty="0"/>
          </a:p>
        </p:txBody>
      </p:sp>
      <p:sp>
        <p:nvSpPr>
          <p:cNvPr id="2" name="Freeform 176">
            <a:extLst>
              <a:ext uri="{FF2B5EF4-FFF2-40B4-BE49-F238E27FC236}">
                <a16:creationId xmlns:a16="http://schemas.microsoft.com/office/drawing/2014/main" id="{83337CC6-CC15-20FE-9F07-C2DED782B144}"/>
              </a:ext>
            </a:extLst>
          </p:cNvPr>
          <p:cNvSpPr>
            <a:spLocks noChangeArrowheads="1"/>
          </p:cNvSpPr>
          <p:nvPr/>
        </p:nvSpPr>
        <p:spPr bwMode="auto">
          <a:xfrm>
            <a:off x="1505748" y="320258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GB" sz="900" noProof="0" dirty="0"/>
          </a:p>
        </p:txBody>
      </p:sp>
      <p:sp>
        <p:nvSpPr>
          <p:cNvPr id="5" name="Text Placeholder 4">
            <a:extLst>
              <a:ext uri="{FF2B5EF4-FFF2-40B4-BE49-F238E27FC236}">
                <a16:creationId xmlns:a16="http://schemas.microsoft.com/office/drawing/2014/main" id="{ACB073E0-C2F1-40B1-50DA-EE933677D516}"/>
              </a:ext>
            </a:extLst>
          </p:cNvPr>
          <p:cNvSpPr>
            <a:spLocks noGrp="1"/>
          </p:cNvSpPr>
          <p:nvPr>
            <p:ph type="body" sz="quarter" idx="13"/>
          </p:nvPr>
        </p:nvSpPr>
        <p:spPr>
          <a:xfrm>
            <a:off x="1752137" y="974415"/>
            <a:ext cx="6492487" cy="420036"/>
          </a:xfrm>
        </p:spPr>
        <p:txBody>
          <a:bodyPr>
            <a:noAutofit/>
          </a:bodyPr>
          <a:lstStyle/>
          <a:p>
            <a:r>
              <a:rPr lang="pl-PL" b="1" dirty="0"/>
              <a:t>Wind </a:t>
            </a:r>
            <a:r>
              <a:rPr lang="en-US" b="1" dirty="0"/>
              <a:t>P</a:t>
            </a:r>
            <a:r>
              <a:rPr lang="pl-PL" b="1" dirty="0"/>
              <a:t>ower </a:t>
            </a:r>
          </a:p>
          <a:p>
            <a:endParaRPr lang="en-GB" b="1" noProof="0" dirty="0"/>
          </a:p>
        </p:txBody>
      </p:sp>
      <p:sp>
        <p:nvSpPr>
          <p:cNvPr id="6" name="Text Placeholder 5">
            <a:extLst>
              <a:ext uri="{FF2B5EF4-FFF2-40B4-BE49-F238E27FC236}">
                <a16:creationId xmlns:a16="http://schemas.microsoft.com/office/drawing/2014/main" id="{7AB6383D-EA30-CD1F-5828-775FB46CF373}"/>
              </a:ext>
            </a:extLst>
          </p:cNvPr>
          <p:cNvSpPr>
            <a:spLocks noGrp="1"/>
          </p:cNvSpPr>
          <p:nvPr>
            <p:ph type="body" sz="quarter" idx="14"/>
          </p:nvPr>
        </p:nvSpPr>
        <p:spPr>
          <a:xfrm>
            <a:off x="1752137" y="1974627"/>
            <a:ext cx="8821672" cy="1808620"/>
          </a:xfrm>
        </p:spPr>
        <p:txBody>
          <a:bodyPr/>
          <a:lstStyle/>
          <a:p>
            <a:r>
              <a:rPr lang="en-US" dirty="0"/>
              <a:t>Wind power uses the movement of air to generate electricity with the help of wind turbines.</a:t>
            </a:r>
          </a:p>
          <a:p>
            <a:endParaRPr lang="en-GB" noProof="0" dirty="0"/>
          </a:p>
        </p:txBody>
      </p:sp>
      <p:sp>
        <p:nvSpPr>
          <p:cNvPr id="11" name="Freeform 1">
            <a:extLst>
              <a:ext uri="{FF2B5EF4-FFF2-40B4-BE49-F238E27FC236}">
                <a16:creationId xmlns:a16="http://schemas.microsoft.com/office/drawing/2014/main" id="{DC56FC3B-68E2-8F4B-E9D7-23BC9F1F9BDE}"/>
              </a:ext>
            </a:extLst>
          </p:cNvPr>
          <p:cNvSpPr>
            <a:spLocks noChangeArrowheads="1"/>
          </p:cNvSpPr>
          <p:nvPr/>
        </p:nvSpPr>
        <p:spPr bwMode="auto">
          <a:xfrm>
            <a:off x="1442489" y="3141853"/>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Freeform 172">
            <a:extLst>
              <a:ext uri="{FF2B5EF4-FFF2-40B4-BE49-F238E27FC236}">
                <a16:creationId xmlns:a16="http://schemas.microsoft.com/office/drawing/2014/main" id="{0DDA6E84-3DFC-9984-CB47-F4655B579D1D}"/>
              </a:ext>
            </a:extLst>
          </p:cNvPr>
          <p:cNvSpPr>
            <a:spLocks noChangeArrowheads="1"/>
          </p:cNvSpPr>
          <p:nvPr/>
        </p:nvSpPr>
        <p:spPr bwMode="auto">
          <a:xfrm>
            <a:off x="1566476" y="326330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6" name="CuadroTexto 553">
            <a:extLst>
              <a:ext uri="{FF2B5EF4-FFF2-40B4-BE49-F238E27FC236}">
                <a16:creationId xmlns:a16="http://schemas.microsoft.com/office/drawing/2014/main" id="{0A0B0938-BC91-EF7C-B01F-72B5E9D9E5A1}"/>
              </a:ext>
            </a:extLst>
          </p:cNvPr>
          <p:cNvSpPr txBox="1"/>
          <p:nvPr/>
        </p:nvSpPr>
        <p:spPr>
          <a:xfrm>
            <a:off x="1509086" y="4069335"/>
            <a:ext cx="2328391" cy="707886"/>
          </a:xfrm>
          <a:prstGeom prst="rect">
            <a:avLst/>
          </a:prstGeom>
          <a:noFill/>
        </p:spPr>
        <p:txBody>
          <a:bodyPr wrap="square" rtlCol="0">
            <a:spAutoFit/>
          </a:bodyPr>
          <a:lstStyle/>
          <a:p>
            <a:pPr algn="ctr"/>
            <a:r>
              <a:rPr lang="pl-PL" sz="2000" b="1" dirty="0">
                <a:solidFill>
                  <a:schemeClr val="bg1"/>
                </a:solidFill>
              </a:rPr>
              <a:t>Wind </a:t>
            </a:r>
            <a:r>
              <a:rPr lang="pl-PL" sz="2000" b="1" dirty="0" err="1">
                <a:solidFill>
                  <a:schemeClr val="bg1"/>
                </a:solidFill>
              </a:rPr>
              <a:t>turbines</a:t>
            </a:r>
            <a:endParaRPr lang="pl-PL" sz="2000" dirty="0">
              <a:solidFill>
                <a:schemeClr val="bg1"/>
              </a:solidFill>
            </a:endParaRPr>
          </a:p>
          <a:p>
            <a:pPr algn="ct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25" name="Text Placeholder 5">
            <a:extLst>
              <a:ext uri="{FF2B5EF4-FFF2-40B4-BE49-F238E27FC236}">
                <a16:creationId xmlns:a16="http://schemas.microsoft.com/office/drawing/2014/main" id="{9410F46B-7656-7D61-729B-4D9280CF6B72}"/>
              </a:ext>
            </a:extLst>
          </p:cNvPr>
          <p:cNvSpPr txBox="1">
            <a:spLocks/>
          </p:cNvSpPr>
          <p:nvPr/>
        </p:nvSpPr>
        <p:spPr>
          <a:xfrm>
            <a:off x="3790491" y="3871822"/>
            <a:ext cx="2251998" cy="2251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000" dirty="0"/>
              <a:t>C</a:t>
            </a:r>
            <a:r>
              <a:rPr lang="en-US" sz="2000" dirty="0"/>
              <a:t>an be installed in agricultural areas with high wind exposure. They power farms, water pumps and irrigation systems.</a:t>
            </a:r>
          </a:p>
          <a:p>
            <a:pPr marL="0" indent="0" algn="ctr">
              <a:buNone/>
            </a:pPr>
            <a:endParaRPr lang="en-GB" sz="2000" noProof="0" dirty="0">
              <a:solidFill>
                <a:srgbClr val="404040"/>
              </a:solidFill>
            </a:endParaRPr>
          </a:p>
        </p:txBody>
      </p:sp>
      <p:sp>
        <p:nvSpPr>
          <p:cNvPr id="26" name="Freeform 175">
            <a:extLst>
              <a:ext uri="{FF2B5EF4-FFF2-40B4-BE49-F238E27FC236}">
                <a16:creationId xmlns:a16="http://schemas.microsoft.com/office/drawing/2014/main" id="{CBEFFD9B-0521-7CFD-BA3B-DBA3D5779A1A}"/>
              </a:ext>
            </a:extLst>
          </p:cNvPr>
          <p:cNvSpPr>
            <a:spLocks noChangeArrowheads="1"/>
          </p:cNvSpPr>
          <p:nvPr/>
        </p:nvSpPr>
        <p:spPr bwMode="auto">
          <a:xfrm>
            <a:off x="6436528" y="314185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8" name="Freeform 177">
            <a:extLst>
              <a:ext uri="{FF2B5EF4-FFF2-40B4-BE49-F238E27FC236}">
                <a16:creationId xmlns:a16="http://schemas.microsoft.com/office/drawing/2014/main" id="{5D17A689-5D82-E0BD-A3B8-60E6A72DEF60}"/>
              </a:ext>
            </a:extLst>
          </p:cNvPr>
          <p:cNvSpPr>
            <a:spLocks noChangeArrowheads="1"/>
          </p:cNvSpPr>
          <p:nvPr/>
        </p:nvSpPr>
        <p:spPr bwMode="auto">
          <a:xfrm>
            <a:off x="6560513" y="326330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CuadroTexto 553">
            <a:extLst>
              <a:ext uri="{FF2B5EF4-FFF2-40B4-BE49-F238E27FC236}">
                <a16:creationId xmlns:a16="http://schemas.microsoft.com/office/drawing/2014/main" id="{57A5CFD3-718C-FD0B-9433-564D89593CC9}"/>
              </a:ext>
            </a:extLst>
          </p:cNvPr>
          <p:cNvSpPr txBox="1"/>
          <p:nvPr/>
        </p:nvSpPr>
        <p:spPr>
          <a:xfrm>
            <a:off x="6447431" y="3930292"/>
            <a:ext cx="2328391" cy="707886"/>
          </a:xfrm>
          <a:prstGeom prst="rect">
            <a:avLst/>
          </a:prstGeom>
          <a:noFill/>
        </p:spPr>
        <p:txBody>
          <a:bodyPr wrap="square" rtlCol="0">
            <a:spAutoFit/>
          </a:bodyPr>
          <a:lstStyle/>
          <a:p>
            <a:pPr algn="ctr"/>
            <a:r>
              <a:rPr lang="pl-PL" sz="2000" b="1" dirty="0">
                <a:solidFill>
                  <a:schemeClr val="bg1"/>
                </a:solidFill>
              </a:rPr>
              <a:t>Small </a:t>
            </a:r>
            <a:r>
              <a:rPr lang="pl-PL" sz="2000" b="1" dirty="0" err="1">
                <a:solidFill>
                  <a:schemeClr val="bg1"/>
                </a:solidFill>
              </a:rPr>
              <a:t>turbines</a:t>
            </a:r>
            <a:r>
              <a:rPr lang="pl-PL" sz="2000" b="1" dirty="0">
                <a:solidFill>
                  <a:schemeClr val="bg1"/>
                </a:solidFill>
              </a:rPr>
              <a:t> for </a:t>
            </a:r>
            <a:r>
              <a:rPr lang="pl-PL" sz="2000" b="1" dirty="0" err="1">
                <a:solidFill>
                  <a:schemeClr val="bg1"/>
                </a:solidFill>
              </a:rPr>
              <a:t>agriculture</a:t>
            </a:r>
            <a:endParaRPr lang="pl-PL" sz="2000" dirty="0">
              <a:solidFill>
                <a:schemeClr val="bg1"/>
              </a:solidFill>
            </a:endParaRPr>
          </a:p>
        </p:txBody>
      </p:sp>
      <p:sp>
        <p:nvSpPr>
          <p:cNvPr id="33" name="Text Placeholder 5">
            <a:extLst>
              <a:ext uri="{FF2B5EF4-FFF2-40B4-BE49-F238E27FC236}">
                <a16:creationId xmlns:a16="http://schemas.microsoft.com/office/drawing/2014/main" id="{8FF18B5A-F789-DCCB-8419-49684E42775C}"/>
              </a:ext>
            </a:extLst>
          </p:cNvPr>
          <p:cNvSpPr txBox="1">
            <a:spLocks/>
          </p:cNvSpPr>
          <p:nvPr/>
        </p:nvSpPr>
        <p:spPr>
          <a:xfrm>
            <a:off x="8775821" y="4081292"/>
            <a:ext cx="2423315" cy="18330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000" dirty="0"/>
              <a:t>D</a:t>
            </a:r>
            <a:r>
              <a:rPr lang="en-US" sz="2000" dirty="0" err="1"/>
              <a:t>esigned</a:t>
            </a:r>
            <a:r>
              <a:rPr lang="en-US" sz="2000" dirty="0"/>
              <a:t> for individual farms, they can complement other energy sources</a:t>
            </a:r>
            <a:r>
              <a:rPr lang="pl-PL" sz="2000" dirty="0"/>
              <a:t>.</a:t>
            </a:r>
            <a:endParaRPr lang="en-US" sz="2000" dirty="0"/>
          </a:p>
        </p:txBody>
      </p:sp>
      <p:pic>
        <p:nvPicPr>
          <p:cNvPr id="7" name="Picture 6" descr="A black background with a black square&#10;&#10;AI-generated content may be incorrect.">
            <a:extLst>
              <a:ext uri="{FF2B5EF4-FFF2-40B4-BE49-F238E27FC236}">
                <a16:creationId xmlns:a16="http://schemas.microsoft.com/office/drawing/2014/main" id="{8B7F58F0-4123-EDC1-C4D9-108F2B3DC930}"/>
              </a:ext>
            </a:extLst>
          </p:cNvPr>
          <p:cNvPicPr>
            <a:picLocks noChangeAspect="1"/>
          </p:cNvPicPr>
          <p:nvPr/>
        </p:nvPicPr>
        <p:blipFill>
          <a:blip r:embed="rId2" cstate="screen">
            <a:duotone>
              <a:prstClr val="black"/>
              <a:srgbClr val="007772">
                <a:tint val="45000"/>
                <a:satMod val="400000"/>
              </a:srgbClr>
            </a:duotone>
            <a:extLst>
              <a:ext uri="{28A0092B-C50C-407E-A947-70E740481C1C}">
                <a14:useLocalDpi xmlns:a14="http://schemas.microsoft.com/office/drawing/2010/main"/>
              </a:ext>
            </a:extLst>
          </a:blip>
          <a:stretch>
            <a:fillRect/>
          </a:stretch>
        </p:blipFill>
        <p:spPr>
          <a:xfrm>
            <a:off x="7571623" y="398351"/>
            <a:ext cx="1576275" cy="1576275"/>
          </a:xfrm>
          <a:prstGeom prst="rect">
            <a:avLst/>
          </a:prstGeom>
        </p:spPr>
      </p:pic>
    </p:spTree>
    <p:extLst>
      <p:ext uri="{BB962C8B-B14F-4D97-AF65-F5344CB8AC3E}">
        <p14:creationId xmlns:p14="http://schemas.microsoft.com/office/powerpoint/2010/main" val="333805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A25C-C562-DF44-A6A6-A6F68F436BE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68765E-574A-BD14-EC90-EB01E0D5FF06}"/>
              </a:ext>
            </a:extLst>
          </p:cNvPr>
          <p:cNvSpPr>
            <a:spLocks noGrp="1"/>
          </p:cNvSpPr>
          <p:nvPr>
            <p:ph type="body" sz="quarter" idx="13"/>
          </p:nvPr>
        </p:nvSpPr>
        <p:spPr>
          <a:xfrm>
            <a:off x="1743724" y="912676"/>
            <a:ext cx="6492487" cy="420036"/>
          </a:xfrm>
        </p:spPr>
        <p:txBody>
          <a:bodyPr>
            <a:noAutofit/>
          </a:bodyPr>
          <a:lstStyle/>
          <a:p>
            <a:r>
              <a:rPr lang="pl-PL" b="1" dirty="0"/>
              <a:t>Biomass and </a:t>
            </a:r>
            <a:r>
              <a:rPr lang="en-US" b="1" dirty="0"/>
              <a:t>B</a:t>
            </a:r>
            <a:r>
              <a:rPr lang="pl-PL" b="1" dirty="0"/>
              <a:t>iogas </a:t>
            </a:r>
          </a:p>
          <a:p>
            <a:endParaRPr lang="en-GB" b="1" noProof="0" dirty="0"/>
          </a:p>
        </p:txBody>
      </p:sp>
      <p:sp>
        <p:nvSpPr>
          <p:cNvPr id="6" name="Text Placeholder 5">
            <a:extLst>
              <a:ext uri="{FF2B5EF4-FFF2-40B4-BE49-F238E27FC236}">
                <a16:creationId xmlns:a16="http://schemas.microsoft.com/office/drawing/2014/main" id="{D0F80E4C-6F04-B1D3-C586-28411ECB8F01}"/>
              </a:ext>
            </a:extLst>
          </p:cNvPr>
          <p:cNvSpPr>
            <a:spLocks noGrp="1"/>
          </p:cNvSpPr>
          <p:nvPr>
            <p:ph type="body" sz="quarter" idx="14"/>
          </p:nvPr>
        </p:nvSpPr>
        <p:spPr>
          <a:xfrm>
            <a:off x="1750591" y="2000910"/>
            <a:ext cx="8821672" cy="1808620"/>
          </a:xfrm>
        </p:spPr>
        <p:txBody>
          <a:bodyPr/>
          <a:lstStyle/>
          <a:p>
            <a:r>
              <a:rPr lang="en-US" dirty="0"/>
              <a:t>Biomass is organic material (e.g. agricultural waste, wood, straw) that can be converted into thermal and electrical energy.</a:t>
            </a:r>
          </a:p>
          <a:p>
            <a:endParaRPr lang="en-GB" noProof="0" dirty="0"/>
          </a:p>
        </p:txBody>
      </p:sp>
      <p:sp>
        <p:nvSpPr>
          <p:cNvPr id="11" name="Freeform 1">
            <a:extLst>
              <a:ext uri="{FF2B5EF4-FFF2-40B4-BE49-F238E27FC236}">
                <a16:creationId xmlns:a16="http://schemas.microsoft.com/office/drawing/2014/main" id="{BFC8A338-9596-44AE-1443-CE8DCB14804E}"/>
              </a:ext>
            </a:extLst>
          </p:cNvPr>
          <p:cNvSpPr>
            <a:spLocks noChangeArrowheads="1"/>
          </p:cNvSpPr>
          <p:nvPr/>
        </p:nvSpPr>
        <p:spPr bwMode="auto">
          <a:xfrm>
            <a:off x="1507294" y="315316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2" name="Freeform 171">
            <a:extLst>
              <a:ext uri="{FF2B5EF4-FFF2-40B4-BE49-F238E27FC236}">
                <a16:creationId xmlns:a16="http://schemas.microsoft.com/office/drawing/2014/main" id="{8862AEA8-E077-CBEE-D81B-ECEF3D0A4C38}"/>
              </a:ext>
            </a:extLst>
          </p:cNvPr>
          <p:cNvSpPr>
            <a:spLocks noChangeArrowheads="1"/>
          </p:cNvSpPr>
          <p:nvPr/>
        </p:nvSpPr>
        <p:spPr bwMode="auto">
          <a:xfrm>
            <a:off x="1568022" y="3213895"/>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GB" sz="900" noProof="0" dirty="0"/>
          </a:p>
        </p:txBody>
      </p:sp>
      <p:sp>
        <p:nvSpPr>
          <p:cNvPr id="13" name="Freeform 172">
            <a:extLst>
              <a:ext uri="{FF2B5EF4-FFF2-40B4-BE49-F238E27FC236}">
                <a16:creationId xmlns:a16="http://schemas.microsoft.com/office/drawing/2014/main" id="{77FA451B-3EDF-616A-EE7A-82F0456CC708}"/>
              </a:ext>
            </a:extLst>
          </p:cNvPr>
          <p:cNvSpPr>
            <a:spLocks noChangeArrowheads="1"/>
          </p:cNvSpPr>
          <p:nvPr/>
        </p:nvSpPr>
        <p:spPr bwMode="auto">
          <a:xfrm>
            <a:off x="1631281" y="3274623"/>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6" name="CuadroTexto 553">
            <a:extLst>
              <a:ext uri="{FF2B5EF4-FFF2-40B4-BE49-F238E27FC236}">
                <a16:creationId xmlns:a16="http://schemas.microsoft.com/office/drawing/2014/main" id="{F48F4543-1028-7BF0-1073-B4C242BD78C8}"/>
              </a:ext>
            </a:extLst>
          </p:cNvPr>
          <p:cNvSpPr txBox="1"/>
          <p:nvPr/>
        </p:nvSpPr>
        <p:spPr>
          <a:xfrm>
            <a:off x="1573891" y="4080649"/>
            <a:ext cx="2328391" cy="1015663"/>
          </a:xfrm>
          <a:prstGeom prst="rect">
            <a:avLst/>
          </a:prstGeom>
          <a:noFill/>
        </p:spPr>
        <p:txBody>
          <a:bodyPr wrap="square" rtlCol="0">
            <a:spAutoFit/>
          </a:bodyPr>
          <a:lstStyle/>
          <a:p>
            <a:pPr algn="ctr"/>
            <a:r>
              <a:rPr lang="pl-PL" sz="2000" b="1" dirty="0" err="1">
                <a:solidFill>
                  <a:schemeClr val="bg1"/>
                </a:solidFill>
              </a:rPr>
              <a:t>Agricultural</a:t>
            </a:r>
            <a:r>
              <a:rPr lang="pl-PL" sz="2000" b="1" dirty="0">
                <a:solidFill>
                  <a:schemeClr val="bg1"/>
                </a:solidFill>
              </a:rPr>
              <a:t> </a:t>
            </a:r>
            <a:r>
              <a:rPr lang="pl-PL" sz="2000" b="1" dirty="0" err="1">
                <a:solidFill>
                  <a:schemeClr val="bg1"/>
                </a:solidFill>
              </a:rPr>
              <a:t>biogas</a:t>
            </a:r>
            <a:r>
              <a:rPr lang="pl-PL" sz="2000" b="1" dirty="0">
                <a:solidFill>
                  <a:schemeClr val="bg1"/>
                </a:solidFill>
              </a:rPr>
              <a:t> </a:t>
            </a:r>
            <a:r>
              <a:rPr lang="pl-PL" sz="2000" b="1" dirty="0" err="1">
                <a:solidFill>
                  <a:schemeClr val="bg1"/>
                </a:solidFill>
              </a:rPr>
              <a:t>plants</a:t>
            </a:r>
            <a:endParaRPr lang="pl-PL" sz="2000" dirty="0">
              <a:solidFill>
                <a:schemeClr val="bg1"/>
              </a:solidFill>
            </a:endParaRPr>
          </a:p>
          <a:p>
            <a:pPr algn="ct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25" name="Text Placeholder 5">
            <a:extLst>
              <a:ext uri="{FF2B5EF4-FFF2-40B4-BE49-F238E27FC236}">
                <a16:creationId xmlns:a16="http://schemas.microsoft.com/office/drawing/2014/main" id="{59D10E2D-4F7C-FC38-4857-C0012ABAFB7D}"/>
              </a:ext>
            </a:extLst>
          </p:cNvPr>
          <p:cNvSpPr txBox="1">
            <a:spLocks/>
          </p:cNvSpPr>
          <p:nvPr/>
        </p:nvSpPr>
        <p:spPr>
          <a:xfrm>
            <a:off x="3766673" y="4080649"/>
            <a:ext cx="2407790" cy="2251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100" dirty="0"/>
              <a:t>C</a:t>
            </a:r>
            <a:r>
              <a:rPr lang="en-US" sz="2100" dirty="0" err="1"/>
              <a:t>onvert</a:t>
            </a:r>
            <a:r>
              <a:rPr lang="en-US" sz="2100" dirty="0"/>
              <a:t> plant waste, liquid manure and organic residues into biogas, which can be used to produce electricity and heat.</a:t>
            </a:r>
          </a:p>
          <a:p>
            <a:pPr marL="0" indent="0" algn="ctr">
              <a:buNone/>
            </a:pPr>
            <a:endParaRPr lang="en-GB" sz="2100" noProof="0" dirty="0">
              <a:solidFill>
                <a:srgbClr val="404040"/>
              </a:solidFill>
            </a:endParaRPr>
          </a:p>
        </p:txBody>
      </p:sp>
      <p:sp>
        <p:nvSpPr>
          <p:cNvPr id="26" name="Freeform 175">
            <a:extLst>
              <a:ext uri="{FF2B5EF4-FFF2-40B4-BE49-F238E27FC236}">
                <a16:creationId xmlns:a16="http://schemas.microsoft.com/office/drawing/2014/main" id="{5FB7C2B4-2355-B8F8-8357-6338EAD4E331}"/>
              </a:ext>
            </a:extLst>
          </p:cNvPr>
          <p:cNvSpPr>
            <a:spLocks noChangeArrowheads="1"/>
          </p:cNvSpPr>
          <p:nvPr/>
        </p:nvSpPr>
        <p:spPr bwMode="auto">
          <a:xfrm>
            <a:off x="6659595" y="321527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Freeform 176">
            <a:extLst>
              <a:ext uri="{FF2B5EF4-FFF2-40B4-BE49-F238E27FC236}">
                <a16:creationId xmlns:a16="http://schemas.microsoft.com/office/drawing/2014/main" id="{4FEF6E6C-A602-E8D4-CF44-09757B24B806}"/>
              </a:ext>
            </a:extLst>
          </p:cNvPr>
          <p:cNvSpPr>
            <a:spLocks noChangeArrowheads="1"/>
          </p:cNvSpPr>
          <p:nvPr/>
        </p:nvSpPr>
        <p:spPr bwMode="auto">
          <a:xfrm>
            <a:off x="6720323" y="3276002"/>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GB" sz="900" noProof="0" dirty="0"/>
          </a:p>
        </p:txBody>
      </p:sp>
      <p:sp>
        <p:nvSpPr>
          <p:cNvPr id="28" name="Freeform 177">
            <a:extLst>
              <a:ext uri="{FF2B5EF4-FFF2-40B4-BE49-F238E27FC236}">
                <a16:creationId xmlns:a16="http://schemas.microsoft.com/office/drawing/2014/main" id="{17EA4EDF-9318-7066-C6A1-B4724664E46F}"/>
              </a:ext>
            </a:extLst>
          </p:cNvPr>
          <p:cNvSpPr>
            <a:spLocks noChangeArrowheads="1"/>
          </p:cNvSpPr>
          <p:nvPr/>
        </p:nvSpPr>
        <p:spPr bwMode="auto">
          <a:xfrm>
            <a:off x="6783580" y="3336730"/>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CuadroTexto 553">
            <a:extLst>
              <a:ext uri="{FF2B5EF4-FFF2-40B4-BE49-F238E27FC236}">
                <a16:creationId xmlns:a16="http://schemas.microsoft.com/office/drawing/2014/main" id="{884546AC-02E5-CC3A-C232-A3C021B59B18}"/>
              </a:ext>
            </a:extLst>
          </p:cNvPr>
          <p:cNvSpPr txBox="1"/>
          <p:nvPr/>
        </p:nvSpPr>
        <p:spPr>
          <a:xfrm>
            <a:off x="6670498" y="4003713"/>
            <a:ext cx="2328391" cy="1015663"/>
          </a:xfrm>
          <a:prstGeom prst="rect">
            <a:avLst/>
          </a:prstGeom>
          <a:noFill/>
        </p:spPr>
        <p:txBody>
          <a:bodyPr wrap="square" rtlCol="0">
            <a:spAutoFit/>
          </a:bodyPr>
          <a:lstStyle/>
          <a:p>
            <a:pPr algn="ctr"/>
            <a:r>
              <a:rPr lang="pl-PL" sz="2000" b="1" dirty="0" err="1">
                <a:solidFill>
                  <a:schemeClr val="bg1"/>
                </a:solidFill>
              </a:rPr>
              <a:t>Combustion</a:t>
            </a:r>
            <a:r>
              <a:rPr lang="pl-PL" sz="2000" b="1" dirty="0">
                <a:solidFill>
                  <a:schemeClr val="bg1"/>
                </a:solidFill>
              </a:rPr>
              <a:t> of </a:t>
            </a:r>
            <a:r>
              <a:rPr lang="pl-PL" sz="2000" b="1" dirty="0" err="1">
                <a:solidFill>
                  <a:schemeClr val="bg1"/>
                </a:solidFill>
              </a:rPr>
              <a:t>biomass</a:t>
            </a:r>
            <a:endParaRPr lang="pl-PL" sz="2000" dirty="0">
              <a:solidFill>
                <a:schemeClr val="bg1"/>
              </a:solidFill>
            </a:endParaRPr>
          </a:p>
          <a:p>
            <a:pPr algn="ct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33" name="Text Placeholder 5">
            <a:extLst>
              <a:ext uri="{FF2B5EF4-FFF2-40B4-BE49-F238E27FC236}">
                <a16:creationId xmlns:a16="http://schemas.microsoft.com/office/drawing/2014/main" id="{B24D1FAD-3BBB-17DD-5945-D2B7EDDE9350}"/>
              </a:ext>
            </a:extLst>
          </p:cNvPr>
          <p:cNvSpPr txBox="1">
            <a:spLocks/>
          </p:cNvSpPr>
          <p:nvPr/>
        </p:nvSpPr>
        <p:spPr>
          <a:xfrm>
            <a:off x="8998889" y="4080649"/>
            <a:ext cx="2251998" cy="18330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000" dirty="0"/>
              <a:t>I</a:t>
            </a:r>
            <a:r>
              <a:rPr lang="en-US" sz="2000" dirty="0"/>
              <a:t>n furnaces and boilers, providing heating for farm buildings and greenhouses.</a:t>
            </a:r>
          </a:p>
          <a:p>
            <a:pPr marL="0" indent="0" algn="ctr">
              <a:buNone/>
            </a:pPr>
            <a:endParaRPr lang="en-GB" sz="2000" noProof="0" dirty="0">
              <a:solidFill>
                <a:srgbClr val="404040"/>
              </a:solidFill>
            </a:endParaRPr>
          </a:p>
        </p:txBody>
      </p:sp>
      <p:pic>
        <p:nvPicPr>
          <p:cNvPr id="3" name="Picture 2" descr="A black background with a black square&#10;&#10;AI-generated content may be incorrect.">
            <a:extLst>
              <a:ext uri="{FF2B5EF4-FFF2-40B4-BE49-F238E27FC236}">
                <a16:creationId xmlns:a16="http://schemas.microsoft.com/office/drawing/2014/main" id="{E4F647AE-23F6-A7CA-7C87-178180AE16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046" y="-103349"/>
            <a:ext cx="2438095" cy="2438095"/>
          </a:xfrm>
          <a:prstGeom prst="rect">
            <a:avLst/>
          </a:prstGeom>
        </p:spPr>
      </p:pic>
    </p:spTree>
    <p:extLst>
      <p:ext uri="{BB962C8B-B14F-4D97-AF65-F5344CB8AC3E}">
        <p14:creationId xmlns:p14="http://schemas.microsoft.com/office/powerpoint/2010/main" val="164902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7F68570-EF02-E3F5-15DC-EA0696A3424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724480"/>
            <a:ext cx="7708195" cy="3396829"/>
          </a:xfrm>
        </p:spPr>
      </p:pic>
      <p:sp>
        <p:nvSpPr>
          <p:cNvPr id="15" name="TextBox 14">
            <a:extLst>
              <a:ext uri="{FF2B5EF4-FFF2-40B4-BE49-F238E27FC236}">
                <a16:creationId xmlns:a16="http://schemas.microsoft.com/office/drawing/2014/main" id="{3E1666DB-365E-6809-07DD-1185D7AB9C4C}"/>
              </a:ext>
            </a:extLst>
          </p:cNvPr>
          <p:cNvSpPr txBox="1"/>
          <p:nvPr/>
        </p:nvSpPr>
        <p:spPr>
          <a:xfrm>
            <a:off x="1059119" y="1966652"/>
            <a:ext cx="7834070" cy="1200329"/>
          </a:xfrm>
          <a:prstGeom prst="rect">
            <a:avLst/>
          </a:prstGeom>
          <a:solidFill>
            <a:srgbClr val="EEA821"/>
          </a:solidFill>
        </p:spPr>
        <p:txBody>
          <a:bodyPr wrap="square" rtlCol="0">
            <a:spAutoFit/>
          </a:bodyPr>
          <a:lstStyle/>
          <a:p>
            <a:pPr>
              <a:buNone/>
            </a:pPr>
            <a:r>
              <a:rPr lang="pl-PL" sz="3600" b="1" noProof="0" dirty="0">
                <a:solidFill>
                  <a:schemeClr val="bg1"/>
                </a:solidFill>
                <a:latin typeface="Calibri" panose="020F0502020204030204" pitchFamily="34" charset="0"/>
                <a:cs typeface="Calibri" panose="020F0502020204030204" pitchFamily="34" charset="0"/>
              </a:rPr>
              <a:t>BENEFITS OF </a:t>
            </a:r>
            <a:r>
              <a:rPr lang="en-US" sz="3600" b="1" noProof="0" dirty="0">
                <a:solidFill>
                  <a:schemeClr val="bg1"/>
                </a:solidFill>
                <a:latin typeface="Calibri" panose="020F0502020204030204" pitchFamily="34" charset="0"/>
                <a:cs typeface="Calibri" panose="020F0502020204030204" pitchFamily="34" charset="0"/>
              </a:rPr>
              <a:t>INTEGRATING</a:t>
            </a:r>
            <a:r>
              <a:rPr lang="pl-PL" sz="3600" b="1" noProof="0" dirty="0">
                <a:solidFill>
                  <a:schemeClr val="bg1"/>
                </a:solidFill>
                <a:latin typeface="Calibri" panose="020F0502020204030204" pitchFamily="34" charset="0"/>
                <a:cs typeface="Calibri" panose="020F0502020204030204" pitchFamily="34" charset="0"/>
              </a:rPr>
              <a:t> RENEWABLE ENERGY INTO FARMING OPERATIONS</a:t>
            </a:r>
            <a:endParaRPr lang="en-GB" sz="3600" b="1" noProof="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ags/tag3.xml><?xml version="1.0" encoding="utf-8"?>
<p:tagLst xmlns:a="http://schemas.openxmlformats.org/drawingml/2006/main" xmlns:r="http://schemas.openxmlformats.org/officeDocument/2006/relationships" xmlns:p="http://schemas.openxmlformats.org/presentationml/2006/main">
  <p:tag name="TIMING" val="|15.4"/>
</p:tagLst>
</file>

<file path=ppt/tags/tag4.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C3FFCC-F9BE-471C-A7FC-41FC19B9412B}">
  <ds:schemaRefs>
    <ds:schemaRef ds:uri="http://schemas.microsoft.com/sharepoint/v3/contenttype/forms"/>
  </ds:schemaRefs>
</ds:datastoreItem>
</file>

<file path=customXml/itemProps2.xml><?xml version="1.0" encoding="utf-8"?>
<ds:datastoreItem xmlns:ds="http://schemas.openxmlformats.org/officeDocument/2006/customXml" ds:itemID="{B3C59020-E806-48C4-A1AE-CC4030D7D4EE}">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3.xml><?xml version="1.0" encoding="utf-8"?>
<ds:datastoreItem xmlns:ds="http://schemas.openxmlformats.org/officeDocument/2006/customXml" ds:itemID="{7AA91422-1557-4240-B5D7-5759DF74C789}"/>
</file>

<file path=docProps/app.xml><?xml version="1.0" encoding="utf-8"?>
<Properties xmlns="http://schemas.openxmlformats.org/officeDocument/2006/extended-properties" xmlns:vt="http://schemas.openxmlformats.org/officeDocument/2006/docPropsVTypes">
  <Template/>
  <TotalTime>5241</TotalTime>
  <Words>1554</Words>
  <Application>Microsoft Office PowerPoint</Application>
  <PresentationFormat>Widescreen</PresentationFormat>
  <Paragraphs>117</Paragraphs>
  <Slides>22</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124</cp:revision>
  <dcterms:created xsi:type="dcterms:W3CDTF">2019-11-20T14:08:21Z</dcterms:created>
  <dcterms:modified xsi:type="dcterms:W3CDTF">2025-07-14T13:01:06Z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ies>
</file>