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1" r:id="rId5"/>
  </p:sldMasterIdLst>
  <p:notesMasterIdLst>
    <p:notesMasterId r:id="rId18"/>
  </p:notesMasterIdLst>
  <p:sldIdLst>
    <p:sldId id="4386" r:id="rId6"/>
    <p:sldId id="4387" r:id="rId7"/>
    <p:sldId id="4367" r:id="rId8"/>
    <p:sldId id="4414" r:id="rId9"/>
    <p:sldId id="4415" r:id="rId10"/>
    <p:sldId id="4413" r:id="rId11"/>
    <p:sldId id="4360" r:id="rId12"/>
    <p:sldId id="276" r:id="rId13"/>
    <p:sldId id="4362" r:id="rId14"/>
    <p:sldId id="4370" r:id="rId15"/>
    <p:sldId id="4416" r:id="rId16"/>
    <p:sldId id="439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7772"/>
    <a:srgbClr val="EEA821"/>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B9E29A-9456-B86E-040B-939C63E0AA42}" v="3" dt="2025-08-05T09:08:32.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67960" autoAdjust="0"/>
  </p:normalViewPr>
  <p:slideViewPr>
    <p:cSldViewPr snapToGrid="0" snapToObjects="1">
      <p:cViewPr varScale="1">
        <p:scale>
          <a:sx n="72" d="100"/>
          <a:sy n="72" d="100"/>
        </p:scale>
        <p:origin x="2016" y="66"/>
      </p:cViewPr>
      <p:guideLst/>
    </p:cSldViewPr>
  </p:slideViewPr>
  <p:outlineViewPr>
    <p:cViewPr>
      <p:scale>
        <a:sx n="33" d="100"/>
        <a:sy n="33" d="100"/>
      </p:scale>
      <p:origin x="0" y="-58752"/>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65" d="100"/>
          <a:sy n="65" d="100"/>
        </p:scale>
        <p:origin x="2811"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uniag1.onmicrosoft.com::532e4ad0-ff7c-4c0e-af21-fb77f0df59cd" providerId="AD" clId="Web-{94B9E29A-9456-B86E-040B-939C63E0AA42}"/>
    <pc:docChg chg="modSld">
      <pc:chgData name="Paula Whyte ( Momentum Consulting )" userId="S::paula_momentumconsulting.ie#ext#@uniag1.onmicrosoft.com::532e4ad0-ff7c-4c0e-af21-fb77f0df59cd" providerId="AD" clId="Web-{94B9E29A-9456-B86E-040B-939C63E0AA42}" dt="2025-08-05T09:08:32.522" v="2" actId="1076"/>
      <pc:docMkLst>
        <pc:docMk/>
      </pc:docMkLst>
      <pc:sldChg chg="modSp">
        <pc:chgData name="Paula Whyte ( Momentum Consulting )" userId="S::paula_momentumconsulting.ie#ext#@uniag1.onmicrosoft.com::532e4ad0-ff7c-4c0e-af21-fb77f0df59cd" providerId="AD" clId="Web-{94B9E29A-9456-B86E-040B-939C63E0AA42}" dt="2025-08-05T09:08:32.522" v="2" actId="1076"/>
        <pc:sldMkLst>
          <pc:docMk/>
          <pc:sldMk cId="1240833318" sldId="4386"/>
        </pc:sldMkLst>
        <pc:spChg chg="mod">
          <ac:chgData name="Paula Whyte ( Momentum Consulting )" userId="S::paula_momentumconsulting.ie#ext#@uniag1.onmicrosoft.com::532e4ad0-ff7c-4c0e-af21-fb77f0df59cd" providerId="AD" clId="Web-{94B9E29A-9456-B86E-040B-939C63E0AA42}" dt="2025-08-05T09:08:24.382" v="1" actId="1076"/>
          <ac:spMkLst>
            <pc:docMk/>
            <pc:sldMk cId="1240833318" sldId="4386"/>
            <ac:spMk id="8" creationId="{43C4C732-9958-5930-82E1-D1F17576AF4F}"/>
          </ac:spMkLst>
        </pc:spChg>
        <pc:spChg chg="mod">
          <ac:chgData name="Paula Whyte ( Momentum Consulting )" userId="S::paula_momentumconsulting.ie#ext#@uniag1.onmicrosoft.com::532e4ad0-ff7c-4c0e-af21-fb77f0df59cd" providerId="AD" clId="Web-{94B9E29A-9456-B86E-040B-939C63E0AA42}" dt="2025-08-05T09:08:32.522" v="2" actId="1076"/>
          <ac:spMkLst>
            <pc:docMk/>
            <pc:sldMk cId="1240833318" sldId="4386"/>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8/5/2025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C156C-0C80-B7A2-9C70-D003C08C7F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99A6D1-03E7-4CA2-BEB4-E5011B9F9C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81D53B-6B77-A39C-29C9-29AA4A0A00A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5AA3D2-8305-1B61-7635-520C74E31C1E}"/>
              </a:ext>
            </a:extLst>
          </p:cNvPr>
          <p:cNvSpPr>
            <a:spLocks noGrp="1"/>
          </p:cNvSpPr>
          <p:nvPr>
            <p:ph type="sldNum" sz="quarter" idx="5"/>
          </p:nvPr>
        </p:nvSpPr>
        <p:spPr/>
        <p:txBody>
          <a:bodyPr/>
          <a:lstStyle/>
          <a:p>
            <a:fld id="{4BE5DE82-CF29-044D-9158-06A811149881}" type="slidenum">
              <a:rPr lang="en-US" smtClean="0"/>
              <a:t>3</a:t>
            </a:fld>
            <a:endParaRPr lang="en-US"/>
          </a:p>
        </p:txBody>
      </p:sp>
    </p:spTree>
    <p:extLst>
      <p:ext uri="{BB962C8B-B14F-4D97-AF65-F5344CB8AC3E}">
        <p14:creationId xmlns:p14="http://schemas.microsoft.com/office/powerpoint/2010/main" val="355392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438F4-B1E5-07F4-1BCA-7EBA130FCD4B}"/>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03CDFCBD-624B-61EB-B796-75D756C47940}"/>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161934B5-6A9D-55AB-4D6D-6ECE9F432968}"/>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F0FE68FE-E038-5C4F-7CFF-3E2A83316514}"/>
              </a:ext>
            </a:extLst>
          </p:cNvPr>
          <p:cNvSpPr>
            <a:spLocks noGrp="1"/>
          </p:cNvSpPr>
          <p:nvPr>
            <p:ph type="sldNum" sz="quarter" idx="5"/>
          </p:nvPr>
        </p:nvSpPr>
        <p:spPr/>
        <p:txBody>
          <a:bodyPr/>
          <a:lstStyle/>
          <a:p>
            <a:fld id="{9ED4A299-DD6E-4F4E-AAAF-972CE464E941}" type="slidenum">
              <a:rPr lang="en-US" smtClean="0"/>
              <a:t>4</a:t>
            </a:fld>
            <a:endParaRPr lang="en-US"/>
          </a:p>
        </p:txBody>
      </p:sp>
    </p:spTree>
    <p:extLst>
      <p:ext uri="{BB962C8B-B14F-4D97-AF65-F5344CB8AC3E}">
        <p14:creationId xmlns:p14="http://schemas.microsoft.com/office/powerpoint/2010/main" val="1452399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541BE-61C9-31A0-EBFC-CE5213916F66}"/>
            </a:ext>
          </a:extLst>
        </p:cNvPr>
        <p:cNvGrpSpPr/>
        <p:nvPr/>
      </p:nvGrpSpPr>
      <p:grpSpPr>
        <a:xfrm>
          <a:off x="0" y="0"/>
          <a:ext cx="0" cy="0"/>
          <a:chOff x="0" y="0"/>
          <a:chExt cx="0" cy="0"/>
        </a:xfrm>
      </p:grpSpPr>
      <p:sp>
        <p:nvSpPr>
          <p:cNvPr id="2" name="Zástupný objekt pre obrázok snímky 1">
            <a:extLst>
              <a:ext uri="{FF2B5EF4-FFF2-40B4-BE49-F238E27FC236}">
                <a16:creationId xmlns:a16="http://schemas.microsoft.com/office/drawing/2014/main" id="{08BB4D5F-E48D-1544-1002-337C30FF64F2}"/>
              </a:ext>
            </a:extLst>
          </p:cNvPr>
          <p:cNvSpPr>
            <a:spLocks noGrp="1" noRot="1" noChangeAspect="1"/>
          </p:cNvSpPr>
          <p:nvPr>
            <p:ph type="sldImg"/>
          </p:nvPr>
        </p:nvSpPr>
        <p:spPr/>
      </p:sp>
      <p:sp>
        <p:nvSpPr>
          <p:cNvPr id="3" name="Zástupný objekt pre poznámky 2">
            <a:extLst>
              <a:ext uri="{FF2B5EF4-FFF2-40B4-BE49-F238E27FC236}">
                <a16:creationId xmlns:a16="http://schemas.microsoft.com/office/drawing/2014/main" id="{E2E07C3E-D5EC-28FE-7271-8464B5E5101D}"/>
              </a:ext>
            </a:extLst>
          </p:cNvPr>
          <p:cNvSpPr>
            <a:spLocks noGrp="1"/>
          </p:cNvSpPr>
          <p:nvPr>
            <p:ph type="body" idx="1"/>
          </p:nvPr>
        </p:nvSpPr>
        <p:spPr/>
        <p:txBody>
          <a:bodyPr/>
          <a:lstStyle/>
          <a:p>
            <a:endParaRPr lang="sk-SK" dirty="0"/>
          </a:p>
        </p:txBody>
      </p:sp>
      <p:sp>
        <p:nvSpPr>
          <p:cNvPr id="4" name="Zástupný objekt pre číslo snímky 3">
            <a:extLst>
              <a:ext uri="{FF2B5EF4-FFF2-40B4-BE49-F238E27FC236}">
                <a16:creationId xmlns:a16="http://schemas.microsoft.com/office/drawing/2014/main" id="{2D2969EA-ABB0-6023-84D3-003FCD33768D}"/>
              </a:ext>
            </a:extLst>
          </p:cNvPr>
          <p:cNvSpPr>
            <a:spLocks noGrp="1"/>
          </p:cNvSpPr>
          <p:nvPr>
            <p:ph type="sldNum" sz="quarter" idx="5"/>
          </p:nvPr>
        </p:nvSpPr>
        <p:spPr/>
        <p:txBody>
          <a:bodyPr/>
          <a:lstStyle/>
          <a:p>
            <a:fld id="{9ED4A299-DD6E-4F4E-AAAF-972CE464E941}" type="slidenum">
              <a:rPr lang="en-US" smtClean="0"/>
              <a:t>5</a:t>
            </a:fld>
            <a:endParaRPr lang="en-US"/>
          </a:p>
        </p:txBody>
      </p:sp>
    </p:spTree>
    <p:extLst>
      <p:ext uri="{BB962C8B-B14F-4D97-AF65-F5344CB8AC3E}">
        <p14:creationId xmlns:p14="http://schemas.microsoft.com/office/powerpoint/2010/main" val="237058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85EB0-13E5-D268-4C4A-0D77E65E0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BAFAB9-6E32-4902-62AF-8BCEDE3DD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B53E9-0F47-08B5-F160-A6ACF4B1FD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B3E364-A488-1ED5-0917-6D6ADD98722F}"/>
              </a:ext>
            </a:extLst>
          </p:cNvPr>
          <p:cNvSpPr>
            <a:spLocks noGrp="1"/>
          </p:cNvSpPr>
          <p:nvPr>
            <p:ph type="sldNum" sz="quarter" idx="5"/>
          </p:nvPr>
        </p:nvSpPr>
        <p:spPr/>
        <p:txBody>
          <a:bodyPr/>
          <a:lstStyle/>
          <a:p>
            <a:fld id="{4BE5DE82-CF29-044D-9158-06A811149881}" type="slidenum">
              <a:rPr lang="en-US" smtClean="0"/>
              <a:t>6</a:t>
            </a:fld>
            <a:endParaRPr lang="en-US"/>
          </a:p>
        </p:txBody>
      </p:sp>
    </p:spTree>
    <p:extLst>
      <p:ext uri="{BB962C8B-B14F-4D97-AF65-F5344CB8AC3E}">
        <p14:creationId xmlns:p14="http://schemas.microsoft.com/office/powerpoint/2010/main" val="282930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7</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38701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8</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9</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2666-1EFB-FF8B-3C41-28D31958EC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DB1750-4687-99BD-58FC-9A66A3C54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47C591-7865-2797-DEA3-7E480E9DEF4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FEF4D2C-E513-E594-8C94-C10FA652F77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34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4A299-DD6E-4F4E-AAAF-972CE464E9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5647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a:p>
        </p:txBody>
      </p:sp>
    </p:spTree>
    <p:extLst>
      <p:ext uri="{BB962C8B-B14F-4D97-AF65-F5344CB8AC3E}">
        <p14:creationId xmlns:p14="http://schemas.microsoft.com/office/powerpoint/2010/main" val="123748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a:srcRect l="-18315" t="15976" r="5314" b="1108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a:stretch>
            <a:fillRect/>
          </a:stretch>
        </p:blipFill>
        <p:spPr>
          <a:xfrm>
            <a:off x="8102900" y="547159"/>
            <a:ext cx="3870851" cy="1793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141199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3273806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518734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00612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53602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799204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00771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36421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extLst>
      <p:ext uri="{BB962C8B-B14F-4D97-AF65-F5344CB8AC3E}">
        <p14:creationId xmlns:p14="http://schemas.microsoft.com/office/powerpoint/2010/main" val="162763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49950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7069899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557063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8065762F-7E38-F68C-4134-F3F438EB08C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a:xfrm>
            <a:off x="7106712" y="1328701"/>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3" name="Picture Placeholder 9">
            <a:extLst>
              <a:ext uri="{FF2B5EF4-FFF2-40B4-BE49-F238E27FC236}">
                <a16:creationId xmlns:a16="http://schemas.microsoft.com/office/drawing/2014/main" id="{F003D7D4-3AAC-1BBD-CC12-DDA60953E70D}"/>
              </a:ext>
            </a:extLst>
          </p:cNvPr>
          <p:cNvSpPr>
            <a:spLocks noGrp="1"/>
          </p:cNvSpPr>
          <p:nvPr>
            <p:ph type="pic" sz="quarter" idx="15"/>
          </p:nvPr>
        </p:nvSpPr>
        <p:spPr>
          <a:xfrm>
            <a:off x="7642283"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429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945288" y="2098883"/>
            <a:ext cx="9293954" cy="4668982"/>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7308086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9285030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313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22624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12661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QUOTE</a:t>
            </a:r>
            <a:endParaRPr lang="en-US" dirty="0"/>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295628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6999" y="-2666999"/>
            <a:ext cx="6858001" cy="12191999"/>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965899" y="-2133928"/>
            <a:ext cx="6141020" cy="11125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07772"/>
                </a:solidFill>
                <a:latin typeface="+mn-lt"/>
              </a:defRPr>
            </a:lvl1pPr>
          </a:lstStyle>
          <a:p>
            <a:pPr lvl="0"/>
            <a:r>
              <a:rPr lang="en-US" dirty="0"/>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190176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279820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extLst>
      <p:ext uri="{BB962C8B-B14F-4D97-AF65-F5344CB8AC3E}">
        <p14:creationId xmlns:p14="http://schemas.microsoft.com/office/powerpoint/2010/main" val="1658039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38356783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3528298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image" Target="../media/image6.png"/><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5.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3"/>
            <a:srcRect l="41220" t="76627" r="3876" b="8861"/>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3"/>
            <a:srcRect l="2004" t="8423" r="57659" b="14664"/>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6" r:id="rId18"/>
    <p:sldLayoutId id="2147483668" r:id="rId19"/>
    <p:sldLayoutId id="2147483679" r:id="rId20"/>
    <p:sldLayoutId id="2147483680"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6"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56916597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mpcdeKMki7A" TargetMode="External"/><Relationship Id="rId2" Type="http://schemas.openxmlformats.org/officeDocument/2006/relationships/image" Target="../media/image11.jpg"/><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9.xml"/><Relationship Id="rId5" Type="http://schemas.openxmlformats.org/officeDocument/2006/relationships/image" Target="../media/image2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hyperlink" Target="https://www.flickr.com/photos/thisisengineering/4867799219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retyre.eco/industrial-revolu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desenvolvimentorural.com/trator-autonom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hyperlink" Target="https://www.astroblogs.nl/2018/08/28/satelliet-zoekt-boe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13867" r="1652"/>
          <a:stretch>
            <a:fillRect/>
          </a:stretch>
        </p:blipFill>
        <p:spPr>
          <a:xfrm flipH="1">
            <a:off x="0" y="2463800"/>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 Placeholder 12"/>
          <p:cNvSpPr>
            <a:spLocks noGrp="1"/>
          </p:cNvSpPr>
          <p:nvPr>
            <p:ph type="body" sz="quarter" idx="20"/>
          </p:nvPr>
        </p:nvSpPr>
        <p:spPr>
          <a:xfrm>
            <a:off x="488656" y="3436077"/>
            <a:ext cx="3903123" cy="1393098"/>
          </a:xfrm>
        </p:spPr>
        <p:txBody>
          <a:bodyPr>
            <a:noAutofit/>
          </a:bodyPr>
          <a:lstStyle/>
          <a:p>
            <a:pPr>
              <a:lnSpc>
                <a:spcPct val="80000"/>
              </a:lnSpc>
            </a:pPr>
            <a:r>
              <a:rPr lang="en-GB" sz="3400" noProof="0" dirty="0">
                <a:solidFill>
                  <a:schemeClr val="bg1"/>
                </a:solidFill>
              </a:rPr>
              <a:t>M5: </a:t>
            </a:r>
            <a:r>
              <a:rPr lang="en-IE" sz="3400" dirty="0">
                <a:solidFill>
                  <a:schemeClr val="bg1"/>
                </a:solidFill>
              </a:rPr>
              <a:t>Future Trends</a:t>
            </a:r>
            <a:endParaRPr lang="en-GB" sz="34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488656" y="2242040"/>
            <a:ext cx="3558493" cy="999027"/>
          </a:xfrm>
          <a:prstGeom prst="rect">
            <a:avLst/>
          </a:prstGeom>
        </p:spPr>
        <p:txBody>
          <a:bodyPr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rPr>
              <a:t>Course </a:t>
            </a:r>
            <a:r>
              <a:rPr kumimoji="0" lang="en-IE" sz="3000" b="0" i="0" u="none" strike="noStrike" kern="1200" cap="none" spc="0" normalizeH="0" baseline="0" noProof="0" dirty="0">
                <a:ln>
                  <a:noFill/>
                </a:ln>
                <a:solidFill>
                  <a:prstClr val="white"/>
                </a:solidFill>
                <a:effectLst/>
                <a:uLnTx/>
                <a:uFillTx/>
                <a:latin typeface="Calibri" panose="020F0502020204030204"/>
                <a:ea typeface="+mn-ea"/>
                <a:cs typeface="+mn-cs"/>
              </a:rPr>
              <a:t>3</a:t>
            </a:r>
            <a:r>
              <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pl-PL" sz="3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IE" sz="3000" b="0" i="0" u="none" strike="noStrike" kern="1200" cap="none" spc="0" normalizeH="0" baseline="0" noProof="0" dirty="0">
                <a:ln>
                  <a:noFill/>
                </a:ln>
                <a:solidFill>
                  <a:prstClr val="white"/>
                </a:solidFill>
                <a:effectLst/>
                <a:uLnTx/>
                <a:uFillTx/>
                <a:latin typeface="Calibri" panose="020F0502020204030204"/>
                <a:ea typeface="+mn-ea"/>
                <a:cs typeface="+mn-cs"/>
              </a:rPr>
              <a:t>Mechatronics </a:t>
            </a:r>
            <a:r>
              <a:rPr kumimoji="0" lang="pl-PL" sz="3000" b="0" i="0" u="none" strike="noStrike" kern="1200" cap="none" spc="0" normalizeH="0" baseline="0" noProof="0" dirty="0">
                <a:ln>
                  <a:noFill/>
                </a:ln>
                <a:solidFill>
                  <a:prstClr val="white"/>
                </a:solidFill>
                <a:effectLst/>
                <a:uLnTx/>
                <a:uFillTx/>
                <a:latin typeface="Calibri" panose="020F0502020204030204"/>
                <a:ea typeface="+mn-ea"/>
                <a:cs typeface="+mn-cs"/>
              </a:rPr>
              <a:t>in Agriculture</a:t>
            </a:r>
            <a:endParaRPr kumimoji="0" lang="en-GB" sz="3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5"/>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124083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9A5C5-EF5D-7A68-E9DA-FF5DAFE57E4E}"/>
            </a:ext>
          </a:extLst>
        </p:cNvPr>
        <p:cNvGrpSpPr/>
        <p:nvPr/>
      </p:nvGrpSpPr>
      <p:grpSpPr>
        <a:xfrm>
          <a:off x="0" y="0"/>
          <a:ext cx="0" cy="0"/>
          <a:chOff x="0" y="0"/>
          <a:chExt cx="0" cy="0"/>
        </a:xfrm>
      </p:grpSpPr>
      <p:pic>
        <p:nvPicPr>
          <p:cNvPr id="8" name="Symbol zastępczy obrazu 7" descr="Obraz zawierający osoba, Materiały biurowe, ubrania, w pomieszczeniu&#10;&#10;Zawartość wygenerowana przez sztuczną inteligencję może być niepoprawna.">
            <a:extLst>
              <a:ext uri="{FF2B5EF4-FFF2-40B4-BE49-F238E27FC236}">
                <a16:creationId xmlns:a16="http://schemas.microsoft.com/office/drawing/2014/main" id="{DAD293C3-744C-63CE-D172-3E759C3834F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a:xfrm>
            <a:off x="238772" y="2626822"/>
            <a:ext cx="7708195" cy="3396829"/>
          </a:xfrm>
        </p:spPr>
      </p:pic>
      <p:sp>
        <p:nvSpPr>
          <p:cNvPr id="15" name="TextBox 14">
            <a:extLst>
              <a:ext uri="{FF2B5EF4-FFF2-40B4-BE49-F238E27FC236}">
                <a16:creationId xmlns:a16="http://schemas.microsoft.com/office/drawing/2014/main" id="{6F26A54D-8C99-3EE9-49D7-F6DA68919D73}"/>
              </a:ext>
            </a:extLst>
          </p:cNvPr>
          <p:cNvSpPr txBox="1"/>
          <p:nvPr/>
        </p:nvSpPr>
        <p:spPr>
          <a:xfrm>
            <a:off x="3301924" y="2268415"/>
            <a:ext cx="4795872" cy="646331"/>
          </a:xfrm>
          <a:prstGeom prst="rect">
            <a:avLst/>
          </a:prstGeom>
          <a:solidFill>
            <a:srgbClr val="EEA82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324"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LET’S PRACTICE</a:t>
            </a:r>
          </a:p>
        </p:txBody>
      </p:sp>
      <p:sp>
        <p:nvSpPr>
          <p:cNvPr id="6" name="Rectangle 5">
            <a:extLst>
              <a:ext uri="{FF2B5EF4-FFF2-40B4-BE49-F238E27FC236}">
                <a16:creationId xmlns:a16="http://schemas.microsoft.com/office/drawing/2014/main" id="{C71325F5-4B40-57EF-5045-91D874F5F026}"/>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DC94C7AF-7D2C-14A9-624B-41EB1406080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EC8FD7ED-54F8-EDC5-44BD-E35AC3286545}"/>
              </a:ext>
            </a:extLst>
          </p:cNvPr>
          <p:cNvSpPr>
            <a:spLocks noGrp="1"/>
          </p:cNvSpPr>
          <p:nvPr>
            <p:ph type="body" sz="quarter" idx="17"/>
          </p:nvPr>
        </p:nvSpPr>
        <p:spPr>
          <a:xfrm>
            <a:off x="9241981" y="871477"/>
            <a:ext cx="2066906" cy="582221"/>
          </a:xfrm>
        </p:spPr>
        <p:txBody>
          <a:bodyPr/>
          <a:lstStyle/>
          <a:p>
            <a:r>
              <a:rPr lang="en-GB" noProof="0" dirty="0"/>
              <a:t>03</a:t>
            </a:r>
          </a:p>
        </p:txBody>
      </p:sp>
      <p:grpSp>
        <p:nvGrpSpPr>
          <p:cNvPr id="10" name="Group 9">
            <a:extLst>
              <a:ext uri="{FF2B5EF4-FFF2-40B4-BE49-F238E27FC236}">
                <a16:creationId xmlns:a16="http://schemas.microsoft.com/office/drawing/2014/main" id="{D193A908-1291-0EFF-DD18-69080C019568}"/>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44E3BB9-E61E-FACE-786E-E53E468C8A1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Freeform 11">
              <a:extLst>
                <a:ext uri="{FF2B5EF4-FFF2-40B4-BE49-F238E27FC236}">
                  <a16:creationId xmlns:a16="http://schemas.microsoft.com/office/drawing/2014/main" id="{34D34096-E8AF-97DB-48E9-55AB336DAE09}"/>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16018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2DADD1-2EDD-B394-633B-10DA05499381}"/>
              </a:ext>
            </a:extLst>
          </p:cNvPr>
          <p:cNvSpPr>
            <a:spLocks noGrp="1"/>
          </p:cNvSpPr>
          <p:nvPr>
            <p:ph type="body" sz="quarter" idx="16"/>
          </p:nvPr>
        </p:nvSpPr>
        <p:spPr>
          <a:xfrm>
            <a:off x="904856" y="618626"/>
            <a:ext cx="10052954" cy="803654"/>
          </a:xfrm>
        </p:spPr>
        <p:txBody>
          <a:bodyPr/>
          <a:lstStyle/>
          <a:p>
            <a:r>
              <a:rPr lang="en-US" dirty="0">
                <a:highlight>
                  <a:srgbClr val="EEA821"/>
                </a:highlight>
              </a:rPr>
              <a:t>Learner Exercise: </a:t>
            </a:r>
            <a:r>
              <a:rPr lang="en-US" dirty="0"/>
              <a:t>Technology Match-Up</a:t>
            </a:r>
          </a:p>
          <a:p>
            <a:endParaRPr lang="en-IE" dirty="0"/>
          </a:p>
        </p:txBody>
      </p:sp>
      <p:sp>
        <p:nvSpPr>
          <p:cNvPr id="3" name="Text Placeholder 2">
            <a:extLst>
              <a:ext uri="{FF2B5EF4-FFF2-40B4-BE49-F238E27FC236}">
                <a16:creationId xmlns:a16="http://schemas.microsoft.com/office/drawing/2014/main" id="{8C4999D9-4085-9887-F099-7487A7868998}"/>
              </a:ext>
            </a:extLst>
          </p:cNvPr>
          <p:cNvSpPr>
            <a:spLocks noGrp="1"/>
          </p:cNvSpPr>
          <p:nvPr>
            <p:ph type="body" sz="quarter" idx="19"/>
          </p:nvPr>
        </p:nvSpPr>
        <p:spPr>
          <a:xfrm>
            <a:off x="904856" y="1270893"/>
            <a:ext cx="10690796" cy="4817094"/>
          </a:xfrm>
        </p:spPr>
        <p:txBody>
          <a:bodyPr/>
          <a:lstStyle/>
          <a:p>
            <a:r>
              <a:rPr lang="en-US" dirty="0"/>
              <a:t>Match each agricultural technology below with its correct description. </a:t>
            </a:r>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sz="800" b="1" dirty="0"/>
          </a:p>
          <a:p>
            <a:endParaRPr lang="en-US" sz="1200" b="1" dirty="0">
              <a:solidFill>
                <a:srgbClr val="007772"/>
              </a:solidFill>
            </a:endParaRPr>
          </a:p>
          <a:p>
            <a:r>
              <a:rPr lang="en-US" b="1" dirty="0">
                <a:solidFill>
                  <a:srgbClr val="007772"/>
                </a:solidFill>
              </a:rPr>
              <a:t>Bonus Discussion Question:</a:t>
            </a:r>
            <a:br>
              <a:rPr lang="en-US" dirty="0">
                <a:solidFill>
                  <a:srgbClr val="007772"/>
                </a:solidFill>
              </a:rPr>
            </a:br>
            <a:r>
              <a:rPr lang="en-US" dirty="0">
                <a:solidFill>
                  <a:srgbClr val="007772"/>
                </a:solidFill>
              </a:rPr>
              <a:t>Which of these technologies do you think will have the biggest impact on the future of farming, and why?</a:t>
            </a:r>
          </a:p>
          <a:p>
            <a:endParaRPr lang="en-IE" dirty="0"/>
          </a:p>
        </p:txBody>
      </p:sp>
      <p:sp>
        <p:nvSpPr>
          <p:cNvPr id="5" name="TextBox 4">
            <a:extLst>
              <a:ext uri="{FF2B5EF4-FFF2-40B4-BE49-F238E27FC236}">
                <a16:creationId xmlns:a16="http://schemas.microsoft.com/office/drawing/2014/main" id="{56A73E9C-A3BD-D795-E44A-0210CBCBE03D}"/>
              </a:ext>
            </a:extLst>
          </p:cNvPr>
          <p:cNvSpPr txBox="1"/>
          <p:nvPr/>
        </p:nvSpPr>
        <p:spPr>
          <a:xfrm>
            <a:off x="4373217" y="1940503"/>
            <a:ext cx="6732103" cy="3477875"/>
          </a:xfrm>
          <a:prstGeom prst="rect">
            <a:avLst/>
          </a:prstGeom>
          <a:noFill/>
        </p:spPr>
        <p:txBody>
          <a:bodyPr wrap="square">
            <a:spAutoFit/>
          </a:bodyPr>
          <a:lstStyle/>
          <a:p>
            <a:r>
              <a:rPr lang="en-US" sz="2000" b="1" dirty="0">
                <a:solidFill>
                  <a:srgbClr val="EEA821"/>
                </a:solidFill>
              </a:rPr>
              <a:t>Descriptions:</a:t>
            </a:r>
            <a:endParaRPr lang="en-US" sz="2000" dirty="0">
              <a:solidFill>
                <a:srgbClr val="EEA821"/>
              </a:solidFill>
            </a:endParaRPr>
          </a:p>
          <a:p>
            <a:pPr marL="342900" indent="-342900">
              <a:buFont typeface="+mj-lt"/>
              <a:buAutoNum type="alphaUcPeriod"/>
            </a:pPr>
            <a:r>
              <a:rPr lang="en-US" sz="2000" dirty="0">
                <a:solidFill>
                  <a:srgbClr val="404040"/>
                </a:solidFill>
              </a:rPr>
              <a:t>A system that uses patterns in farm data to continuously improve predictions &amp; recommendations.</a:t>
            </a:r>
          </a:p>
          <a:p>
            <a:pPr marL="342900" indent="-342900">
              <a:buFont typeface="+mj-lt"/>
              <a:buAutoNum type="alphaUcPeriod"/>
            </a:pPr>
            <a:r>
              <a:rPr lang="en-US" sz="2000" dirty="0">
                <a:solidFill>
                  <a:srgbClr val="404040"/>
                </a:solidFill>
              </a:rPr>
              <a:t>GPS-enabled machines that operate without human drivers to perform farm tasks.</a:t>
            </a:r>
          </a:p>
          <a:p>
            <a:pPr marL="342900" indent="-342900">
              <a:buFont typeface="+mj-lt"/>
              <a:buAutoNum type="alphaUcPeriod"/>
            </a:pPr>
            <a:r>
              <a:rPr lang="en-US" sz="2000" dirty="0">
                <a:solidFill>
                  <a:srgbClr val="404040"/>
                </a:solidFill>
              </a:rPr>
              <a:t>Using analytics and sensors to guide planting, irrigation, and fertilization.</a:t>
            </a:r>
          </a:p>
          <a:p>
            <a:pPr marL="342900" indent="-342900">
              <a:buFont typeface="+mj-lt"/>
              <a:buAutoNum type="alphaUcPeriod"/>
            </a:pPr>
            <a:r>
              <a:rPr lang="en-US" sz="2000" dirty="0">
                <a:solidFill>
                  <a:srgbClr val="404040"/>
                </a:solidFill>
              </a:rPr>
              <a:t>Coordinated groups of robots working together to complete agricultural tasks.</a:t>
            </a:r>
          </a:p>
          <a:p>
            <a:pPr marL="342900" indent="-342900">
              <a:buFont typeface="+mj-lt"/>
              <a:buAutoNum type="alphaUcPeriod"/>
            </a:pPr>
            <a:r>
              <a:rPr lang="en-US" sz="2000" dirty="0">
                <a:solidFill>
                  <a:srgbClr val="404040"/>
                </a:solidFill>
              </a:rPr>
              <a:t>Using farm data to guide planning and operational decisions for higher efficiency.</a:t>
            </a:r>
          </a:p>
        </p:txBody>
      </p:sp>
      <p:sp>
        <p:nvSpPr>
          <p:cNvPr id="7" name="TextBox 6">
            <a:extLst>
              <a:ext uri="{FF2B5EF4-FFF2-40B4-BE49-F238E27FC236}">
                <a16:creationId xmlns:a16="http://schemas.microsoft.com/office/drawing/2014/main" id="{4B9D04B6-C6FF-559C-C354-789AE5771240}"/>
              </a:ext>
            </a:extLst>
          </p:cNvPr>
          <p:cNvSpPr txBox="1"/>
          <p:nvPr/>
        </p:nvSpPr>
        <p:spPr>
          <a:xfrm>
            <a:off x="904856" y="1940503"/>
            <a:ext cx="3468361" cy="3170099"/>
          </a:xfrm>
          <a:prstGeom prst="rect">
            <a:avLst/>
          </a:prstGeom>
          <a:noFill/>
        </p:spPr>
        <p:txBody>
          <a:bodyPr wrap="square">
            <a:spAutoFit/>
          </a:bodyPr>
          <a:lstStyle/>
          <a:p>
            <a:r>
              <a:rPr lang="en-US" sz="2000" b="1" dirty="0">
                <a:solidFill>
                  <a:srgbClr val="007772"/>
                </a:solidFill>
              </a:rPr>
              <a:t>Technologies:</a:t>
            </a:r>
            <a:br>
              <a:rPr lang="en-US" sz="2000" dirty="0">
                <a:solidFill>
                  <a:srgbClr val="404040"/>
                </a:solidFill>
              </a:rPr>
            </a:br>
            <a:r>
              <a:rPr lang="en-US" sz="2000" dirty="0">
                <a:solidFill>
                  <a:srgbClr val="404040"/>
                </a:solidFill>
              </a:rPr>
              <a:t>A. Precision Farming</a:t>
            </a:r>
          </a:p>
          <a:p>
            <a:br>
              <a:rPr lang="en-US" sz="2000" dirty="0">
                <a:solidFill>
                  <a:srgbClr val="404040"/>
                </a:solidFill>
              </a:rPr>
            </a:br>
            <a:r>
              <a:rPr lang="en-US" sz="2000" dirty="0">
                <a:solidFill>
                  <a:srgbClr val="404040"/>
                </a:solidFill>
              </a:rPr>
              <a:t>B. Autonomous Vehicles</a:t>
            </a:r>
          </a:p>
          <a:p>
            <a:br>
              <a:rPr lang="en-US" sz="2000" dirty="0">
                <a:solidFill>
                  <a:srgbClr val="404040"/>
                </a:solidFill>
              </a:rPr>
            </a:br>
            <a:r>
              <a:rPr lang="en-US" sz="2000" dirty="0">
                <a:solidFill>
                  <a:srgbClr val="404040"/>
                </a:solidFill>
              </a:rPr>
              <a:t>C. Swarm Robotics</a:t>
            </a:r>
          </a:p>
          <a:p>
            <a:br>
              <a:rPr lang="en-US" sz="2000" dirty="0">
                <a:solidFill>
                  <a:srgbClr val="404040"/>
                </a:solidFill>
              </a:rPr>
            </a:br>
            <a:r>
              <a:rPr lang="en-US" sz="2000" dirty="0">
                <a:solidFill>
                  <a:srgbClr val="404040"/>
                </a:solidFill>
              </a:rPr>
              <a:t>D. Adaptive Machine Learning</a:t>
            </a:r>
          </a:p>
          <a:p>
            <a:br>
              <a:rPr lang="en-US" sz="2000" dirty="0">
                <a:solidFill>
                  <a:srgbClr val="404040"/>
                </a:solidFill>
              </a:rPr>
            </a:br>
            <a:r>
              <a:rPr lang="en-US" sz="2000" dirty="0">
                <a:solidFill>
                  <a:srgbClr val="404040"/>
                </a:solidFill>
              </a:rPr>
              <a:t>E. Data-Driven Decision-Making</a:t>
            </a:r>
          </a:p>
        </p:txBody>
      </p:sp>
    </p:spTree>
    <p:extLst>
      <p:ext uri="{BB962C8B-B14F-4D97-AF65-F5344CB8AC3E}">
        <p14:creationId xmlns:p14="http://schemas.microsoft.com/office/powerpoint/2010/main" val="113014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sp>
          <p:nvSpPr>
            <p:cNvPr id="51" name="Freeform 50">
              <a:extLst>
                <a:ext uri="{FF2B5EF4-FFF2-40B4-BE49-F238E27FC236}">
                  <a16:creationId xmlns:a16="http://schemas.microsoft.com/office/drawing/2014/main" id="{5FEEDE3F-44ED-C980-9AB9-2FB72A3FE355}"/>
                </a:ext>
              </a:extLst>
            </p:cNvPr>
            <p:cNvSpPr/>
            <p:nvPr/>
          </p:nvSpPr>
          <p:spPr>
            <a:xfrm>
              <a:off x="10239527"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www.</a:t>
            </a:r>
            <a:r>
              <a:rPr kumimoji="0" lang="en-GB" sz="40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smartskillsproject</a:t>
            </a:r>
            <a:r>
              <a:rPr kumimoji="0" lang="en-GB" sz="4000" b="0" i="0" u="none" strike="noStrike" kern="1200" cap="none" spc="0" normalizeH="0" baseline="0" noProof="0" dirty="0">
                <a:ln>
                  <a:noFill/>
                </a:ln>
                <a:solidFill>
                  <a:prstClr val="white"/>
                </a:solidFill>
                <a:effectLst/>
                <a:uLnTx/>
                <a:uFillTx/>
                <a:latin typeface="Calibri" panose="020F0502020204030204"/>
                <a:ea typeface="+mn-ea"/>
                <a:cs typeface="+mn-cs"/>
              </a:rPr>
              <a:t>.eu</a:t>
            </a: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49639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314500" y="2225928"/>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096000" y="2225927"/>
            <a:ext cx="4541325" cy="566444"/>
          </a:xfrm>
          <a:prstGeom prst="rect">
            <a:avLst/>
          </a:prstGeom>
        </p:spPr>
        <p:txBody>
          <a:bodyPr/>
          <a:lstStyle/>
          <a:p>
            <a:r>
              <a:rPr lang="en-US" noProof="0" dirty="0"/>
              <a:t>Future </a:t>
            </a:r>
            <a:r>
              <a:rPr lang="en-US" dirty="0"/>
              <a:t>Trends in </a:t>
            </a:r>
            <a:r>
              <a:rPr lang="en-US" noProof="0" dirty="0"/>
              <a:t>Mechatronics</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314500" y="2803790"/>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096000" y="2803789"/>
            <a:ext cx="5329650" cy="566444"/>
          </a:xfrm>
          <a:prstGeom prst="rect">
            <a:avLst/>
          </a:prstGeom>
        </p:spPr>
        <p:txBody>
          <a:bodyPr/>
          <a:lstStyle/>
          <a:p>
            <a:r>
              <a:rPr lang="en-GB" noProof="0" dirty="0"/>
              <a:t>Key Technologies in Autonomous Agriculture</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314500" y="3382859"/>
            <a:ext cx="700387" cy="566443"/>
          </a:xfrm>
          <a:prstGeom prst="rect">
            <a:avLst/>
          </a:prstGeom>
        </p:spPr>
        <p:txBody>
          <a:bodyPr/>
          <a:lstStyle/>
          <a:p>
            <a:r>
              <a:rPr lang="en-GB" noProof="0" dirty="0"/>
              <a:t>03</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096000" y="3380172"/>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221673" y="1434086"/>
            <a:ext cx="4904509" cy="4057649"/>
          </a:xfrm>
          <a:prstGeom prst="rect">
            <a:avLst/>
          </a:prstGeom>
        </p:spPr>
        <p:txBody>
          <a:bodyPr/>
          <a:lstStyle/>
          <a:p>
            <a:pPr marL="0" indent="0"/>
            <a:r>
              <a:rPr lang="en-US" dirty="0"/>
              <a:t>This module </a:t>
            </a:r>
            <a:r>
              <a:rPr lang="en-US" dirty="0" err="1"/>
              <a:t>summarises</a:t>
            </a:r>
            <a:r>
              <a:rPr lang="en-US" dirty="0"/>
              <a:t> the transformative role of mechatronics in modern agriculture. Learners will explore how innovations such as precision farming, autonomous vehicles, swarm robotics, and adaptive machine learning systems are reshaping agricultural practices. The module will also examine the impact of these emerging trends on the efficiency, sustainability, and future direction of farming operations.</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284726" y="5755980"/>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GB" sz="5300" b="0" i="0" u="none" strike="noStrike" kern="1200" cap="none" spc="0" normalizeH="0" baseline="0" noProof="0" dirty="0">
                <a:ln>
                  <a:noFill/>
                </a:ln>
                <a:solidFill>
                  <a:prstClr val="white"/>
                </a:solidFill>
                <a:effectLst/>
                <a:uLnTx/>
                <a:uFillTx/>
                <a:latin typeface="Calibri" panose="020F0502020204030204"/>
                <a:ea typeface="+mn-ea"/>
                <a:cs typeface="+mn-cs"/>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252413" y="2794998"/>
            <a:ext cx="6068054"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This license enables </a:t>
            </a:r>
            <a:r>
              <a:rPr kumimoji="0" lang="en-IE" sz="500" b="0" i="0" u="none" strike="noStrike" kern="1200" cap="none" spc="0" normalizeH="0" baseline="0" noProof="0" dirty="0" err="1">
                <a:ln>
                  <a:noFill/>
                </a:ln>
                <a:solidFill>
                  <a:srgbClr val="404040"/>
                </a:solidFill>
                <a:effectLst/>
                <a:uLnTx/>
                <a:uFillTx/>
                <a:latin typeface="Calibri" panose="020F0502020204030204"/>
                <a:ea typeface="+mn-ea"/>
                <a:cs typeface="+mn-cs"/>
              </a:rPr>
              <a:t>reusers</a:t>
            </a:r>
            <a:r>
              <a:rPr kumimoji="0" lang="en-IE" sz="500" b="0" i="0" u="none" strike="noStrike" kern="1200" cap="none" spc="0" normalizeH="0" baseline="0" noProof="0" dirty="0">
                <a:ln>
                  <a:noFill/>
                </a:ln>
                <a:solidFill>
                  <a:srgbClr val="404040"/>
                </a:solidFill>
                <a:effectLst/>
                <a:uLnTx/>
                <a:uFillTx/>
                <a:latin typeface="Calibri" panose="020F0502020204030204"/>
                <a:ea typeface="+mn-ea"/>
                <a:cs typeface="+mn-cs"/>
              </a:rPr>
              <a:t> to distribute, remix, adapt, and build upon the material in any medium or format, so long as </a:t>
            </a: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attribution is given to the creator. The license allows for commercial use. CC BY includes the following elements: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404040"/>
                </a:solidFill>
                <a:effectLst/>
                <a:uLnTx/>
                <a:uFillTx/>
                <a:latin typeface="Calibri" panose="020F0502020204030204"/>
                <a:ea typeface="+mn-ea"/>
                <a:cs typeface="+mn-cs"/>
              </a:rPr>
              <a:t>BY: credit must be given to the creator.</a:t>
            </a:r>
            <a:endParaRPr kumimoji="0" lang="en-US" sz="500" b="0" i="0" u="none" strike="noStrike" kern="1200" cap="none" spc="0" normalizeH="0" baseline="0" noProof="0" dirty="0">
              <a:ln>
                <a:noFill/>
              </a:ln>
              <a:solidFill>
                <a:srgbClr val="404040"/>
              </a:solidFill>
              <a:effectLst/>
              <a:uLnTx/>
              <a:uFillTx/>
              <a:latin typeface="Calibri" panose="020F0502020204030204"/>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IE" sz="500" b="0" i="0" u="none" strike="noStrike" kern="1200" cap="none" spc="0" normalizeH="0" baseline="0" noProof="0" dirty="0">
                <a:ln>
                  <a:noFill/>
                </a:ln>
                <a:solidFill>
                  <a:srgbClr val="404040"/>
                </a:solidFill>
                <a:effectLst/>
                <a:uLnTx/>
                <a:uFillTx/>
                <a:latin typeface="Calibri" panose="020F0502020204030204" pitchFamily="34" charset="0"/>
                <a:ea typeface="+mn-ea"/>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4004346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B2C93-7FA4-68E9-0076-2D6DF0080D50}"/>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425A25BF-A6BE-2B81-C594-8C0ED0FBBA94}"/>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t="16965" b="16965"/>
          <a:stretch/>
        </p:blipFill>
        <p:spPr/>
      </p:pic>
      <p:sp>
        <p:nvSpPr>
          <p:cNvPr id="15" name="TextBox 14">
            <a:extLst>
              <a:ext uri="{FF2B5EF4-FFF2-40B4-BE49-F238E27FC236}">
                <a16:creationId xmlns:a16="http://schemas.microsoft.com/office/drawing/2014/main" id="{9CE9F630-2C21-F867-7CFF-FEA6796AC675}"/>
              </a:ext>
            </a:extLst>
          </p:cNvPr>
          <p:cNvSpPr txBox="1"/>
          <p:nvPr/>
        </p:nvSpPr>
        <p:spPr>
          <a:xfrm>
            <a:off x="1279263" y="2268415"/>
            <a:ext cx="7708195" cy="646331"/>
          </a:xfrm>
          <a:prstGeom prst="rect">
            <a:avLst/>
          </a:prstGeom>
          <a:solidFill>
            <a:srgbClr val="EEA821"/>
          </a:solidFill>
        </p:spPr>
        <p:txBody>
          <a:bodyPr wrap="square" rtlCol="0">
            <a:spAutoFit/>
          </a:bodyPr>
          <a:lstStyle/>
          <a:p>
            <a:pPr algn="ctr"/>
            <a:r>
              <a:rPr lang="sk-SK" sz="3600" b="1" dirty="0">
                <a:solidFill>
                  <a:schemeClr val="bg1"/>
                </a:solidFill>
                <a:latin typeface="Calibri" panose="020F0502020204030204" pitchFamily="34" charset="0"/>
                <a:cs typeface="Calibri" panose="020F0502020204030204" pitchFamily="34" charset="0"/>
              </a:rPr>
              <a:t>FUTURE TRENDS IN MECHATRONICS</a:t>
            </a:r>
            <a:endParaRPr lang="en-GB" sz="36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D9AC7FBF-3B3E-263B-35F0-05D0D1212FE1}"/>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5835C2B-CF2B-6D18-57AA-5722BAC0411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ACEA8D88-A227-1068-CFED-0F1CBE8B41E8}"/>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01</a:t>
            </a:r>
          </a:p>
        </p:txBody>
      </p:sp>
      <p:grpSp>
        <p:nvGrpSpPr>
          <p:cNvPr id="10" name="Group 9">
            <a:extLst>
              <a:ext uri="{FF2B5EF4-FFF2-40B4-BE49-F238E27FC236}">
                <a16:creationId xmlns:a16="http://schemas.microsoft.com/office/drawing/2014/main" id="{0ADC1408-A539-5D87-993E-292517DDC59D}"/>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00FF68F7-7894-8A1C-41C5-ACD77DDEEA98}"/>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2DFE01F-CC8A-BBD0-645D-4E89ABFB64D1}"/>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251431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6F4B9-07A3-49E3-6FEC-10F18FDBD5E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4779D6B-89EB-44ED-34DA-DAD18C5440A0}"/>
              </a:ext>
            </a:extLst>
          </p:cNvPr>
          <p:cNvSpPr>
            <a:spLocks noGrp="1"/>
          </p:cNvSpPr>
          <p:nvPr>
            <p:ph type="body" sz="quarter" idx="13"/>
          </p:nvPr>
        </p:nvSpPr>
        <p:spPr>
          <a:xfrm>
            <a:off x="5839301" y="413323"/>
            <a:ext cx="5981637" cy="697353"/>
          </a:xfrm>
        </p:spPr>
        <p:txBody>
          <a:bodyPr>
            <a:noAutofit/>
          </a:bodyPr>
          <a:lstStyle/>
          <a:p>
            <a:r>
              <a:rPr lang="sk-SK" b="1" kern="1200" dirty="0" err="1">
                <a:solidFill>
                  <a:srgbClr val="007772"/>
                </a:solidFill>
                <a:effectLst/>
                <a:latin typeface="+mn-lt"/>
                <a:ea typeface="+mn-ea"/>
                <a:cs typeface="+mn-cs"/>
              </a:rPr>
              <a:t>Future</a:t>
            </a:r>
            <a:r>
              <a:rPr lang="sk-SK" b="1" kern="1200" dirty="0">
                <a:solidFill>
                  <a:srgbClr val="007772"/>
                </a:solidFill>
                <a:effectLst/>
                <a:latin typeface="+mn-lt"/>
                <a:ea typeface="+mn-ea"/>
                <a:cs typeface="+mn-cs"/>
              </a:rPr>
              <a:t> </a:t>
            </a:r>
            <a:r>
              <a:rPr lang="sk-SK" b="1" kern="1200" dirty="0" err="1">
                <a:solidFill>
                  <a:srgbClr val="007772"/>
                </a:solidFill>
                <a:effectLst/>
                <a:latin typeface="+mn-lt"/>
                <a:ea typeface="+mn-ea"/>
                <a:cs typeface="+mn-cs"/>
              </a:rPr>
              <a:t>Trends</a:t>
            </a:r>
            <a:r>
              <a:rPr lang="sk-SK" b="1" kern="1200" dirty="0">
                <a:solidFill>
                  <a:srgbClr val="007772"/>
                </a:solidFill>
                <a:effectLst/>
                <a:latin typeface="+mn-lt"/>
                <a:ea typeface="+mn-ea"/>
                <a:cs typeface="+mn-cs"/>
              </a:rPr>
              <a:t> in </a:t>
            </a:r>
            <a:r>
              <a:rPr lang="sk-SK" b="1" kern="1200" dirty="0" err="1">
                <a:solidFill>
                  <a:srgbClr val="007772"/>
                </a:solidFill>
                <a:effectLst/>
                <a:latin typeface="+mn-lt"/>
                <a:ea typeface="+mn-ea"/>
                <a:cs typeface="+mn-cs"/>
              </a:rPr>
              <a:t>Mechatronics</a:t>
            </a:r>
            <a:endParaRPr lang="en-US" b="1" dirty="0"/>
          </a:p>
        </p:txBody>
      </p:sp>
      <p:sp>
        <p:nvSpPr>
          <p:cNvPr id="3" name="Text Placeholder 2">
            <a:extLst>
              <a:ext uri="{FF2B5EF4-FFF2-40B4-BE49-F238E27FC236}">
                <a16:creationId xmlns:a16="http://schemas.microsoft.com/office/drawing/2014/main" id="{D8BD8727-5EA2-FC59-30B1-4C1E49B16868}"/>
              </a:ext>
            </a:extLst>
          </p:cNvPr>
          <p:cNvSpPr>
            <a:spLocks noGrp="1"/>
          </p:cNvSpPr>
          <p:nvPr>
            <p:ph type="body" sz="quarter" idx="14"/>
          </p:nvPr>
        </p:nvSpPr>
        <p:spPr>
          <a:xfrm>
            <a:off x="5916575" y="1722447"/>
            <a:ext cx="5334001" cy="4118121"/>
          </a:xfrm>
        </p:spPr>
        <p:txBody>
          <a:bodyPr/>
          <a:lstStyle/>
          <a:p>
            <a:r>
              <a:rPr lang="sk-SK" sz="2400" kern="1200" baseline="0" dirty="0" err="1">
                <a:solidFill>
                  <a:srgbClr val="404040"/>
                </a:solidFill>
                <a:effectLst/>
                <a:latin typeface="+mn-lt"/>
                <a:ea typeface="+mn-ea"/>
                <a:cs typeface="+mn-cs"/>
              </a:rPr>
              <a:t>The</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future</a:t>
            </a:r>
            <a:r>
              <a:rPr lang="sk-SK" sz="2400" kern="1200" baseline="0" dirty="0">
                <a:solidFill>
                  <a:srgbClr val="404040"/>
                </a:solidFill>
                <a:effectLst/>
                <a:latin typeface="+mn-lt"/>
                <a:ea typeface="+mn-ea"/>
                <a:cs typeface="+mn-cs"/>
              </a:rPr>
              <a:t> of </a:t>
            </a:r>
            <a:r>
              <a:rPr lang="sk-SK" sz="2400" b="1" kern="1200" baseline="0" dirty="0" err="1">
                <a:solidFill>
                  <a:srgbClr val="404040"/>
                </a:solidFill>
                <a:effectLst/>
                <a:latin typeface="+mn-lt"/>
                <a:ea typeface="+mn-ea"/>
                <a:cs typeface="+mn-cs"/>
              </a:rPr>
              <a:t>mechatronics</a:t>
            </a:r>
            <a:r>
              <a:rPr lang="sk-SK" sz="2400" b="1" kern="1200" baseline="0" dirty="0">
                <a:solidFill>
                  <a:srgbClr val="404040"/>
                </a:solidFill>
                <a:effectLst/>
                <a:latin typeface="+mn-lt"/>
                <a:ea typeface="+mn-ea"/>
                <a:cs typeface="+mn-cs"/>
              </a:rPr>
              <a:t> in </a:t>
            </a:r>
            <a:r>
              <a:rPr lang="sk-SK" sz="2400" b="1" kern="1200" baseline="0" dirty="0" err="1">
                <a:solidFill>
                  <a:srgbClr val="404040"/>
                </a:solidFill>
                <a:effectLst/>
                <a:latin typeface="+mn-lt"/>
                <a:ea typeface="+mn-ea"/>
                <a:cs typeface="+mn-cs"/>
              </a:rPr>
              <a:t>agriculture</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is</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being</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shaped</a:t>
            </a:r>
            <a:r>
              <a:rPr lang="sk-SK" sz="2400" kern="1200" baseline="0" dirty="0">
                <a:solidFill>
                  <a:srgbClr val="404040"/>
                </a:solidFill>
                <a:effectLst/>
                <a:latin typeface="+mn-lt"/>
                <a:ea typeface="+mn-ea"/>
                <a:cs typeface="+mn-cs"/>
              </a:rPr>
              <a:t> by </a:t>
            </a:r>
            <a:r>
              <a:rPr lang="sk-SK" sz="2400" kern="1200" baseline="0" dirty="0" err="1">
                <a:solidFill>
                  <a:srgbClr val="404040"/>
                </a:solidFill>
                <a:effectLst/>
                <a:latin typeface="+mn-lt"/>
                <a:ea typeface="+mn-ea"/>
                <a:cs typeface="+mn-cs"/>
              </a:rPr>
              <a:t>advancements</a:t>
            </a:r>
            <a:r>
              <a:rPr lang="sk-SK" sz="2400" kern="1200" baseline="0" dirty="0">
                <a:solidFill>
                  <a:srgbClr val="404040"/>
                </a:solidFill>
                <a:effectLst/>
                <a:latin typeface="+mn-lt"/>
                <a:ea typeface="+mn-ea"/>
                <a:cs typeface="+mn-cs"/>
              </a:rPr>
              <a:t> in </a:t>
            </a:r>
            <a:r>
              <a:rPr lang="sk-SK" sz="2400" b="1" kern="1200" baseline="0" dirty="0" err="1">
                <a:solidFill>
                  <a:srgbClr val="404040"/>
                </a:solidFill>
                <a:effectLst/>
                <a:latin typeface="+mn-lt"/>
                <a:ea typeface="+mn-ea"/>
                <a:cs typeface="+mn-cs"/>
              </a:rPr>
              <a:t>automation</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robotics</a:t>
            </a:r>
            <a:r>
              <a:rPr lang="sk-SK" sz="2400" b="1" kern="1200" baseline="0" dirty="0">
                <a:solidFill>
                  <a:srgbClr val="404040"/>
                </a:solidFill>
                <a:effectLst/>
                <a:latin typeface="+mn-lt"/>
                <a:ea typeface="+mn-ea"/>
                <a:cs typeface="+mn-cs"/>
              </a:rPr>
              <a:t>, and </a:t>
            </a:r>
            <a:r>
              <a:rPr lang="sk-SK" sz="2400" b="1" kern="1200" baseline="0" dirty="0" err="1">
                <a:solidFill>
                  <a:srgbClr val="404040"/>
                </a:solidFill>
                <a:effectLst/>
                <a:latin typeface="+mn-lt"/>
                <a:ea typeface="+mn-ea"/>
                <a:cs typeface="+mn-cs"/>
              </a:rPr>
              <a:t>artificial</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intelligence</a:t>
            </a:r>
            <a:r>
              <a:rPr lang="sk-SK" sz="2400" b="1" kern="1200" baseline="0" dirty="0">
                <a:solidFill>
                  <a:srgbClr val="404040"/>
                </a:solidFill>
                <a:effectLst/>
                <a:latin typeface="+mn-lt"/>
                <a:ea typeface="+mn-ea"/>
                <a:cs typeface="+mn-cs"/>
              </a:rPr>
              <a:t> (AI)</a:t>
            </a:r>
            <a:r>
              <a:rPr lang="sk-SK" sz="2400" kern="1200" baseline="0" dirty="0">
                <a:solidFill>
                  <a:srgbClr val="404040"/>
                </a:solidFill>
                <a:effectLst/>
                <a:latin typeface="+mn-lt"/>
                <a:ea typeface="+mn-ea"/>
                <a:cs typeface="+mn-cs"/>
              </a:rPr>
              <a:t>. As </a:t>
            </a:r>
            <a:r>
              <a:rPr lang="sk-SK" sz="2400" kern="1200" baseline="0" dirty="0" err="1">
                <a:solidFill>
                  <a:srgbClr val="404040"/>
                </a:solidFill>
                <a:effectLst/>
                <a:latin typeface="+mn-lt"/>
                <a:ea typeface="+mn-ea"/>
                <a:cs typeface="+mn-cs"/>
              </a:rPr>
              <a:t>farms</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become</a:t>
            </a:r>
            <a:r>
              <a:rPr lang="sk-SK" sz="2400" kern="1200" baseline="0" dirty="0">
                <a:solidFill>
                  <a:srgbClr val="404040"/>
                </a:solidFill>
                <a:effectLst/>
                <a:latin typeface="+mn-lt"/>
                <a:ea typeface="+mn-ea"/>
                <a:cs typeface="+mn-cs"/>
              </a:rPr>
              <a:t> more </a:t>
            </a:r>
            <a:r>
              <a:rPr lang="sk-SK" sz="2400" kern="1200" baseline="0" dirty="0" err="1">
                <a:solidFill>
                  <a:srgbClr val="404040"/>
                </a:solidFill>
                <a:effectLst/>
                <a:latin typeface="+mn-lt"/>
                <a:ea typeface="+mn-ea"/>
                <a:cs typeface="+mn-cs"/>
              </a:rPr>
              <a:t>reliant</a:t>
            </a:r>
            <a:r>
              <a:rPr lang="sk-SK" sz="2400" kern="1200" baseline="0" dirty="0">
                <a:solidFill>
                  <a:srgbClr val="404040"/>
                </a:solidFill>
                <a:effectLst/>
                <a:latin typeface="+mn-lt"/>
                <a:ea typeface="+mn-ea"/>
                <a:cs typeface="+mn-cs"/>
              </a:rPr>
              <a:t> on </a:t>
            </a:r>
            <a:r>
              <a:rPr lang="sk-SK" sz="2400" b="1" kern="1200" baseline="0" dirty="0" err="1">
                <a:solidFill>
                  <a:srgbClr val="404040"/>
                </a:solidFill>
                <a:effectLst/>
                <a:latin typeface="+mn-lt"/>
                <a:ea typeface="+mn-ea"/>
                <a:cs typeface="+mn-cs"/>
              </a:rPr>
              <a:t>data-driven</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decision-making</a:t>
            </a:r>
            <a:r>
              <a:rPr lang="sk-SK" sz="2400" b="1" kern="1200" baseline="0" dirty="0">
                <a:solidFill>
                  <a:srgbClr val="404040"/>
                </a:solidFill>
                <a:effectLst/>
                <a:latin typeface="+mn-lt"/>
                <a:ea typeface="+mn-ea"/>
                <a:cs typeface="+mn-cs"/>
              </a:rPr>
              <a:t> and </a:t>
            </a:r>
            <a:r>
              <a:rPr lang="sk-SK" sz="2400" b="1" kern="1200" baseline="0" dirty="0" err="1">
                <a:solidFill>
                  <a:srgbClr val="404040"/>
                </a:solidFill>
                <a:effectLst/>
                <a:latin typeface="+mn-lt"/>
                <a:ea typeface="+mn-ea"/>
                <a:cs typeface="+mn-cs"/>
              </a:rPr>
              <a:t>precision</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farming</a:t>
            </a:r>
            <a:r>
              <a:rPr lang="sk-SK" sz="2400" kern="1200" baseline="0" dirty="0">
                <a:solidFill>
                  <a:srgbClr val="404040"/>
                </a:solidFill>
                <a:effectLst/>
                <a:latin typeface="+mn-lt"/>
                <a:ea typeface="+mn-ea"/>
                <a:cs typeface="+mn-cs"/>
              </a:rPr>
              <a:t>, new </a:t>
            </a:r>
            <a:r>
              <a:rPr lang="sk-SK" sz="2400" kern="1200" baseline="0" dirty="0" err="1">
                <a:solidFill>
                  <a:srgbClr val="404040"/>
                </a:solidFill>
                <a:effectLst/>
                <a:latin typeface="+mn-lt"/>
                <a:ea typeface="+mn-ea"/>
                <a:cs typeface="+mn-cs"/>
              </a:rPr>
              <a:t>technologies</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such</a:t>
            </a:r>
            <a:r>
              <a:rPr lang="sk-SK" sz="2400" kern="1200" baseline="0" dirty="0">
                <a:solidFill>
                  <a:srgbClr val="404040"/>
                </a:solidFill>
                <a:effectLst/>
                <a:latin typeface="+mn-lt"/>
                <a:ea typeface="+mn-ea"/>
                <a:cs typeface="+mn-cs"/>
              </a:rPr>
              <a:t> as </a:t>
            </a:r>
            <a:r>
              <a:rPr lang="sk-SK" sz="2400" b="1" kern="1200" baseline="0" dirty="0" err="1">
                <a:solidFill>
                  <a:srgbClr val="404040"/>
                </a:solidFill>
                <a:effectLst/>
                <a:latin typeface="+mn-lt"/>
                <a:ea typeface="+mn-ea"/>
                <a:cs typeface="+mn-cs"/>
              </a:rPr>
              <a:t>autonomous</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vehicles</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swarm</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robotics</a:t>
            </a:r>
            <a:r>
              <a:rPr lang="sk-SK" sz="2400" b="1" kern="1200" baseline="0" dirty="0">
                <a:solidFill>
                  <a:srgbClr val="404040"/>
                </a:solidFill>
                <a:effectLst/>
                <a:latin typeface="+mn-lt"/>
                <a:ea typeface="+mn-ea"/>
                <a:cs typeface="+mn-cs"/>
              </a:rPr>
              <a:t>, and </a:t>
            </a:r>
            <a:r>
              <a:rPr lang="sk-SK" sz="2400" b="1" kern="1200" baseline="0" dirty="0" err="1">
                <a:solidFill>
                  <a:srgbClr val="404040"/>
                </a:solidFill>
                <a:effectLst/>
                <a:latin typeface="+mn-lt"/>
                <a:ea typeface="+mn-ea"/>
                <a:cs typeface="+mn-cs"/>
              </a:rPr>
              <a:t>adaptive</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machine</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learning</a:t>
            </a:r>
            <a:r>
              <a:rPr lang="sk-SK" sz="2400" b="1" kern="1200" baseline="0" dirty="0">
                <a:solidFill>
                  <a:srgbClr val="404040"/>
                </a:solidFill>
                <a:effectLst/>
                <a:latin typeface="+mn-lt"/>
                <a:ea typeface="+mn-ea"/>
                <a:cs typeface="+mn-cs"/>
              </a:rPr>
              <a:t> </a:t>
            </a:r>
            <a:r>
              <a:rPr lang="sk-SK" sz="2400" b="1" kern="1200" baseline="0" dirty="0" err="1">
                <a:solidFill>
                  <a:srgbClr val="404040"/>
                </a:solidFill>
                <a:effectLst/>
                <a:latin typeface="+mn-lt"/>
                <a:ea typeface="+mn-ea"/>
                <a:cs typeface="+mn-cs"/>
              </a:rPr>
              <a:t>systems</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will</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play</a:t>
            </a:r>
            <a:r>
              <a:rPr lang="sk-SK" sz="2400" kern="1200" baseline="0" dirty="0">
                <a:solidFill>
                  <a:srgbClr val="404040"/>
                </a:solidFill>
                <a:effectLst/>
                <a:latin typeface="+mn-lt"/>
                <a:ea typeface="+mn-ea"/>
                <a:cs typeface="+mn-cs"/>
              </a:rPr>
              <a:t> a </a:t>
            </a:r>
            <a:r>
              <a:rPr lang="sk-SK" sz="2400" kern="1200" baseline="0" dirty="0" err="1">
                <a:solidFill>
                  <a:srgbClr val="404040"/>
                </a:solidFill>
                <a:effectLst/>
                <a:latin typeface="+mn-lt"/>
                <a:ea typeface="+mn-ea"/>
                <a:cs typeface="+mn-cs"/>
              </a:rPr>
              <a:t>critical</a:t>
            </a:r>
            <a:r>
              <a:rPr lang="sk-SK" sz="2400" kern="1200" baseline="0" dirty="0">
                <a:solidFill>
                  <a:srgbClr val="404040"/>
                </a:solidFill>
                <a:effectLst/>
                <a:latin typeface="+mn-lt"/>
                <a:ea typeface="+mn-ea"/>
                <a:cs typeface="+mn-cs"/>
              </a:rPr>
              <a:t> role in </a:t>
            </a:r>
            <a:r>
              <a:rPr lang="sk-SK" sz="2400" kern="1200" baseline="0" dirty="0" err="1">
                <a:solidFill>
                  <a:srgbClr val="404040"/>
                </a:solidFill>
                <a:effectLst/>
                <a:latin typeface="+mn-lt"/>
                <a:ea typeface="+mn-ea"/>
                <a:cs typeface="+mn-cs"/>
              </a:rPr>
              <a:t>transforming</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agricultural</a:t>
            </a:r>
            <a:r>
              <a:rPr lang="sk-SK" sz="2400" kern="1200" baseline="0" dirty="0">
                <a:solidFill>
                  <a:srgbClr val="404040"/>
                </a:solidFill>
                <a:effectLst/>
                <a:latin typeface="+mn-lt"/>
                <a:ea typeface="+mn-ea"/>
                <a:cs typeface="+mn-cs"/>
              </a:rPr>
              <a:t> </a:t>
            </a:r>
            <a:r>
              <a:rPr lang="sk-SK" sz="2400" kern="1200" baseline="0" dirty="0" err="1">
                <a:solidFill>
                  <a:srgbClr val="404040"/>
                </a:solidFill>
                <a:effectLst/>
                <a:latin typeface="+mn-lt"/>
                <a:ea typeface="+mn-ea"/>
                <a:cs typeface="+mn-cs"/>
              </a:rPr>
              <a:t>operations</a:t>
            </a:r>
            <a:r>
              <a:rPr lang="sk-SK" sz="2400" kern="1200" baseline="0" dirty="0">
                <a:solidFill>
                  <a:srgbClr val="404040"/>
                </a:solidFill>
                <a:effectLst/>
                <a:latin typeface="+mn-lt"/>
                <a:ea typeface="+mn-ea"/>
                <a:cs typeface="+mn-cs"/>
              </a:rPr>
              <a:t>. This </a:t>
            </a:r>
            <a:r>
              <a:rPr lang="en-IE" sz="2400" kern="1200" baseline="0" dirty="0">
                <a:solidFill>
                  <a:srgbClr val="404040"/>
                </a:solidFill>
                <a:effectLst/>
                <a:latin typeface="+mn-lt"/>
                <a:ea typeface="+mn-ea"/>
                <a:cs typeface="+mn-cs"/>
              </a:rPr>
              <a:t>module</a:t>
            </a:r>
            <a:r>
              <a:rPr lang="sk-SK" sz="2400" kern="1200" baseline="0" dirty="0">
                <a:solidFill>
                  <a:srgbClr val="404040"/>
                </a:solidFill>
                <a:effectLst/>
                <a:latin typeface="+mn-lt"/>
                <a:ea typeface="+mn-ea"/>
                <a:cs typeface="+mn-cs"/>
              </a:rPr>
              <a:t> explores these </a:t>
            </a:r>
            <a:r>
              <a:rPr lang="sk-SK" sz="2400" b="1" kern="1200" baseline="0" dirty="0">
                <a:solidFill>
                  <a:srgbClr val="404040"/>
                </a:solidFill>
                <a:effectLst/>
                <a:latin typeface="+mn-lt"/>
                <a:ea typeface="+mn-ea"/>
                <a:cs typeface="+mn-cs"/>
              </a:rPr>
              <a:t>emerging trends</a:t>
            </a:r>
            <a:r>
              <a:rPr lang="sk-SK" sz="2400" kern="1200" baseline="0" dirty="0">
                <a:solidFill>
                  <a:srgbClr val="404040"/>
                </a:solidFill>
                <a:effectLst/>
                <a:latin typeface="+mn-lt"/>
                <a:ea typeface="+mn-ea"/>
                <a:cs typeface="+mn-cs"/>
              </a:rPr>
              <a:t> and their impact on the future of farming.</a:t>
            </a:r>
          </a:p>
        </p:txBody>
      </p:sp>
      <p:pic>
        <p:nvPicPr>
          <p:cNvPr id="6" name="Picture Placeholder 38">
            <a:extLst>
              <a:ext uri="{FF2B5EF4-FFF2-40B4-BE49-F238E27FC236}">
                <a16:creationId xmlns:a16="http://schemas.microsoft.com/office/drawing/2014/main" id="{B7561D60-DA00-C995-AE98-313854F7FEC2}"/>
              </a:ext>
            </a:extLst>
          </p:cNvPr>
          <p:cNvPicPr>
            <a:picLocks noChangeAspect="1"/>
          </p:cNvPicPr>
          <p:nvPr/>
        </p:nvPicPr>
        <p:blipFill>
          <a:blip r:embed="rId3">
            <a:extLst>
              <a:ext uri="{837473B0-CC2E-450A-ABE3-18F120FF3D39}">
                <a1611:picAttrSrcUrl xmlns:a1611="http://schemas.microsoft.com/office/drawing/2016/11/main" r:id="rId4"/>
              </a:ext>
            </a:extLst>
          </a:blip>
          <a:srcRect l="24061" r="24061"/>
          <a:stretch/>
        </p:blipFill>
        <p:spPr>
          <a:xfrm>
            <a:off x="0" y="0"/>
            <a:ext cx="5334001" cy="6858000"/>
          </a:xfrm>
          <a:prstGeom prst="rect">
            <a:avLst/>
          </a:prstGeom>
        </p:spPr>
      </p:pic>
      <p:sp>
        <p:nvSpPr>
          <p:cNvPr id="7" name="Rectangle 6">
            <a:extLst>
              <a:ext uri="{FF2B5EF4-FFF2-40B4-BE49-F238E27FC236}">
                <a16:creationId xmlns:a16="http://schemas.microsoft.com/office/drawing/2014/main" id="{AF71F427-A086-AFDC-4E83-784FD476B91C}"/>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A44A07A-8DC8-4951-4843-58091D8198F5}"/>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09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7A0D9-8A19-B5C9-47EE-60DC6630812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24D3595-7763-711C-DD6B-3F08A7EA7328}"/>
              </a:ext>
            </a:extLst>
          </p:cNvPr>
          <p:cNvSpPr>
            <a:spLocks noGrp="1"/>
          </p:cNvSpPr>
          <p:nvPr>
            <p:ph type="body" sz="quarter" idx="13"/>
          </p:nvPr>
        </p:nvSpPr>
        <p:spPr>
          <a:xfrm>
            <a:off x="5839302" y="548684"/>
            <a:ext cx="5466986" cy="937495"/>
          </a:xfrm>
        </p:spPr>
        <p:txBody>
          <a:bodyPr>
            <a:noAutofit/>
          </a:bodyPr>
          <a:lstStyle/>
          <a:p>
            <a:r>
              <a:rPr lang="sk-SK" sz="3600" b="1" kern="1200" dirty="0" err="1">
                <a:solidFill>
                  <a:srgbClr val="007772"/>
                </a:solidFill>
                <a:effectLst/>
                <a:latin typeface="+mn-lt"/>
                <a:ea typeface="+mn-ea"/>
                <a:cs typeface="+mn-cs"/>
              </a:rPr>
              <a:t>Autonomous</a:t>
            </a:r>
            <a:r>
              <a:rPr lang="sk-SK" sz="3600" b="1" kern="1200" dirty="0">
                <a:solidFill>
                  <a:srgbClr val="007772"/>
                </a:solidFill>
                <a:effectLst/>
                <a:latin typeface="+mn-lt"/>
                <a:ea typeface="+mn-ea"/>
                <a:cs typeface="+mn-cs"/>
              </a:rPr>
              <a:t> Systems and </a:t>
            </a:r>
            <a:r>
              <a:rPr lang="sk-SK" sz="3600" b="1" kern="1200" dirty="0" err="1">
                <a:solidFill>
                  <a:srgbClr val="007772"/>
                </a:solidFill>
                <a:effectLst/>
                <a:latin typeface="+mn-lt"/>
                <a:ea typeface="+mn-ea"/>
                <a:cs typeface="+mn-cs"/>
              </a:rPr>
              <a:t>Self-Driving</a:t>
            </a:r>
            <a:r>
              <a:rPr lang="sk-SK" sz="3600" b="1" kern="1200" dirty="0">
                <a:solidFill>
                  <a:srgbClr val="007772"/>
                </a:solidFill>
                <a:effectLst/>
                <a:latin typeface="+mn-lt"/>
                <a:ea typeface="+mn-ea"/>
                <a:cs typeface="+mn-cs"/>
              </a:rPr>
              <a:t> </a:t>
            </a:r>
            <a:r>
              <a:rPr lang="sk-SK" sz="3600" b="1" kern="1200" dirty="0" err="1">
                <a:solidFill>
                  <a:srgbClr val="007772"/>
                </a:solidFill>
                <a:effectLst/>
                <a:latin typeface="+mn-lt"/>
                <a:ea typeface="+mn-ea"/>
                <a:cs typeface="+mn-cs"/>
              </a:rPr>
              <a:t>Vehicles</a:t>
            </a:r>
            <a:r>
              <a:rPr lang="sk-SK" sz="3600" b="1" kern="1200" dirty="0">
                <a:solidFill>
                  <a:srgbClr val="007772"/>
                </a:solidFill>
                <a:effectLst/>
                <a:latin typeface="+mn-lt"/>
                <a:ea typeface="+mn-ea"/>
                <a:cs typeface="+mn-cs"/>
              </a:rPr>
              <a:t> in Agriculture</a:t>
            </a:r>
            <a:endParaRPr lang="en-US" sz="2800" b="1" dirty="0"/>
          </a:p>
        </p:txBody>
      </p:sp>
      <p:sp>
        <p:nvSpPr>
          <p:cNvPr id="3" name="Text Placeholder 2">
            <a:extLst>
              <a:ext uri="{FF2B5EF4-FFF2-40B4-BE49-F238E27FC236}">
                <a16:creationId xmlns:a16="http://schemas.microsoft.com/office/drawing/2014/main" id="{0156856E-2843-FFF0-549A-47D955883B0F}"/>
              </a:ext>
            </a:extLst>
          </p:cNvPr>
          <p:cNvSpPr>
            <a:spLocks noGrp="1"/>
          </p:cNvSpPr>
          <p:nvPr>
            <p:ph type="body" sz="quarter" idx="14"/>
          </p:nvPr>
        </p:nvSpPr>
        <p:spPr>
          <a:xfrm>
            <a:off x="5916575" y="2202606"/>
            <a:ext cx="5334001" cy="4118121"/>
          </a:xfrm>
        </p:spPr>
        <p:txBody>
          <a:bodyPr/>
          <a:lstStyle/>
          <a:p>
            <a:r>
              <a:rPr lang="sk-SK" sz="2400" kern="1200" baseline="0" dirty="0">
                <a:solidFill>
                  <a:schemeClr val="tx1">
                    <a:lumMod val="75000"/>
                    <a:lumOff val="25000"/>
                  </a:schemeClr>
                </a:solidFill>
                <a:effectLst/>
                <a:latin typeface="+mn-lt"/>
                <a:ea typeface="+mn-ea"/>
                <a:cs typeface="+mn-cs"/>
              </a:rPr>
              <a:t>Autonomous systems are </a:t>
            </a:r>
            <a:r>
              <a:rPr lang="sk-SK" sz="2400" b="1" kern="1200" baseline="0" dirty="0">
                <a:solidFill>
                  <a:schemeClr val="tx1">
                    <a:lumMod val="75000"/>
                    <a:lumOff val="25000"/>
                  </a:schemeClr>
                </a:solidFill>
                <a:effectLst/>
                <a:latin typeface="+mn-lt"/>
                <a:ea typeface="+mn-ea"/>
                <a:cs typeface="+mn-cs"/>
              </a:rPr>
              <a:t>revolutioni</a:t>
            </a:r>
            <a:r>
              <a:rPr lang="en-IE" sz="2400" b="1" kern="1200" baseline="0" dirty="0">
                <a:solidFill>
                  <a:schemeClr val="tx1">
                    <a:lumMod val="75000"/>
                    <a:lumOff val="25000"/>
                  </a:schemeClr>
                </a:solidFill>
                <a:effectLst/>
                <a:latin typeface="+mn-lt"/>
                <a:ea typeface="+mn-ea"/>
                <a:cs typeface="+mn-cs"/>
              </a:rPr>
              <a:t>s</a:t>
            </a:r>
            <a:r>
              <a:rPr lang="sk-SK" sz="2400" b="1" kern="1200" baseline="0" dirty="0">
                <a:solidFill>
                  <a:schemeClr val="tx1">
                    <a:lumMod val="75000"/>
                    <a:lumOff val="25000"/>
                  </a:schemeClr>
                </a:solidFill>
                <a:effectLst/>
                <a:latin typeface="+mn-lt"/>
                <a:ea typeface="+mn-ea"/>
                <a:cs typeface="+mn-cs"/>
              </a:rPr>
              <a:t>ing modern farming</a:t>
            </a:r>
            <a:r>
              <a:rPr lang="sk-SK" sz="2400" kern="1200" baseline="0" dirty="0">
                <a:solidFill>
                  <a:schemeClr val="tx1">
                    <a:lumMod val="75000"/>
                    <a:lumOff val="25000"/>
                  </a:schemeClr>
                </a:solidFill>
                <a:effectLst/>
                <a:latin typeface="+mn-lt"/>
                <a:ea typeface="+mn-ea"/>
                <a:cs typeface="+mn-cs"/>
              </a:rPr>
              <a:t> by reducing the need for human intervention in field operations. </a:t>
            </a:r>
            <a:endParaRPr lang="en-GB" sz="2400" kern="1200" baseline="0" dirty="0">
              <a:solidFill>
                <a:schemeClr val="tx1">
                  <a:lumMod val="75000"/>
                  <a:lumOff val="25000"/>
                </a:schemeClr>
              </a:solidFill>
              <a:effectLst/>
              <a:latin typeface="+mn-lt"/>
              <a:ea typeface="+mn-ea"/>
              <a:cs typeface="+mn-cs"/>
            </a:endParaRPr>
          </a:p>
          <a:p>
            <a:r>
              <a:rPr lang="sk-SK" sz="2400" b="1" kern="1200" baseline="0" dirty="0">
                <a:solidFill>
                  <a:schemeClr val="tx1">
                    <a:lumMod val="75000"/>
                    <a:lumOff val="25000"/>
                  </a:schemeClr>
                </a:solidFill>
                <a:effectLst/>
                <a:latin typeface="+mn-lt"/>
                <a:ea typeface="+mn-ea"/>
                <a:cs typeface="+mn-cs"/>
              </a:rPr>
              <a:t>Self-driving tractors, robotic harvesters, and AI-powered drones</a:t>
            </a:r>
            <a:r>
              <a:rPr lang="sk-SK" sz="2400" kern="1200" baseline="0" dirty="0">
                <a:solidFill>
                  <a:schemeClr val="tx1">
                    <a:lumMod val="75000"/>
                    <a:lumOff val="25000"/>
                  </a:schemeClr>
                </a:solidFill>
                <a:effectLst/>
                <a:latin typeface="+mn-lt"/>
                <a:ea typeface="+mn-ea"/>
                <a:cs typeface="+mn-cs"/>
              </a:rPr>
              <a:t> use </a:t>
            </a:r>
            <a:r>
              <a:rPr lang="sk-SK" sz="2400" b="1" kern="1200" baseline="0" dirty="0">
                <a:solidFill>
                  <a:schemeClr val="tx1">
                    <a:lumMod val="75000"/>
                    <a:lumOff val="25000"/>
                  </a:schemeClr>
                </a:solidFill>
                <a:effectLst/>
                <a:latin typeface="+mn-lt"/>
                <a:ea typeface="+mn-ea"/>
                <a:cs typeface="+mn-cs"/>
              </a:rPr>
              <a:t>GPS, LiDAR, and AI-driven analytics</a:t>
            </a:r>
            <a:r>
              <a:rPr lang="sk-SK" sz="2400" kern="1200" baseline="0" dirty="0">
                <a:solidFill>
                  <a:schemeClr val="tx1">
                    <a:lumMod val="75000"/>
                    <a:lumOff val="25000"/>
                  </a:schemeClr>
                </a:solidFill>
                <a:effectLst/>
                <a:latin typeface="+mn-lt"/>
                <a:ea typeface="+mn-ea"/>
                <a:cs typeface="+mn-cs"/>
              </a:rPr>
              <a:t> to navigate fields, plant crops, apply fertili</a:t>
            </a:r>
            <a:r>
              <a:rPr lang="en-IE" sz="2400" kern="1200" baseline="0" dirty="0">
                <a:solidFill>
                  <a:schemeClr val="tx1">
                    <a:lumMod val="75000"/>
                    <a:lumOff val="25000"/>
                  </a:schemeClr>
                </a:solidFill>
                <a:effectLst/>
                <a:latin typeface="+mn-lt"/>
                <a:ea typeface="+mn-ea"/>
                <a:cs typeface="+mn-cs"/>
              </a:rPr>
              <a:t>s</a:t>
            </a:r>
            <a:r>
              <a:rPr lang="sk-SK" sz="2400" kern="1200" baseline="0" dirty="0">
                <a:solidFill>
                  <a:schemeClr val="tx1">
                    <a:lumMod val="75000"/>
                    <a:lumOff val="25000"/>
                  </a:schemeClr>
                </a:solidFill>
                <a:effectLst/>
                <a:latin typeface="+mn-lt"/>
                <a:ea typeface="+mn-ea"/>
                <a:cs typeface="+mn-cs"/>
              </a:rPr>
              <a:t>ers, and monitor crop health </a:t>
            </a:r>
            <a:r>
              <a:rPr lang="sk-SK" sz="2400" b="1" kern="1200" baseline="0" dirty="0">
                <a:solidFill>
                  <a:schemeClr val="tx1">
                    <a:lumMod val="75000"/>
                    <a:lumOff val="25000"/>
                  </a:schemeClr>
                </a:solidFill>
                <a:effectLst/>
                <a:latin typeface="+mn-lt"/>
                <a:ea typeface="+mn-ea"/>
                <a:cs typeface="+mn-cs"/>
              </a:rPr>
              <a:t>with minimal supervision</a:t>
            </a:r>
            <a:r>
              <a:rPr lang="sk-SK" sz="2400" kern="1200" baseline="0" dirty="0">
                <a:solidFill>
                  <a:schemeClr val="tx1">
                    <a:lumMod val="75000"/>
                    <a:lumOff val="25000"/>
                  </a:schemeClr>
                </a:solidFill>
                <a:effectLst/>
                <a:latin typeface="+mn-lt"/>
                <a:ea typeface="+mn-ea"/>
                <a:cs typeface="+mn-cs"/>
              </a:rPr>
              <a:t>.</a:t>
            </a:r>
          </a:p>
        </p:txBody>
      </p:sp>
      <p:pic>
        <p:nvPicPr>
          <p:cNvPr id="6" name="Picture Placeholder 38">
            <a:extLst>
              <a:ext uri="{FF2B5EF4-FFF2-40B4-BE49-F238E27FC236}">
                <a16:creationId xmlns:a16="http://schemas.microsoft.com/office/drawing/2014/main" id="{DDDFAAD3-7CBE-7D25-7DF3-AD9456FD8ACA}"/>
              </a:ext>
            </a:extLst>
          </p:cNvPr>
          <p:cNvPicPr>
            <a:picLocks noChangeAspect="1"/>
          </p:cNvPicPr>
          <p:nvPr/>
        </p:nvPicPr>
        <p:blipFill>
          <a:blip r:embed="rId3">
            <a:extLst>
              <a:ext uri="{837473B0-CC2E-450A-ABE3-18F120FF3D39}">
                <a1611:picAttrSrcUrl xmlns:a1611="http://schemas.microsoft.com/office/drawing/2016/11/main" r:id="rId4"/>
              </a:ext>
            </a:extLst>
          </a:blip>
          <a:srcRect l="46227" r="14916"/>
          <a:stretch>
            <a:fillRect/>
          </a:stretch>
        </p:blipFill>
        <p:spPr>
          <a:xfrm>
            <a:off x="0" y="0"/>
            <a:ext cx="5334001" cy="6858000"/>
          </a:xfrm>
          <a:prstGeom prst="rect">
            <a:avLst/>
          </a:prstGeom>
        </p:spPr>
      </p:pic>
      <p:sp>
        <p:nvSpPr>
          <p:cNvPr id="7" name="Rectangle 6">
            <a:extLst>
              <a:ext uri="{FF2B5EF4-FFF2-40B4-BE49-F238E27FC236}">
                <a16:creationId xmlns:a16="http://schemas.microsoft.com/office/drawing/2014/main" id="{08E12A02-4BF0-79CC-0F0F-E2F20AE6872A}"/>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6EFF00D-3649-4FD8-99CE-27D09D870636}"/>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892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1C90E-1EF6-E462-2774-0B8A81F5F784}"/>
            </a:ext>
          </a:extLst>
        </p:cNvPr>
        <p:cNvGrpSpPr/>
        <p:nvPr/>
      </p:nvGrpSpPr>
      <p:grpSpPr>
        <a:xfrm>
          <a:off x="0" y="0"/>
          <a:ext cx="0" cy="0"/>
          <a:chOff x="0" y="0"/>
          <a:chExt cx="0" cy="0"/>
        </a:xfrm>
      </p:grpSpPr>
      <p:pic>
        <p:nvPicPr>
          <p:cNvPr id="4" name="Picture Placeholder 13">
            <a:extLst>
              <a:ext uri="{FF2B5EF4-FFF2-40B4-BE49-F238E27FC236}">
                <a16:creationId xmlns:a16="http://schemas.microsoft.com/office/drawing/2014/main" id="{E69CEA48-3842-3D78-2268-56E8CD1D9248}"/>
              </a:ext>
            </a:extLst>
          </p:cNvPr>
          <p:cNvPicPr>
            <a:picLocks noGrp="1" noChangeAspect="1"/>
          </p:cNvPicPr>
          <p:nvPr>
            <p:ph type="pic" sz="quarter" idx="10"/>
          </p:nvPr>
        </p:nvPicPr>
        <p:blipFill>
          <a:blip r:embed="rId3">
            <a:extLst>
              <a:ext uri="{837473B0-CC2E-450A-ABE3-18F120FF3D39}">
                <a1611:picAttrSrcUrl xmlns:a1611="http://schemas.microsoft.com/office/drawing/2016/11/main" r:id="rId4"/>
              </a:ext>
            </a:extLst>
          </a:blip>
          <a:srcRect b="33898"/>
          <a:stretch>
            <a:fillRect/>
          </a:stretch>
        </p:blipFill>
        <p:spPr>
          <a:xfrm>
            <a:off x="238772" y="2626822"/>
            <a:ext cx="7708195" cy="3396829"/>
          </a:xfrm>
        </p:spPr>
      </p:pic>
      <p:sp>
        <p:nvSpPr>
          <p:cNvPr id="15" name="TextBox 14">
            <a:extLst>
              <a:ext uri="{FF2B5EF4-FFF2-40B4-BE49-F238E27FC236}">
                <a16:creationId xmlns:a16="http://schemas.microsoft.com/office/drawing/2014/main" id="{333FB164-B932-83F7-2128-C4676B9DE703}"/>
              </a:ext>
            </a:extLst>
          </p:cNvPr>
          <p:cNvSpPr txBox="1"/>
          <p:nvPr/>
        </p:nvSpPr>
        <p:spPr>
          <a:xfrm>
            <a:off x="1166013" y="2037527"/>
            <a:ext cx="7976797" cy="1200329"/>
          </a:xfrm>
          <a:prstGeom prst="rect">
            <a:avLst/>
          </a:prstGeom>
          <a:solidFill>
            <a:srgbClr val="EEA821"/>
          </a:solidFill>
        </p:spPr>
        <p:txBody>
          <a:bodyPr wrap="square" rtlCol="0">
            <a:spAutoFit/>
          </a:bodyPr>
          <a:lstStyle/>
          <a:p>
            <a:pPr algn="ctr"/>
            <a:r>
              <a:rPr lang="sk-SK" sz="3600" b="1" dirty="0">
                <a:solidFill>
                  <a:schemeClr val="bg1"/>
                </a:solidFill>
                <a:latin typeface="Calibri" panose="020F0502020204030204" pitchFamily="34" charset="0"/>
                <a:cs typeface="Calibri" panose="020F0502020204030204" pitchFamily="34" charset="0"/>
              </a:rPr>
              <a:t>KEY TECHNOLOGIES IN AUTONOMOUS AGRICULTURE</a:t>
            </a:r>
            <a:endParaRPr lang="en-US" sz="3600" b="1" dirty="0">
              <a:solidFill>
                <a:schemeClr val="bg1"/>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000B17D3-C682-63AC-A042-173C3EC80FD9}"/>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735A7E3-A9F5-A400-EFF8-08377EA8DBB1}"/>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2ED528C4-EAA2-9D4C-12D7-6B9BA845FA30}"/>
              </a:ext>
            </a:extLst>
          </p:cNvPr>
          <p:cNvSpPr>
            <a:spLocks noGrp="1"/>
          </p:cNvSpPr>
          <p:nvPr>
            <p:ph type="body" sz="quarter" idx="17"/>
          </p:nvPr>
        </p:nvSpPr>
        <p:spPr>
          <a:xfrm>
            <a:off x="9241981" y="871477"/>
            <a:ext cx="2066906" cy="1581948"/>
          </a:xfrm>
        </p:spPr>
        <p:txBody>
          <a:bodyPr lIns="91440" tIns="45720" rIns="91440" bIns="45720" anchor="t">
            <a:noAutofit/>
          </a:bodyPr>
          <a:lstStyle/>
          <a:p>
            <a:r>
              <a:rPr lang="en-US" dirty="0"/>
              <a:t>02</a:t>
            </a:r>
          </a:p>
        </p:txBody>
      </p:sp>
      <p:grpSp>
        <p:nvGrpSpPr>
          <p:cNvPr id="10" name="Group 9">
            <a:extLst>
              <a:ext uri="{FF2B5EF4-FFF2-40B4-BE49-F238E27FC236}">
                <a16:creationId xmlns:a16="http://schemas.microsoft.com/office/drawing/2014/main" id="{0500FDEB-3B75-A071-B884-C226C2F2254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3AE6AF67-DD5D-95C9-C540-7E23C4E175A8}"/>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AF3DB46-4916-7E1D-082C-BD4506C11E02}"/>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24982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5120D3-12A4-9D48-61B9-F362EDBCBB97}"/>
              </a:ext>
            </a:extLst>
          </p:cNvPr>
          <p:cNvSpPr>
            <a:spLocks noGrp="1"/>
          </p:cNvSpPr>
          <p:nvPr>
            <p:ph type="body" sz="quarter" idx="16"/>
          </p:nvPr>
        </p:nvSpPr>
        <p:spPr>
          <a:xfrm>
            <a:off x="1" y="392774"/>
            <a:ext cx="12191999" cy="803654"/>
          </a:xfrm>
        </p:spPr>
        <p:txBody>
          <a:bodyPr/>
          <a:lstStyle/>
          <a:p>
            <a:r>
              <a:rPr lang="sk-SK" sz="3600" b="1" i="0" kern="1200" dirty="0" err="1">
                <a:solidFill>
                  <a:srgbClr val="007772"/>
                </a:solidFill>
                <a:effectLst/>
                <a:latin typeface="+mn-lt"/>
                <a:ea typeface="+mn-ea"/>
                <a:cs typeface="+mn-cs"/>
              </a:rPr>
              <a:t>Key</a:t>
            </a:r>
            <a:r>
              <a:rPr lang="sk-SK" sz="3600" b="1" i="0" kern="1200" dirty="0">
                <a:solidFill>
                  <a:srgbClr val="007772"/>
                </a:solidFill>
                <a:effectLst/>
                <a:latin typeface="+mn-lt"/>
                <a:ea typeface="+mn-ea"/>
                <a:cs typeface="+mn-cs"/>
              </a:rPr>
              <a:t> Technologies in </a:t>
            </a:r>
            <a:r>
              <a:rPr lang="sk-SK" sz="3600" b="1" i="0" kern="1200" dirty="0" err="1">
                <a:solidFill>
                  <a:srgbClr val="007772"/>
                </a:solidFill>
                <a:effectLst/>
                <a:latin typeface="+mn-lt"/>
                <a:ea typeface="+mn-ea"/>
                <a:cs typeface="+mn-cs"/>
              </a:rPr>
              <a:t>Autonomous</a:t>
            </a:r>
            <a:r>
              <a:rPr lang="sk-SK" sz="3600" b="1" i="0" kern="1200" dirty="0">
                <a:solidFill>
                  <a:srgbClr val="007772"/>
                </a:solidFill>
                <a:effectLst/>
                <a:latin typeface="+mn-lt"/>
                <a:ea typeface="+mn-ea"/>
                <a:cs typeface="+mn-cs"/>
              </a:rPr>
              <a:t> Agriculture</a:t>
            </a:r>
            <a:endParaRPr lang="en-US" dirty="0"/>
          </a:p>
        </p:txBody>
      </p:sp>
      <p:sp>
        <p:nvSpPr>
          <p:cNvPr id="48" name="Freeform 1"/>
          <p:cNvSpPr>
            <a:spLocks noChangeArrowheads="1"/>
          </p:cNvSpPr>
          <p:nvPr/>
        </p:nvSpPr>
        <p:spPr bwMode="auto">
          <a:xfrm>
            <a:off x="1144320" y="2741210"/>
            <a:ext cx="3169203" cy="2770050"/>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EEA821"/>
          </a:solidFill>
          <a:ln>
            <a:noFill/>
          </a:ln>
          <a:effectLst/>
        </p:spPr>
        <p:txBody>
          <a:bodyPr wrap="none" anchor="ctr"/>
          <a:lstStyle/>
          <a:p>
            <a:endParaRPr lang="en-US" sz="900"/>
          </a:p>
        </p:txBody>
      </p:sp>
      <p:sp>
        <p:nvSpPr>
          <p:cNvPr id="298" name="Freeform 243"/>
          <p:cNvSpPr>
            <a:spLocks noChangeArrowheads="1"/>
          </p:cNvSpPr>
          <p:nvPr/>
        </p:nvSpPr>
        <p:spPr bwMode="auto">
          <a:xfrm>
            <a:off x="1731564" y="1491130"/>
            <a:ext cx="1994714" cy="2024225"/>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07772"/>
          </a:solidFill>
          <a:ln>
            <a:noFill/>
          </a:ln>
          <a:effectLst/>
        </p:spPr>
        <p:txBody>
          <a:bodyPr wrap="none" anchor="ctr"/>
          <a:lstStyle/>
          <a:p>
            <a:endParaRPr lang="en-US" sz="900"/>
          </a:p>
        </p:txBody>
      </p:sp>
      <p:sp>
        <p:nvSpPr>
          <p:cNvPr id="299" name="Freeform 244"/>
          <p:cNvSpPr>
            <a:spLocks noChangeArrowheads="1"/>
          </p:cNvSpPr>
          <p:nvPr/>
        </p:nvSpPr>
        <p:spPr bwMode="auto">
          <a:xfrm>
            <a:off x="4562463" y="2741210"/>
            <a:ext cx="3169204" cy="2770050"/>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007772">
              <a:alpha val="74000"/>
            </a:srgbClr>
          </a:solidFill>
          <a:ln>
            <a:noFill/>
          </a:ln>
          <a:effectLst/>
        </p:spPr>
        <p:txBody>
          <a:bodyPr wrap="none" anchor="ctr"/>
          <a:lstStyle/>
          <a:p>
            <a:endParaRPr lang="en-US" sz="900"/>
          </a:p>
        </p:txBody>
      </p:sp>
      <p:sp>
        <p:nvSpPr>
          <p:cNvPr id="374" name="Freeform 319"/>
          <p:cNvSpPr>
            <a:spLocks noChangeArrowheads="1"/>
          </p:cNvSpPr>
          <p:nvPr/>
        </p:nvSpPr>
        <p:spPr bwMode="auto">
          <a:xfrm>
            <a:off x="5149706" y="1491130"/>
            <a:ext cx="1994717" cy="2024225"/>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007772"/>
          </a:solidFill>
          <a:ln>
            <a:noFill/>
          </a:ln>
          <a:effectLst/>
        </p:spPr>
        <p:txBody>
          <a:bodyPr wrap="none" anchor="ctr"/>
          <a:lstStyle/>
          <a:p>
            <a:endParaRPr lang="en-US" sz="900"/>
          </a:p>
        </p:txBody>
      </p:sp>
      <p:sp>
        <p:nvSpPr>
          <p:cNvPr id="375" name="Freeform 320"/>
          <p:cNvSpPr>
            <a:spLocks noChangeArrowheads="1"/>
          </p:cNvSpPr>
          <p:nvPr/>
        </p:nvSpPr>
        <p:spPr bwMode="auto">
          <a:xfrm>
            <a:off x="7878477" y="2741210"/>
            <a:ext cx="3169203" cy="2770050"/>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EEA821"/>
          </a:solidFill>
          <a:ln>
            <a:noFill/>
          </a:ln>
          <a:effectLst/>
        </p:spPr>
        <p:txBody>
          <a:bodyPr wrap="none" anchor="ctr"/>
          <a:lstStyle/>
          <a:p>
            <a:endParaRPr lang="en-US" sz="900"/>
          </a:p>
        </p:txBody>
      </p:sp>
      <p:sp>
        <p:nvSpPr>
          <p:cNvPr id="448" name="Freeform 393"/>
          <p:cNvSpPr>
            <a:spLocks noChangeArrowheads="1"/>
          </p:cNvSpPr>
          <p:nvPr/>
        </p:nvSpPr>
        <p:spPr bwMode="auto">
          <a:xfrm>
            <a:off x="8465722" y="1491130"/>
            <a:ext cx="1994714" cy="2024225"/>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007772"/>
          </a:solidFill>
          <a:ln>
            <a:noFill/>
          </a:ln>
          <a:effectLst/>
        </p:spPr>
        <p:txBody>
          <a:bodyPr wrap="none" anchor="ctr"/>
          <a:lstStyle/>
          <a:p>
            <a:endParaRPr lang="en-US" sz="900"/>
          </a:p>
        </p:txBody>
      </p:sp>
      <p:sp>
        <p:nvSpPr>
          <p:cNvPr id="554" name="CuadroTexto 553"/>
          <p:cNvSpPr txBox="1"/>
          <p:nvPr/>
        </p:nvSpPr>
        <p:spPr>
          <a:xfrm>
            <a:off x="1239839" y="3632831"/>
            <a:ext cx="3110932" cy="1261884"/>
          </a:xfrm>
          <a:prstGeom prst="rect">
            <a:avLst/>
          </a:prstGeom>
          <a:noFill/>
        </p:spPr>
        <p:txBody>
          <a:bodyPr wrap="square" rtlCol="0">
            <a:spAutoFit/>
          </a:bodyPr>
          <a:lstStyle/>
          <a:p>
            <a:pPr algn="ctr"/>
            <a:r>
              <a:rPr lang="sk-SK" sz="2000" b="1" dirty="0">
                <a:solidFill>
                  <a:schemeClr val="bg1"/>
                </a:solidFill>
                <a:latin typeface="Calibri" panose="020F0502020204030204" pitchFamily="34" charset="0"/>
                <a:ea typeface="Lato" charset="0"/>
                <a:cs typeface="Calibri" panose="020F0502020204030204" pitchFamily="34" charset="0"/>
              </a:rPr>
              <a:t>GPS-</a:t>
            </a:r>
            <a:r>
              <a:rPr lang="sk-SK" sz="2000" b="1" dirty="0" err="1">
                <a:solidFill>
                  <a:schemeClr val="bg1"/>
                </a:solidFill>
                <a:latin typeface="Calibri" panose="020F0502020204030204" pitchFamily="34" charset="0"/>
                <a:ea typeface="Lato" charset="0"/>
                <a:cs typeface="Calibri" panose="020F0502020204030204" pitchFamily="34" charset="0"/>
              </a:rPr>
              <a:t>guided</a:t>
            </a:r>
            <a:r>
              <a:rPr lang="sk-SK" sz="2000" b="1" dirty="0">
                <a:solidFill>
                  <a:schemeClr val="bg1"/>
                </a:solidFill>
                <a:latin typeface="Calibri" panose="020F0502020204030204" pitchFamily="34" charset="0"/>
                <a:ea typeface="Lato" charset="0"/>
                <a:cs typeface="Calibri" panose="020F0502020204030204" pitchFamily="34" charset="0"/>
              </a:rPr>
              <a:t> </a:t>
            </a:r>
            <a:r>
              <a:rPr lang="sk-SK" sz="2000" b="1" dirty="0" err="1">
                <a:solidFill>
                  <a:schemeClr val="bg1"/>
                </a:solidFill>
                <a:latin typeface="Calibri" panose="020F0502020204030204" pitchFamily="34" charset="0"/>
                <a:ea typeface="Lato" charset="0"/>
                <a:cs typeface="Calibri" panose="020F0502020204030204" pitchFamily="34" charset="0"/>
              </a:rPr>
              <a:t>tractors</a:t>
            </a:r>
            <a:r>
              <a:rPr lang="sk-SK" sz="2000" b="1" dirty="0">
                <a:solidFill>
                  <a:schemeClr val="bg1"/>
                </a:solidFill>
                <a:latin typeface="Calibri" panose="020F0502020204030204" pitchFamily="34" charset="0"/>
                <a:ea typeface="Lato" charset="0"/>
                <a:cs typeface="Calibri" panose="020F0502020204030204" pitchFamily="34" charset="0"/>
              </a:rPr>
              <a:t> and </a:t>
            </a:r>
            <a:r>
              <a:rPr lang="sk-SK" sz="2000" b="1" dirty="0" err="1">
                <a:solidFill>
                  <a:schemeClr val="bg1"/>
                </a:solidFill>
                <a:latin typeface="Calibri" panose="020F0502020204030204" pitchFamily="34" charset="0"/>
                <a:ea typeface="Lato" charset="0"/>
                <a:cs typeface="Calibri" panose="020F0502020204030204" pitchFamily="34" charset="0"/>
              </a:rPr>
              <a:t>harvesters</a:t>
            </a:r>
            <a:r>
              <a:rPr lang="en-GB" sz="2000" b="1" dirty="0">
                <a:solidFill>
                  <a:schemeClr val="bg1"/>
                </a:solidFill>
                <a:latin typeface="Calibri" panose="020F0502020204030204" pitchFamily="34" charset="0"/>
                <a:ea typeface="Lato" charset="0"/>
                <a:cs typeface="Calibri" panose="020F0502020204030204" pitchFamily="34" charset="0"/>
              </a:rPr>
              <a:t> </a:t>
            </a:r>
            <a:r>
              <a:rPr lang="sk-SK" dirty="0" err="1"/>
              <a:t>perform</a:t>
            </a:r>
            <a:r>
              <a:rPr lang="sk-SK" dirty="0"/>
              <a:t> </a:t>
            </a:r>
            <a:r>
              <a:rPr lang="sk-SK" dirty="0" err="1"/>
              <a:t>precise</a:t>
            </a:r>
            <a:r>
              <a:rPr lang="sk-SK" dirty="0"/>
              <a:t> </a:t>
            </a:r>
            <a:r>
              <a:rPr lang="sk-SK" dirty="0" err="1"/>
              <a:t>fieldwork</a:t>
            </a:r>
            <a:r>
              <a:rPr lang="sk-SK" dirty="0"/>
              <a:t> </a:t>
            </a:r>
            <a:r>
              <a:rPr lang="sk-SK" dirty="0" err="1"/>
              <a:t>without</a:t>
            </a:r>
            <a:r>
              <a:rPr lang="sk-SK" dirty="0"/>
              <a:t> </a:t>
            </a:r>
            <a:r>
              <a:rPr lang="sk-SK" dirty="0" err="1"/>
              <a:t>human</a:t>
            </a:r>
            <a:r>
              <a:rPr lang="sk-SK" dirty="0"/>
              <a:t> </a:t>
            </a:r>
            <a:r>
              <a:rPr lang="sk-SK" dirty="0" err="1"/>
              <a:t>drivers</a:t>
            </a:r>
            <a:r>
              <a:rPr lang="sk-SK" dirty="0"/>
              <a:t>.</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56" name="CuadroTexto 555"/>
          <p:cNvSpPr txBox="1"/>
          <p:nvPr/>
        </p:nvSpPr>
        <p:spPr>
          <a:xfrm>
            <a:off x="4599711" y="3632831"/>
            <a:ext cx="3131955" cy="1231106"/>
          </a:xfrm>
          <a:prstGeom prst="rect">
            <a:avLst/>
          </a:prstGeom>
          <a:noFill/>
        </p:spPr>
        <p:txBody>
          <a:bodyPr wrap="square" rtlCol="0">
            <a:spAutoFit/>
          </a:bodyPr>
          <a:lstStyle/>
          <a:p>
            <a:pPr algn="ctr"/>
            <a:r>
              <a:rPr lang="sk-SK" sz="2000" b="1" dirty="0">
                <a:solidFill>
                  <a:schemeClr val="bg1"/>
                </a:solidFill>
                <a:latin typeface="Calibri" panose="020F0502020204030204" pitchFamily="34" charset="0"/>
                <a:ea typeface="Lato" charset="0"/>
                <a:cs typeface="Calibri" panose="020F0502020204030204" pitchFamily="34" charset="0"/>
              </a:rPr>
              <a:t>AI-</a:t>
            </a:r>
            <a:r>
              <a:rPr lang="sk-SK" sz="2000" b="1" dirty="0" err="1">
                <a:solidFill>
                  <a:schemeClr val="bg1"/>
                </a:solidFill>
                <a:latin typeface="Calibri" panose="020F0502020204030204" pitchFamily="34" charset="0"/>
                <a:ea typeface="Lato" charset="0"/>
                <a:cs typeface="Calibri" panose="020F0502020204030204" pitchFamily="34" charset="0"/>
              </a:rPr>
              <a:t>powered</a:t>
            </a:r>
            <a:r>
              <a:rPr lang="sk-SK" sz="2000" b="1" dirty="0">
                <a:solidFill>
                  <a:schemeClr val="bg1"/>
                </a:solidFill>
                <a:latin typeface="Calibri" panose="020F0502020204030204" pitchFamily="34" charset="0"/>
                <a:ea typeface="Lato" charset="0"/>
                <a:cs typeface="Calibri" panose="020F0502020204030204" pitchFamily="34" charset="0"/>
              </a:rPr>
              <a:t> </a:t>
            </a:r>
            <a:r>
              <a:rPr lang="sk-SK" sz="2000" b="1" dirty="0" err="1">
                <a:solidFill>
                  <a:schemeClr val="bg1"/>
                </a:solidFill>
                <a:latin typeface="Calibri" panose="020F0502020204030204" pitchFamily="34" charset="0"/>
                <a:ea typeface="Lato" charset="0"/>
                <a:cs typeface="Calibri" panose="020F0502020204030204" pitchFamily="34" charset="0"/>
              </a:rPr>
              <a:t>drones</a:t>
            </a:r>
            <a:r>
              <a:rPr lang="en-GB" sz="2000" b="1" dirty="0">
                <a:solidFill>
                  <a:schemeClr val="bg1"/>
                </a:solidFill>
                <a:latin typeface="Calibri" panose="020F0502020204030204" pitchFamily="34" charset="0"/>
                <a:ea typeface="Lato" charset="0"/>
                <a:cs typeface="Calibri" panose="020F0502020204030204" pitchFamily="34" charset="0"/>
              </a:rPr>
              <a:t> </a:t>
            </a:r>
            <a:r>
              <a:rPr lang="sk-SK" dirty="0" err="1"/>
              <a:t>scan</a:t>
            </a:r>
            <a:r>
              <a:rPr lang="sk-SK" dirty="0"/>
              <a:t> </a:t>
            </a:r>
            <a:r>
              <a:rPr lang="sk-SK" dirty="0" err="1"/>
              <a:t>fields</a:t>
            </a:r>
            <a:r>
              <a:rPr lang="sk-SK" dirty="0"/>
              <a:t> for </a:t>
            </a:r>
            <a:r>
              <a:rPr lang="sk-SK" dirty="0" err="1"/>
              <a:t>crop</a:t>
            </a:r>
            <a:r>
              <a:rPr lang="sk-SK" dirty="0"/>
              <a:t> </a:t>
            </a:r>
            <a:r>
              <a:rPr lang="sk-SK" dirty="0" err="1"/>
              <a:t>health</a:t>
            </a:r>
            <a:r>
              <a:rPr lang="sk-SK" dirty="0"/>
              <a:t>, </a:t>
            </a:r>
            <a:r>
              <a:rPr lang="sk-SK" dirty="0" err="1"/>
              <a:t>pest</a:t>
            </a:r>
            <a:r>
              <a:rPr lang="sk-SK" dirty="0"/>
              <a:t> </a:t>
            </a:r>
            <a:r>
              <a:rPr lang="sk-SK" dirty="0" err="1"/>
              <a:t>infestations</a:t>
            </a:r>
            <a:r>
              <a:rPr lang="sk-SK" dirty="0"/>
              <a:t>, and </a:t>
            </a:r>
            <a:r>
              <a:rPr lang="sk-SK" dirty="0" err="1"/>
              <a:t>irrigation</a:t>
            </a:r>
            <a:r>
              <a:rPr lang="sk-SK" dirty="0"/>
              <a:t> </a:t>
            </a:r>
            <a:r>
              <a:rPr lang="sk-SK" dirty="0" err="1"/>
              <a:t>needs</a:t>
            </a:r>
            <a:r>
              <a:rPr lang="sk-SK" dirty="0"/>
              <a:t>.</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58" name="CuadroTexto 557"/>
          <p:cNvSpPr txBox="1"/>
          <p:nvPr/>
        </p:nvSpPr>
        <p:spPr>
          <a:xfrm>
            <a:off x="7878476" y="3632831"/>
            <a:ext cx="3169203" cy="1261884"/>
          </a:xfrm>
          <a:prstGeom prst="rect">
            <a:avLst/>
          </a:prstGeom>
          <a:noFill/>
        </p:spPr>
        <p:txBody>
          <a:bodyPr wrap="square" rtlCol="0">
            <a:spAutoFit/>
          </a:bodyPr>
          <a:lstStyle/>
          <a:p>
            <a:pPr algn="ctr"/>
            <a:r>
              <a:rPr lang="sk-SK" sz="2000" b="1" dirty="0" err="1">
                <a:solidFill>
                  <a:schemeClr val="bg1"/>
                </a:solidFill>
                <a:latin typeface="Calibri" panose="020F0502020204030204" pitchFamily="34" charset="0"/>
                <a:ea typeface="Lato" charset="0"/>
                <a:cs typeface="Calibri" panose="020F0502020204030204" pitchFamily="34" charset="0"/>
              </a:rPr>
              <a:t>Autonomous</a:t>
            </a:r>
            <a:r>
              <a:rPr lang="sk-SK" sz="2000" b="1" dirty="0">
                <a:solidFill>
                  <a:schemeClr val="bg1"/>
                </a:solidFill>
                <a:latin typeface="Calibri" panose="020F0502020204030204" pitchFamily="34" charset="0"/>
                <a:ea typeface="Lato" charset="0"/>
                <a:cs typeface="Calibri" panose="020F0502020204030204" pitchFamily="34" charset="0"/>
              </a:rPr>
              <a:t> </a:t>
            </a:r>
            <a:r>
              <a:rPr lang="sk-SK" sz="2000" b="1" dirty="0" err="1">
                <a:solidFill>
                  <a:schemeClr val="bg1"/>
                </a:solidFill>
                <a:latin typeface="Calibri" panose="020F0502020204030204" pitchFamily="34" charset="0"/>
                <a:ea typeface="Lato" charset="0"/>
                <a:cs typeface="Calibri" panose="020F0502020204030204" pitchFamily="34" charset="0"/>
              </a:rPr>
              <a:t>irrigation</a:t>
            </a:r>
            <a:r>
              <a:rPr lang="sk-SK" sz="2000" b="1" dirty="0">
                <a:solidFill>
                  <a:schemeClr val="bg1"/>
                </a:solidFill>
                <a:latin typeface="Calibri" panose="020F0502020204030204" pitchFamily="34" charset="0"/>
                <a:ea typeface="Lato" charset="0"/>
                <a:cs typeface="Calibri" panose="020F0502020204030204" pitchFamily="34" charset="0"/>
              </a:rPr>
              <a:t> </a:t>
            </a:r>
            <a:r>
              <a:rPr lang="sk-SK" sz="2000" b="1" dirty="0" err="1">
                <a:solidFill>
                  <a:schemeClr val="bg1"/>
                </a:solidFill>
                <a:latin typeface="Calibri" panose="020F0502020204030204" pitchFamily="34" charset="0"/>
                <a:ea typeface="Lato" charset="0"/>
                <a:cs typeface="Calibri" panose="020F0502020204030204" pitchFamily="34" charset="0"/>
              </a:rPr>
              <a:t>systems</a:t>
            </a:r>
            <a:r>
              <a:rPr lang="en-GB" sz="2000" b="1" dirty="0">
                <a:solidFill>
                  <a:schemeClr val="bg1"/>
                </a:solidFill>
                <a:latin typeface="Calibri" panose="020F0502020204030204" pitchFamily="34" charset="0"/>
                <a:ea typeface="Lato" charset="0"/>
                <a:cs typeface="Calibri" panose="020F0502020204030204" pitchFamily="34" charset="0"/>
              </a:rPr>
              <a:t> </a:t>
            </a:r>
            <a:r>
              <a:rPr lang="sk-SK" dirty="0" err="1"/>
              <a:t>detect</a:t>
            </a:r>
            <a:r>
              <a:rPr lang="sk-SK" dirty="0"/>
              <a:t> </a:t>
            </a:r>
            <a:r>
              <a:rPr lang="sk-SK" dirty="0" err="1"/>
              <a:t>soil</a:t>
            </a:r>
            <a:r>
              <a:rPr lang="sk-SK" dirty="0"/>
              <a:t> </a:t>
            </a:r>
            <a:r>
              <a:rPr lang="sk-SK" dirty="0" err="1"/>
              <a:t>moisture</a:t>
            </a:r>
            <a:r>
              <a:rPr lang="sk-SK" dirty="0"/>
              <a:t> </a:t>
            </a:r>
            <a:r>
              <a:rPr lang="sk-SK" dirty="0" err="1"/>
              <a:t>levels</a:t>
            </a:r>
            <a:r>
              <a:rPr lang="sk-SK" dirty="0"/>
              <a:t> and </a:t>
            </a:r>
            <a:r>
              <a:rPr lang="sk-SK" dirty="0" err="1"/>
              <a:t>adjust</a:t>
            </a:r>
            <a:r>
              <a:rPr lang="sk-SK" dirty="0"/>
              <a:t> </a:t>
            </a:r>
            <a:r>
              <a:rPr lang="sk-SK" dirty="0" err="1"/>
              <a:t>water</a:t>
            </a:r>
            <a:r>
              <a:rPr lang="sk-SK" dirty="0"/>
              <a:t> </a:t>
            </a:r>
            <a:r>
              <a:rPr lang="sk-SK" dirty="0" err="1"/>
              <a:t>distribution</a:t>
            </a:r>
            <a:r>
              <a:rPr lang="sk-SK" dirty="0"/>
              <a:t>.</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pic>
        <p:nvPicPr>
          <p:cNvPr id="5" name="Grafický objekt 4" descr="Monster truck obrys">
            <a:extLst>
              <a:ext uri="{FF2B5EF4-FFF2-40B4-BE49-F238E27FC236}">
                <a16:creationId xmlns:a16="http://schemas.microsoft.com/office/drawing/2014/main" id="{D9739B56-85B0-4F68-5E3F-19C5AD0799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47585" y="1939626"/>
            <a:ext cx="914400" cy="914400"/>
          </a:xfrm>
          <a:prstGeom prst="rect">
            <a:avLst/>
          </a:prstGeom>
        </p:spPr>
      </p:pic>
      <p:pic>
        <p:nvPicPr>
          <p:cNvPr id="7" name="Grafický objekt 6" descr="Dron obrys">
            <a:extLst>
              <a:ext uri="{FF2B5EF4-FFF2-40B4-BE49-F238E27FC236}">
                <a16:creationId xmlns:a16="http://schemas.microsoft.com/office/drawing/2014/main" id="{43A29390-50C8-E3B9-3969-1234B68776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08488" y="1989308"/>
            <a:ext cx="914400" cy="914400"/>
          </a:xfrm>
          <a:prstGeom prst="rect">
            <a:avLst/>
          </a:prstGeom>
        </p:spPr>
      </p:pic>
      <p:pic>
        <p:nvPicPr>
          <p:cNvPr id="9" name="Grafický objekt 8" descr="Voda obrys">
            <a:extLst>
              <a:ext uri="{FF2B5EF4-FFF2-40B4-BE49-F238E27FC236}">
                <a16:creationId xmlns:a16="http://schemas.microsoft.com/office/drawing/2014/main" id="{0FDC3E2A-EE41-72F7-B080-BDDD9D2906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30015" y="2005088"/>
            <a:ext cx="914400" cy="914400"/>
          </a:xfrm>
          <a:prstGeom prst="rect">
            <a:avLst/>
          </a:prstGeom>
        </p:spPr>
      </p:pic>
    </p:spTree>
    <p:extLst>
      <p:ext uri="{BB962C8B-B14F-4D97-AF65-F5344CB8AC3E}">
        <p14:creationId xmlns:p14="http://schemas.microsoft.com/office/powerpoint/2010/main" val="15516321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Text Placeholder 1">
            <a:extLst>
              <a:ext uri="{FF2B5EF4-FFF2-40B4-BE49-F238E27FC236}">
                <a16:creationId xmlns:a16="http://schemas.microsoft.com/office/drawing/2014/main" id="{132A14E0-2CBA-5D5F-1600-8F727E93B656}"/>
              </a:ext>
            </a:extLst>
          </p:cNvPr>
          <p:cNvSpPr>
            <a:spLocks noGrp="1"/>
          </p:cNvSpPr>
          <p:nvPr>
            <p:ph type="body" sz="quarter" idx="16"/>
          </p:nvPr>
        </p:nvSpPr>
        <p:spPr/>
        <p:txBody>
          <a:bodyPr/>
          <a:lstStyle/>
          <a:p>
            <a:r>
              <a:rPr lang="sk-SK" sz="3600" b="1" i="0" kern="1200" dirty="0" err="1">
                <a:solidFill>
                  <a:srgbClr val="007772"/>
                </a:solidFill>
                <a:effectLst/>
                <a:latin typeface="+mn-lt"/>
                <a:ea typeface="+mn-ea"/>
                <a:cs typeface="+mn-cs"/>
              </a:rPr>
              <a:t>The</a:t>
            </a:r>
            <a:r>
              <a:rPr lang="sk-SK" sz="3600" b="1" i="0" kern="1200" dirty="0">
                <a:solidFill>
                  <a:srgbClr val="007772"/>
                </a:solidFill>
                <a:effectLst/>
                <a:latin typeface="+mn-lt"/>
                <a:ea typeface="+mn-ea"/>
                <a:cs typeface="+mn-cs"/>
              </a:rPr>
              <a:t> </a:t>
            </a:r>
            <a:r>
              <a:rPr lang="sk-SK" sz="3600" b="1" i="0" kern="1200" dirty="0" err="1">
                <a:solidFill>
                  <a:srgbClr val="007772"/>
                </a:solidFill>
                <a:effectLst/>
                <a:latin typeface="+mn-lt"/>
                <a:ea typeface="+mn-ea"/>
                <a:cs typeface="+mn-cs"/>
              </a:rPr>
              <a:t>Rise</a:t>
            </a:r>
            <a:r>
              <a:rPr lang="sk-SK" sz="3600" b="1" i="0" kern="1200" dirty="0">
                <a:solidFill>
                  <a:srgbClr val="007772"/>
                </a:solidFill>
                <a:effectLst/>
                <a:latin typeface="+mn-lt"/>
                <a:ea typeface="+mn-ea"/>
                <a:cs typeface="+mn-cs"/>
              </a:rPr>
              <a:t> of </a:t>
            </a:r>
            <a:r>
              <a:rPr lang="sk-SK" sz="3600" b="1" i="0" kern="1200" dirty="0" err="1">
                <a:solidFill>
                  <a:srgbClr val="007772"/>
                </a:solidFill>
                <a:effectLst/>
                <a:latin typeface="+mn-lt"/>
                <a:ea typeface="+mn-ea"/>
                <a:cs typeface="+mn-cs"/>
              </a:rPr>
              <a:t>Swarm</a:t>
            </a:r>
            <a:r>
              <a:rPr lang="sk-SK" sz="3600" b="1" i="0" kern="1200" dirty="0">
                <a:solidFill>
                  <a:srgbClr val="007772"/>
                </a:solidFill>
                <a:effectLst/>
                <a:latin typeface="+mn-lt"/>
                <a:ea typeface="+mn-ea"/>
                <a:cs typeface="+mn-cs"/>
              </a:rPr>
              <a:t> </a:t>
            </a:r>
            <a:r>
              <a:rPr lang="sk-SK" sz="3600" b="1" i="0" kern="1200" dirty="0" err="1">
                <a:solidFill>
                  <a:srgbClr val="007772"/>
                </a:solidFill>
                <a:effectLst/>
                <a:latin typeface="+mn-lt"/>
                <a:ea typeface="+mn-ea"/>
                <a:cs typeface="+mn-cs"/>
              </a:rPr>
              <a:t>Robotics</a:t>
            </a:r>
            <a:r>
              <a:rPr lang="sk-SK" sz="3600" b="1" i="0" kern="1200" dirty="0">
                <a:solidFill>
                  <a:srgbClr val="007772"/>
                </a:solidFill>
                <a:effectLst/>
                <a:latin typeface="+mn-lt"/>
                <a:ea typeface="+mn-ea"/>
                <a:cs typeface="+mn-cs"/>
              </a:rPr>
              <a:t> in </a:t>
            </a:r>
            <a:r>
              <a:rPr lang="sk-SK" sz="3600" b="1" i="0" kern="1200" dirty="0" err="1">
                <a:solidFill>
                  <a:srgbClr val="007772"/>
                </a:solidFill>
                <a:effectLst/>
                <a:latin typeface="+mn-lt"/>
                <a:ea typeface="+mn-ea"/>
                <a:cs typeface="+mn-cs"/>
              </a:rPr>
              <a:t>Large-Scale</a:t>
            </a:r>
            <a:r>
              <a:rPr lang="sk-SK" sz="3600" b="1" i="0" kern="1200" dirty="0">
                <a:solidFill>
                  <a:srgbClr val="007772"/>
                </a:solidFill>
                <a:effectLst/>
                <a:latin typeface="+mn-lt"/>
                <a:ea typeface="+mn-ea"/>
                <a:cs typeface="+mn-cs"/>
              </a:rPr>
              <a:t> </a:t>
            </a:r>
            <a:r>
              <a:rPr lang="sk-SK" sz="3600" b="1" i="0" kern="1200" dirty="0" err="1">
                <a:solidFill>
                  <a:srgbClr val="007772"/>
                </a:solidFill>
                <a:effectLst/>
                <a:latin typeface="+mn-lt"/>
                <a:ea typeface="+mn-ea"/>
                <a:cs typeface="+mn-cs"/>
              </a:rPr>
              <a:t>Farming</a:t>
            </a:r>
            <a:endParaRPr lang="en-US" dirty="0"/>
          </a:p>
        </p:txBody>
      </p:sp>
      <p:sp>
        <p:nvSpPr>
          <p:cNvPr id="205" name="Freeform 170"/>
          <p:cNvSpPr>
            <a:spLocks noChangeArrowheads="1"/>
          </p:cNvSpPr>
          <p:nvPr/>
        </p:nvSpPr>
        <p:spPr bwMode="auto">
          <a:xfrm>
            <a:off x="1406238" y="2354734"/>
            <a:ext cx="3090235" cy="3396021"/>
          </a:xfrm>
          <a:custGeom>
            <a:avLst/>
            <a:gdLst>
              <a:gd name="T0" fmla="*/ 2611 w 4475"/>
              <a:gd name="T1" fmla="*/ 5090 h 5091"/>
              <a:gd name="T2" fmla="*/ 381 w 4475"/>
              <a:gd name="T3" fmla="*/ 5090 h 5091"/>
              <a:gd name="T4" fmla="*/ 381 w 4475"/>
              <a:gd name="T5" fmla="*/ 5090 h 5091"/>
              <a:gd name="T6" fmla="*/ 0 w 4475"/>
              <a:gd name="T7" fmla="*/ 4708 h 5091"/>
              <a:gd name="T8" fmla="*/ 0 w 4475"/>
              <a:gd name="T9" fmla="*/ 1862 h 5091"/>
              <a:gd name="T10" fmla="*/ 0 w 4475"/>
              <a:gd name="T11" fmla="*/ 1862 h 5091"/>
              <a:gd name="T12" fmla="*/ 1862 w 4475"/>
              <a:gd name="T13" fmla="*/ 0 h 5091"/>
              <a:gd name="T14" fmla="*/ 4093 w 4475"/>
              <a:gd name="T15" fmla="*/ 0 h 5091"/>
              <a:gd name="T16" fmla="*/ 4093 w 4475"/>
              <a:gd name="T17" fmla="*/ 0 h 5091"/>
              <a:gd name="T18" fmla="*/ 4474 w 4475"/>
              <a:gd name="T19" fmla="*/ 381 h 5091"/>
              <a:gd name="T20" fmla="*/ 4474 w 4475"/>
              <a:gd name="T21" fmla="*/ 3227 h 5091"/>
              <a:gd name="T22" fmla="*/ 4474 w 4475"/>
              <a:gd name="T23" fmla="*/ 3227 h 5091"/>
              <a:gd name="T24" fmla="*/ 2611 w 4475"/>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5" h="5091">
                <a:moveTo>
                  <a:pt x="2611" y="5090"/>
                </a:moveTo>
                <a:lnTo>
                  <a:pt x="381" y="5090"/>
                </a:lnTo>
                <a:lnTo>
                  <a:pt x="381" y="5090"/>
                </a:lnTo>
                <a:cubicBezTo>
                  <a:pt x="170" y="5090"/>
                  <a:pt x="0" y="4919"/>
                  <a:pt x="0" y="4708"/>
                </a:cubicBezTo>
                <a:lnTo>
                  <a:pt x="0" y="1862"/>
                </a:lnTo>
                <a:lnTo>
                  <a:pt x="0" y="1862"/>
                </a:lnTo>
                <a:cubicBezTo>
                  <a:pt x="0" y="834"/>
                  <a:pt x="834" y="0"/>
                  <a:pt x="1862" y="0"/>
                </a:cubicBezTo>
                <a:lnTo>
                  <a:pt x="4093" y="0"/>
                </a:lnTo>
                <a:lnTo>
                  <a:pt x="4093" y="0"/>
                </a:lnTo>
                <a:cubicBezTo>
                  <a:pt x="4303" y="0"/>
                  <a:pt x="4474" y="170"/>
                  <a:pt x="4474" y="381"/>
                </a:cubicBezTo>
                <a:lnTo>
                  <a:pt x="4474" y="3227"/>
                </a:lnTo>
                <a:lnTo>
                  <a:pt x="4474" y="3227"/>
                </a:lnTo>
                <a:cubicBezTo>
                  <a:pt x="4474" y="4256"/>
                  <a:pt x="3640" y="5090"/>
                  <a:pt x="2611" y="5090"/>
                </a:cubicBezTo>
              </a:path>
            </a:pathLst>
          </a:custGeom>
          <a:solidFill>
            <a:srgbClr val="EEA821"/>
          </a:solidFill>
          <a:ln>
            <a:noFill/>
          </a:ln>
          <a:effectLst/>
        </p:spPr>
        <p:txBody>
          <a:bodyPr wrap="none" anchor="ctr"/>
          <a:lstStyle/>
          <a:p>
            <a:endParaRPr lang="en-US" sz="900"/>
          </a:p>
        </p:txBody>
      </p:sp>
      <p:sp>
        <p:nvSpPr>
          <p:cNvPr id="277" name="Freeform 242"/>
          <p:cNvSpPr>
            <a:spLocks noChangeArrowheads="1"/>
          </p:cNvSpPr>
          <p:nvPr/>
        </p:nvSpPr>
        <p:spPr bwMode="auto">
          <a:xfrm>
            <a:off x="1750274" y="1875382"/>
            <a:ext cx="1519238" cy="1732997"/>
          </a:xfrm>
          <a:custGeom>
            <a:avLst/>
            <a:gdLst>
              <a:gd name="T0" fmla="*/ 2090 w 2202"/>
              <a:gd name="T1" fmla="*/ 2052 h 2072"/>
              <a:gd name="T2" fmla="*/ 1094 w 2202"/>
              <a:gd name="T3" fmla="*/ 1703 h 2072"/>
              <a:gd name="T4" fmla="*/ 1094 w 2202"/>
              <a:gd name="T5" fmla="*/ 1703 h 2072"/>
              <a:gd name="T6" fmla="*/ 1042 w 2202"/>
              <a:gd name="T7" fmla="*/ 1703 h 2072"/>
              <a:gd name="T8" fmla="*/ 113 w 2202"/>
              <a:gd name="T9" fmla="*/ 2049 h 2072"/>
              <a:gd name="T10" fmla="*/ 113 w 2202"/>
              <a:gd name="T11" fmla="*/ 2049 h 2072"/>
              <a:gd name="T12" fmla="*/ 0 w 2202"/>
              <a:gd name="T13" fmla="*/ 1956 h 2072"/>
              <a:gd name="T14" fmla="*/ 0 w 2202"/>
              <a:gd name="T15" fmla="*/ 98 h 2072"/>
              <a:gd name="T16" fmla="*/ 0 w 2202"/>
              <a:gd name="T17" fmla="*/ 98 h 2072"/>
              <a:gd name="T18" fmla="*/ 86 w 2202"/>
              <a:gd name="T19" fmla="*/ 0 h 2072"/>
              <a:gd name="T20" fmla="*/ 2115 w 2202"/>
              <a:gd name="T21" fmla="*/ 0 h 2072"/>
              <a:gd name="T22" fmla="*/ 2115 w 2202"/>
              <a:gd name="T23" fmla="*/ 0 h 2072"/>
              <a:gd name="T24" fmla="*/ 2201 w 2202"/>
              <a:gd name="T25" fmla="*/ 98 h 2072"/>
              <a:gd name="T26" fmla="*/ 2201 w 2202"/>
              <a:gd name="T27" fmla="*/ 1959 h 2072"/>
              <a:gd name="T28" fmla="*/ 2201 w 2202"/>
              <a:gd name="T29" fmla="*/ 1959 h 2072"/>
              <a:gd name="T30" fmla="*/ 2090 w 2202"/>
              <a:gd name="T31" fmla="*/ 2052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2" h="2072">
                <a:moveTo>
                  <a:pt x="2090" y="2052"/>
                </a:moveTo>
                <a:lnTo>
                  <a:pt x="1094" y="1703"/>
                </a:lnTo>
                <a:lnTo>
                  <a:pt x="1094" y="1703"/>
                </a:lnTo>
                <a:cubicBezTo>
                  <a:pt x="1077" y="1696"/>
                  <a:pt x="1059" y="1697"/>
                  <a:pt x="1042" y="1703"/>
                </a:cubicBezTo>
                <a:lnTo>
                  <a:pt x="113" y="2049"/>
                </a:lnTo>
                <a:lnTo>
                  <a:pt x="113" y="2049"/>
                </a:lnTo>
                <a:cubicBezTo>
                  <a:pt x="57" y="2069"/>
                  <a:pt x="0" y="2023"/>
                  <a:pt x="0" y="1956"/>
                </a:cubicBezTo>
                <a:lnTo>
                  <a:pt x="0" y="98"/>
                </a:lnTo>
                <a:lnTo>
                  <a:pt x="0" y="98"/>
                </a:lnTo>
                <a:cubicBezTo>
                  <a:pt x="0" y="44"/>
                  <a:pt x="38" y="0"/>
                  <a:pt x="86" y="0"/>
                </a:cubicBezTo>
                <a:lnTo>
                  <a:pt x="2115" y="0"/>
                </a:lnTo>
                <a:lnTo>
                  <a:pt x="2115" y="0"/>
                </a:lnTo>
                <a:cubicBezTo>
                  <a:pt x="2162" y="0"/>
                  <a:pt x="2201" y="44"/>
                  <a:pt x="2201" y="98"/>
                </a:cubicBezTo>
                <a:lnTo>
                  <a:pt x="2201" y="1959"/>
                </a:lnTo>
                <a:lnTo>
                  <a:pt x="2201" y="1959"/>
                </a:lnTo>
                <a:cubicBezTo>
                  <a:pt x="2201" y="2024"/>
                  <a:pt x="2145" y="2071"/>
                  <a:pt x="2090" y="2052"/>
                </a:cubicBezTo>
              </a:path>
            </a:pathLst>
          </a:custGeom>
          <a:solidFill>
            <a:srgbClr val="007772"/>
          </a:solidFill>
          <a:ln>
            <a:noFill/>
          </a:ln>
          <a:effectLst/>
        </p:spPr>
        <p:txBody>
          <a:bodyPr wrap="none" anchor="ctr"/>
          <a:lstStyle/>
          <a:p>
            <a:endParaRPr lang="en-US" sz="900"/>
          </a:p>
        </p:txBody>
      </p:sp>
      <p:sp>
        <p:nvSpPr>
          <p:cNvPr id="278" name="Freeform 243"/>
          <p:cNvSpPr>
            <a:spLocks noChangeArrowheads="1"/>
          </p:cNvSpPr>
          <p:nvPr/>
        </p:nvSpPr>
        <p:spPr bwMode="auto">
          <a:xfrm>
            <a:off x="4660879" y="2693158"/>
            <a:ext cx="3090233" cy="3396021"/>
          </a:xfrm>
          <a:custGeom>
            <a:avLst/>
            <a:gdLst>
              <a:gd name="T0" fmla="*/ 2611 w 4474"/>
              <a:gd name="T1" fmla="*/ 5089 h 5090"/>
              <a:gd name="T2" fmla="*/ 381 w 4474"/>
              <a:gd name="T3" fmla="*/ 5089 h 5090"/>
              <a:gd name="T4" fmla="*/ 381 w 4474"/>
              <a:gd name="T5" fmla="*/ 5089 h 5090"/>
              <a:gd name="T6" fmla="*/ 0 w 4474"/>
              <a:gd name="T7" fmla="*/ 4708 h 5090"/>
              <a:gd name="T8" fmla="*/ 0 w 4474"/>
              <a:gd name="T9" fmla="*/ 1862 h 5090"/>
              <a:gd name="T10" fmla="*/ 0 w 4474"/>
              <a:gd name="T11" fmla="*/ 1862 h 5090"/>
              <a:gd name="T12" fmla="*/ 1862 w 4474"/>
              <a:gd name="T13" fmla="*/ 0 h 5090"/>
              <a:gd name="T14" fmla="*/ 4092 w 4474"/>
              <a:gd name="T15" fmla="*/ 0 h 5090"/>
              <a:gd name="T16" fmla="*/ 4092 w 4474"/>
              <a:gd name="T17" fmla="*/ 0 h 5090"/>
              <a:gd name="T18" fmla="*/ 4473 w 4474"/>
              <a:gd name="T19" fmla="*/ 381 h 5090"/>
              <a:gd name="T20" fmla="*/ 4473 w 4474"/>
              <a:gd name="T21" fmla="*/ 3226 h 5090"/>
              <a:gd name="T22" fmla="*/ 4473 w 4474"/>
              <a:gd name="T23" fmla="*/ 3226 h 5090"/>
              <a:gd name="T24" fmla="*/ 2611 w 4474"/>
              <a:gd name="T25" fmla="*/ 5089 h 5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4" h="5090">
                <a:moveTo>
                  <a:pt x="2611" y="5089"/>
                </a:moveTo>
                <a:lnTo>
                  <a:pt x="381" y="5089"/>
                </a:lnTo>
                <a:lnTo>
                  <a:pt x="381" y="5089"/>
                </a:lnTo>
                <a:cubicBezTo>
                  <a:pt x="170" y="5089"/>
                  <a:pt x="0" y="4919"/>
                  <a:pt x="0" y="4708"/>
                </a:cubicBezTo>
                <a:lnTo>
                  <a:pt x="0" y="1862"/>
                </a:lnTo>
                <a:lnTo>
                  <a:pt x="0" y="1862"/>
                </a:lnTo>
                <a:cubicBezTo>
                  <a:pt x="0" y="832"/>
                  <a:pt x="833" y="0"/>
                  <a:pt x="1862" y="0"/>
                </a:cubicBezTo>
                <a:lnTo>
                  <a:pt x="4092" y="0"/>
                </a:lnTo>
                <a:lnTo>
                  <a:pt x="4092" y="0"/>
                </a:lnTo>
                <a:cubicBezTo>
                  <a:pt x="4303" y="0"/>
                  <a:pt x="4473" y="170"/>
                  <a:pt x="4473" y="381"/>
                </a:cubicBezTo>
                <a:lnTo>
                  <a:pt x="4473" y="3226"/>
                </a:lnTo>
                <a:lnTo>
                  <a:pt x="4473" y="3226"/>
                </a:lnTo>
                <a:cubicBezTo>
                  <a:pt x="4473" y="4255"/>
                  <a:pt x="3640" y="5089"/>
                  <a:pt x="2611" y="5089"/>
                </a:cubicBezTo>
              </a:path>
            </a:pathLst>
          </a:custGeom>
          <a:solidFill>
            <a:srgbClr val="007772">
              <a:alpha val="73000"/>
            </a:srgbClr>
          </a:solidFill>
          <a:ln>
            <a:noFill/>
          </a:ln>
          <a:effectLst/>
        </p:spPr>
        <p:txBody>
          <a:bodyPr wrap="none" anchor="ctr"/>
          <a:lstStyle/>
          <a:p>
            <a:endParaRPr lang="en-US" sz="900"/>
          </a:p>
        </p:txBody>
      </p:sp>
      <p:sp>
        <p:nvSpPr>
          <p:cNvPr id="352" name="Freeform 315"/>
          <p:cNvSpPr>
            <a:spLocks noChangeArrowheads="1"/>
          </p:cNvSpPr>
          <p:nvPr/>
        </p:nvSpPr>
        <p:spPr bwMode="auto">
          <a:xfrm>
            <a:off x="5001871" y="2216749"/>
            <a:ext cx="1519238" cy="1732997"/>
          </a:xfrm>
          <a:custGeom>
            <a:avLst/>
            <a:gdLst>
              <a:gd name="T0" fmla="*/ 2090 w 2201"/>
              <a:gd name="T1" fmla="*/ 2052 h 2072"/>
              <a:gd name="T2" fmla="*/ 1094 w 2201"/>
              <a:gd name="T3" fmla="*/ 1703 h 2072"/>
              <a:gd name="T4" fmla="*/ 1094 w 2201"/>
              <a:gd name="T5" fmla="*/ 1703 h 2072"/>
              <a:gd name="T6" fmla="*/ 1042 w 2201"/>
              <a:gd name="T7" fmla="*/ 1703 h 2072"/>
              <a:gd name="T8" fmla="*/ 113 w 2201"/>
              <a:gd name="T9" fmla="*/ 2049 h 2072"/>
              <a:gd name="T10" fmla="*/ 113 w 2201"/>
              <a:gd name="T11" fmla="*/ 2049 h 2072"/>
              <a:gd name="T12" fmla="*/ 0 w 2201"/>
              <a:gd name="T13" fmla="*/ 1956 h 2072"/>
              <a:gd name="T14" fmla="*/ 0 w 2201"/>
              <a:gd name="T15" fmla="*/ 97 h 2072"/>
              <a:gd name="T16" fmla="*/ 0 w 2201"/>
              <a:gd name="T17" fmla="*/ 97 h 2072"/>
              <a:gd name="T18" fmla="*/ 86 w 2201"/>
              <a:gd name="T19" fmla="*/ 0 h 2072"/>
              <a:gd name="T20" fmla="*/ 2115 w 2201"/>
              <a:gd name="T21" fmla="*/ 0 h 2072"/>
              <a:gd name="T22" fmla="*/ 2115 w 2201"/>
              <a:gd name="T23" fmla="*/ 0 h 2072"/>
              <a:gd name="T24" fmla="*/ 2200 w 2201"/>
              <a:gd name="T25" fmla="*/ 97 h 2072"/>
              <a:gd name="T26" fmla="*/ 2200 w 2201"/>
              <a:gd name="T27" fmla="*/ 1959 h 2072"/>
              <a:gd name="T28" fmla="*/ 2200 w 2201"/>
              <a:gd name="T29" fmla="*/ 1959 h 2072"/>
              <a:gd name="T30" fmla="*/ 2090 w 2201"/>
              <a:gd name="T31" fmla="*/ 2052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1" h="2072">
                <a:moveTo>
                  <a:pt x="2090" y="2052"/>
                </a:moveTo>
                <a:lnTo>
                  <a:pt x="1094" y="1703"/>
                </a:lnTo>
                <a:lnTo>
                  <a:pt x="1094" y="1703"/>
                </a:lnTo>
                <a:cubicBezTo>
                  <a:pt x="1077" y="1696"/>
                  <a:pt x="1058" y="1696"/>
                  <a:pt x="1042" y="1703"/>
                </a:cubicBezTo>
                <a:lnTo>
                  <a:pt x="113" y="2049"/>
                </a:lnTo>
                <a:lnTo>
                  <a:pt x="113" y="2049"/>
                </a:lnTo>
                <a:cubicBezTo>
                  <a:pt x="57" y="2069"/>
                  <a:pt x="0" y="2022"/>
                  <a:pt x="0" y="1956"/>
                </a:cubicBezTo>
                <a:lnTo>
                  <a:pt x="0" y="97"/>
                </a:lnTo>
                <a:lnTo>
                  <a:pt x="0" y="97"/>
                </a:lnTo>
                <a:cubicBezTo>
                  <a:pt x="0" y="44"/>
                  <a:pt x="39" y="0"/>
                  <a:pt x="86" y="0"/>
                </a:cubicBezTo>
                <a:lnTo>
                  <a:pt x="2115" y="0"/>
                </a:lnTo>
                <a:lnTo>
                  <a:pt x="2115" y="0"/>
                </a:lnTo>
                <a:cubicBezTo>
                  <a:pt x="2162" y="0"/>
                  <a:pt x="2200" y="44"/>
                  <a:pt x="2200" y="97"/>
                </a:cubicBezTo>
                <a:lnTo>
                  <a:pt x="2200" y="1959"/>
                </a:lnTo>
                <a:lnTo>
                  <a:pt x="2200" y="1959"/>
                </a:lnTo>
                <a:cubicBezTo>
                  <a:pt x="2200" y="2024"/>
                  <a:pt x="2145" y="2071"/>
                  <a:pt x="2090" y="2052"/>
                </a:cubicBezTo>
              </a:path>
            </a:pathLst>
          </a:custGeom>
          <a:solidFill>
            <a:srgbClr val="007772"/>
          </a:solidFill>
          <a:ln>
            <a:noFill/>
          </a:ln>
          <a:effectLst/>
        </p:spPr>
        <p:txBody>
          <a:bodyPr wrap="none" anchor="ctr"/>
          <a:lstStyle/>
          <a:p>
            <a:endParaRPr lang="en-US" sz="900"/>
          </a:p>
        </p:txBody>
      </p:sp>
      <p:sp>
        <p:nvSpPr>
          <p:cNvPr id="353" name="Freeform 316"/>
          <p:cNvSpPr>
            <a:spLocks noChangeArrowheads="1"/>
          </p:cNvSpPr>
          <p:nvPr/>
        </p:nvSpPr>
        <p:spPr bwMode="auto">
          <a:xfrm>
            <a:off x="7912474" y="2354734"/>
            <a:ext cx="3090233" cy="3396021"/>
          </a:xfrm>
          <a:custGeom>
            <a:avLst/>
            <a:gdLst>
              <a:gd name="T0" fmla="*/ 2612 w 4476"/>
              <a:gd name="T1" fmla="*/ 5090 h 5091"/>
              <a:gd name="T2" fmla="*/ 381 w 4476"/>
              <a:gd name="T3" fmla="*/ 5090 h 5091"/>
              <a:gd name="T4" fmla="*/ 381 w 4476"/>
              <a:gd name="T5" fmla="*/ 5090 h 5091"/>
              <a:gd name="T6" fmla="*/ 0 w 4476"/>
              <a:gd name="T7" fmla="*/ 4708 h 5091"/>
              <a:gd name="T8" fmla="*/ 0 w 4476"/>
              <a:gd name="T9" fmla="*/ 1862 h 5091"/>
              <a:gd name="T10" fmla="*/ 0 w 4476"/>
              <a:gd name="T11" fmla="*/ 1862 h 5091"/>
              <a:gd name="T12" fmla="*/ 1863 w 4476"/>
              <a:gd name="T13" fmla="*/ 0 h 5091"/>
              <a:gd name="T14" fmla="*/ 4093 w 4476"/>
              <a:gd name="T15" fmla="*/ 0 h 5091"/>
              <a:gd name="T16" fmla="*/ 4093 w 4476"/>
              <a:gd name="T17" fmla="*/ 0 h 5091"/>
              <a:gd name="T18" fmla="*/ 4475 w 4476"/>
              <a:gd name="T19" fmla="*/ 381 h 5091"/>
              <a:gd name="T20" fmla="*/ 4475 w 4476"/>
              <a:gd name="T21" fmla="*/ 3227 h 5091"/>
              <a:gd name="T22" fmla="*/ 4475 w 4476"/>
              <a:gd name="T23" fmla="*/ 3227 h 5091"/>
              <a:gd name="T24" fmla="*/ 2612 w 4476"/>
              <a:gd name="T25" fmla="*/ 5090 h 5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6" h="5091">
                <a:moveTo>
                  <a:pt x="2612" y="5090"/>
                </a:moveTo>
                <a:lnTo>
                  <a:pt x="381" y="5090"/>
                </a:lnTo>
                <a:lnTo>
                  <a:pt x="381" y="5090"/>
                </a:lnTo>
                <a:cubicBezTo>
                  <a:pt x="171" y="5090"/>
                  <a:pt x="0" y="4919"/>
                  <a:pt x="0" y="4708"/>
                </a:cubicBezTo>
                <a:lnTo>
                  <a:pt x="0" y="1862"/>
                </a:lnTo>
                <a:lnTo>
                  <a:pt x="0" y="1862"/>
                </a:lnTo>
                <a:cubicBezTo>
                  <a:pt x="0" y="834"/>
                  <a:pt x="835" y="0"/>
                  <a:pt x="1863" y="0"/>
                </a:cubicBezTo>
                <a:lnTo>
                  <a:pt x="4093" y="0"/>
                </a:lnTo>
                <a:lnTo>
                  <a:pt x="4093" y="0"/>
                </a:lnTo>
                <a:cubicBezTo>
                  <a:pt x="4304" y="0"/>
                  <a:pt x="4475" y="170"/>
                  <a:pt x="4475" y="381"/>
                </a:cubicBezTo>
                <a:lnTo>
                  <a:pt x="4475" y="3227"/>
                </a:lnTo>
                <a:lnTo>
                  <a:pt x="4475" y="3227"/>
                </a:lnTo>
                <a:cubicBezTo>
                  <a:pt x="4475" y="4256"/>
                  <a:pt x="3640" y="5090"/>
                  <a:pt x="2612" y="5090"/>
                </a:cubicBezTo>
              </a:path>
            </a:pathLst>
          </a:custGeom>
          <a:solidFill>
            <a:srgbClr val="EEA821"/>
          </a:solidFill>
          <a:ln>
            <a:noFill/>
          </a:ln>
          <a:effectLst/>
        </p:spPr>
        <p:txBody>
          <a:bodyPr wrap="none" anchor="ctr"/>
          <a:lstStyle/>
          <a:p>
            <a:endParaRPr lang="en-US" sz="900"/>
          </a:p>
        </p:txBody>
      </p:sp>
      <p:sp>
        <p:nvSpPr>
          <p:cNvPr id="428" name="Freeform 389"/>
          <p:cNvSpPr>
            <a:spLocks noChangeArrowheads="1"/>
          </p:cNvSpPr>
          <p:nvPr/>
        </p:nvSpPr>
        <p:spPr bwMode="auto">
          <a:xfrm>
            <a:off x="8253466" y="1875382"/>
            <a:ext cx="1519238" cy="1732997"/>
          </a:xfrm>
          <a:custGeom>
            <a:avLst/>
            <a:gdLst>
              <a:gd name="T0" fmla="*/ 2089 w 2202"/>
              <a:gd name="T1" fmla="*/ 2052 h 2072"/>
              <a:gd name="T2" fmla="*/ 1093 w 2202"/>
              <a:gd name="T3" fmla="*/ 1703 h 2072"/>
              <a:gd name="T4" fmla="*/ 1093 w 2202"/>
              <a:gd name="T5" fmla="*/ 1703 h 2072"/>
              <a:gd name="T6" fmla="*/ 1041 w 2202"/>
              <a:gd name="T7" fmla="*/ 1703 h 2072"/>
              <a:gd name="T8" fmla="*/ 112 w 2202"/>
              <a:gd name="T9" fmla="*/ 2049 h 2072"/>
              <a:gd name="T10" fmla="*/ 112 w 2202"/>
              <a:gd name="T11" fmla="*/ 2049 h 2072"/>
              <a:gd name="T12" fmla="*/ 0 w 2202"/>
              <a:gd name="T13" fmla="*/ 1956 h 2072"/>
              <a:gd name="T14" fmla="*/ 0 w 2202"/>
              <a:gd name="T15" fmla="*/ 98 h 2072"/>
              <a:gd name="T16" fmla="*/ 0 w 2202"/>
              <a:gd name="T17" fmla="*/ 98 h 2072"/>
              <a:gd name="T18" fmla="*/ 86 w 2202"/>
              <a:gd name="T19" fmla="*/ 0 h 2072"/>
              <a:gd name="T20" fmla="*/ 2114 w 2202"/>
              <a:gd name="T21" fmla="*/ 0 h 2072"/>
              <a:gd name="T22" fmla="*/ 2114 w 2202"/>
              <a:gd name="T23" fmla="*/ 0 h 2072"/>
              <a:gd name="T24" fmla="*/ 2201 w 2202"/>
              <a:gd name="T25" fmla="*/ 98 h 2072"/>
              <a:gd name="T26" fmla="*/ 2201 w 2202"/>
              <a:gd name="T27" fmla="*/ 1959 h 2072"/>
              <a:gd name="T28" fmla="*/ 2201 w 2202"/>
              <a:gd name="T29" fmla="*/ 1959 h 2072"/>
              <a:gd name="T30" fmla="*/ 2089 w 2202"/>
              <a:gd name="T31" fmla="*/ 2052 h 2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2" h="2072">
                <a:moveTo>
                  <a:pt x="2089" y="2052"/>
                </a:moveTo>
                <a:lnTo>
                  <a:pt x="1093" y="1703"/>
                </a:lnTo>
                <a:lnTo>
                  <a:pt x="1093" y="1703"/>
                </a:lnTo>
                <a:cubicBezTo>
                  <a:pt x="1077" y="1696"/>
                  <a:pt x="1058" y="1697"/>
                  <a:pt x="1041" y="1703"/>
                </a:cubicBezTo>
                <a:lnTo>
                  <a:pt x="112" y="2049"/>
                </a:lnTo>
                <a:lnTo>
                  <a:pt x="112" y="2049"/>
                </a:lnTo>
                <a:cubicBezTo>
                  <a:pt x="57" y="2069"/>
                  <a:pt x="0" y="2023"/>
                  <a:pt x="0" y="1956"/>
                </a:cubicBezTo>
                <a:lnTo>
                  <a:pt x="0" y="98"/>
                </a:lnTo>
                <a:lnTo>
                  <a:pt x="0" y="98"/>
                </a:lnTo>
                <a:cubicBezTo>
                  <a:pt x="0" y="44"/>
                  <a:pt x="38" y="0"/>
                  <a:pt x="86" y="0"/>
                </a:cubicBezTo>
                <a:lnTo>
                  <a:pt x="2114" y="0"/>
                </a:lnTo>
                <a:lnTo>
                  <a:pt x="2114" y="0"/>
                </a:lnTo>
                <a:cubicBezTo>
                  <a:pt x="2162" y="0"/>
                  <a:pt x="2201" y="44"/>
                  <a:pt x="2201" y="98"/>
                </a:cubicBezTo>
                <a:lnTo>
                  <a:pt x="2201" y="1959"/>
                </a:lnTo>
                <a:lnTo>
                  <a:pt x="2201" y="1959"/>
                </a:lnTo>
                <a:cubicBezTo>
                  <a:pt x="2201" y="2024"/>
                  <a:pt x="2144" y="2071"/>
                  <a:pt x="2089" y="2052"/>
                </a:cubicBezTo>
              </a:path>
            </a:pathLst>
          </a:custGeom>
          <a:solidFill>
            <a:srgbClr val="007772"/>
          </a:solidFill>
          <a:ln>
            <a:noFill/>
          </a:ln>
          <a:effectLst/>
        </p:spPr>
        <p:txBody>
          <a:bodyPr wrap="none" anchor="ctr"/>
          <a:lstStyle/>
          <a:p>
            <a:endParaRPr lang="en-US" sz="900"/>
          </a:p>
        </p:txBody>
      </p:sp>
      <p:sp>
        <p:nvSpPr>
          <p:cNvPr id="47" name="CuadroTexto 553">
            <a:extLst>
              <a:ext uri="{FF2B5EF4-FFF2-40B4-BE49-F238E27FC236}">
                <a16:creationId xmlns:a16="http://schemas.microsoft.com/office/drawing/2014/main" id="{A240A40C-784C-B2E0-08CC-00051D41ABB1}"/>
              </a:ext>
            </a:extLst>
          </p:cNvPr>
          <p:cNvSpPr txBox="1"/>
          <p:nvPr/>
        </p:nvSpPr>
        <p:spPr>
          <a:xfrm>
            <a:off x="1620455" y="3760225"/>
            <a:ext cx="2395919" cy="1538883"/>
          </a:xfrm>
          <a:prstGeom prst="rect">
            <a:avLst/>
          </a:prstGeom>
          <a:noFill/>
        </p:spPr>
        <p:txBody>
          <a:bodyPr wrap="square" rtlCol="0">
            <a:spAutoFit/>
          </a:bodyPr>
          <a:lstStyle/>
          <a:p>
            <a:pPr algn="ctr"/>
            <a:r>
              <a:rPr lang="sk-SK" sz="2000" b="1" dirty="0" err="1">
                <a:solidFill>
                  <a:schemeClr val="bg1"/>
                </a:solidFill>
                <a:latin typeface="Calibri" panose="020F0502020204030204" pitchFamily="34" charset="0"/>
                <a:cs typeface="Calibri" panose="020F0502020204030204" pitchFamily="34" charset="0"/>
              </a:rPr>
              <a:t>Automated</a:t>
            </a:r>
            <a:r>
              <a:rPr lang="sk-SK" sz="2000" b="1" dirty="0">
                <a:solidFill>
                  <a:schemeClr val="bg1"/>
                </a:solidFill>
                <a:latin typeface="Calibri" panose="020F0502020204030204" pitchFamily="34" charset="0"/>
                <a:cs typeface="Calibri" panose="020F0502020204030204" pitchFamily="34" charset="0"/>
              </a:rPr>
              <a:t> </a:t>
            </a:r>
            <a:r>
              <a:rPr lang="sk-SK" sz="2000" b="1" dirty="0" err="1">
                <a:solidFill>
                  <a:schemeClr val="bg1"/>
                </a:solidFill>
                <a:latin typeface="Calibri" panose="020F0502020204030204" pitchFamily="34" charset="0"/>
                <a:cs typeface="Calibri" panose="020F0502020204030204" pitchFamily="34" charset="0"/>
              </a:rPr>
              <a:t>Weed</a:t>
            </a:r>
            <a:r>
              <a:rPr lang="sk-SK" sz="2000" b="1" dirty="0">
                <a:solidFill>
                  <a:schemeClr val="bg1"/>
                </a:solidFill>
                <a:latin typeface="Calibri" panose="020F0502020204030204" pitchFamily="34" charset="0"/>
                <a:cs typeface="Calibri" panose="020F0502020204030204" pitchFamily="34" charset="0"/>
              </a:rPr>
              <a:t> </a:t>
            </a:r>
            <a:r>
              <a:rPr lang="sk-SK" sz="2000" b="1" dirty="0" err="1">
                <a:solidFill>
                  <a:schemeClr val="bg1"/>
                </a:solidFill>
                <a:latin typeface="Calibri" panose="020F0502020204030204" pitchFamily="34" charset="0"/>
                <a:cs typeface="Calibri" panose="020F0502020204030204" pitchFamily="34" charset="0"/>
              </a:rPr>
              <a:t>Control</a:t>
            </a:r>
            <a:r>
              <a:rPr lang="sk-SK" sz="2000" b="1" dirty="0">
                <a:solidFill>
                  <a:schemeClr val="bg1"/>
                </a:solidFill>
                <a:latin typeface="Calibri" panose="020F0502020204030204" pitchFamily="34" charset="0"/>
                <a:cs typeface="Calibri" panose="020F0502020204030204" pitchFamily="34" charset="0"/>
              </a:rPr>
              <a:t>: </a:t>
            </a:r>
            <a:r>
              <a:rPr lang="sk-SK" sz="1800" dirty="0" err="1">
                <a:effectLst/>
                <a:latin typeface="Aptos" panose="020B0004020202020204" pitchFamily="34" charset="0"/>
                <a:ea typeface="Aptos" panose="020B0004020202020204" pitchFamily="34" charset="0"/>
                <a:cs typeface="Times New Roman" panose="02020603050405020304" pitchFamily="18" charset="0"/>
              </a:rPr>
              <a:t>Swarm</a:t>
            </a:r>
            <a:r>
              <a:rPr lang="sk-SK" sz="1800" dirty="0">
                <a:effectLst/>
                <a:latin typeface="Aptos" panose="020B0004020202020204" pitchFamily="34" charset="0"/>
                <a:ea typeface="Aptos" panose="020B0004020202020204" pitchFamily="34" charset="0"/>
                <a:cs typeface="Times New Roman" panose="02020603050405020304" pitchFamily="18" charset="0"/>
              </a:rPr>
              <a:t> </a:t>
            </a:r>
            <a:r>
              <a:rPr lang="sk-SK" sz="1800" dirty="0" err="1">
                <a:effectLst/>
                <a:latin typeface="Aptos" panose="020B0004020202020204" pitchFamily="34" charset="0"/>
                <a:ea typeface="Aptos" panose="020B0004020202020204" pitchFamily="34" charset="0"/>
                <a:cs typeface="Times New Roman" panose="02020603050405020304" pitchFamily="18" charset="0"/>
              </a:rPr>
              <a:t>robots</a:t>
            </a:r>
            <a:r>
              <a:rPr lang="sk-SK" sz="1800" dirty="0">
                <a:effectLst/>
                <a:latin typeface="Aptos" panose="020B0004020202020204" pitchFamily="34" charset="0"/>
                <a:ea typeface="Aptos" panose="020B0004020202020204" pitchFamily="34" charset="0"/>
                <a:cs typeface="Times New Roman" panose="02020603050405020304" pitchFamily="18" charset="0"/>
              </a:rPr>
              <a:t> </a:t>
            </a:r>
            <a:r>
              <a:rPr lang="sk-SK" sz="1800" dirty="0" err="1">
                <a:effectLst/>
                <a:latin typeface="Aptos" panose="020B0004020202020204" pitchFamily="34" charset="0"/>
                <a:ea typeface="Aptos" panose="020B0004020202020204" pitchFamily="34" charset="0"/>
                <a:cs typeface="Times New Roman" panose="02020603050405020304" pitchFamily="18" charset="0"/>
              </a:rPr>
              <a:t>detect</a:t>
            </a:r>
            <a:r>
              <a:rPr lang="sk-SK" sz="1800" dirty="0">
                <a:effectLst/>
                <a:latin typeface="Aptos" panose="020B0004020202020204" pitchFamily="34" charset="0"/>
                <a:ea typeface="Aptos" panose="020B0004020202020204" pitchFamily="34" charset="0"/>
                <a:cs typeface="Times New Roman" panose="02020603050405020304" pitchFamily="18" charset="0"/>
              </a:rPr>
              <a:t> and </a:t>
            </a:r>
            <a:r>
              <a:rPr lang="sk-SK" sz="1800" dirty="0" err="1">
                <a:effectLst/>
                <a:latin typeface="Aptos" panose="020B0004020202020204" pitchFamily="34" charset="0"/>
                <a:ea typeface="Aptos" panose="020B0004020202020204" pitchFamily="34" charset="0"/>
                <a:cs typeface="Times New Roman" panose="02020603050405020304" pitchFamily="18" charset="0"/>
              </a:rPr>
              <a:t>remove</a:t>
            </a:r>
            <a:r>
              <a:rPr lang="sk-SK" sz="1800" dirty="0">
                <a:effectLst/>
                <a:latin typeface="Aptos" panose="020B0004020202020204" pitchFamily="34" charset="0"/>
                <a:ea typeface="Aptos" panose="020B0004020202020204" pitchFamily="34" charset="0"/>
                <a:cs typeface="Times New Roman" panose="02020603050405020304" pitchFamily="18" charset="0"/>
              </a:rPr>
              <a:t> </a:t>
            </a:r>
            <a:r>
              <a:rPr lang="sk-SK" sz="1800" dirty="0" err="1">
                <a:effectLst/>
                <a:latin typeface="Aptos" panose="020B0004020202020204" pitchFamily="34" charset="0"/>
                <a:ea typeface="Aptos" panose="020B0004020202020204" pitchFamily="34" charset="0"/>
                <a:cs typeface="Times New Roman" panose="02020603050405020304" pitchFamily="18" charset="0"/>
              </a:rPr>
              <a:t>weeds</a:t>
            </a:r>
            <a:r>
              <a:rPr lang="sk-SK" sz="1800" dirty="0">
                <a:effectLst/>
                <a:latin typeface="Aptos" panose="020B0004020202020204" pitchFamily="34" charset="0"/>
                <a:ea typeface="Aptos" panose="020B0004020202020204" pitchFamily="34" charset="0"/>
                <a:cs typeface="Times New Roman" panose="02020603050405020304" pitchFamily="18" charset="0"/>
              </a:rPr>
              <a:t> </a:t>
            </a:r>
            <a:r>
              <a:rPr lang="sk-SK" sz="1800" dirty="0" err="1">
                <a:effectLst/>
                <a:latin typeface="Aptos" panose="020B0004020202020204" pitchFamily="34" charset="0"/>
                <a:ea typeface="Aptos" panose="020B0004020202020204" pitchFamily="34" charset="0"/>
                <a:cs typeface="Times New Roman" panose="02020603050405020304" pitchFamily="18" charset="0"/>
              </a:rPr>
              <a:t>without</a:t>
            </a:r>
            <a:r>
              <a:rPr lang="sk-SK" sz="1800" dirty="0">
                <a:effectLst/>
                <a:latin typeface="Aptos" panose="020B0004020202020204" pitchFamily="34" charset="0"/>
                <a:ea typeface="Aptos" panose="020B0004020202020204" pitchFamily="34" charset="0"/>
                <a:cs typeface="Times New Roman" panose="02020603050405020304" pitchFamily="18" charset="0"/>
              </a:rPr>
              <a:t> </a:t>
            </a:r>
            <a:r>
              <a:rPr lang="sk-SK" sz="1800" dirty="0" err="1">
                <a:effectLst/>
                <a:latin typeface="Aptos" panose="020B0004020202020204" pitchFamily="34" charset="0"/>
                <a:ea typeface="Aptos" panose="020B0004020202020204" pitchFamily="34" charset="0"/>
                <a:cs typeface="Times New Roman" panose="02020603050405020304" pitchFamily="18" charset="0"/>
              </a:rPr>
              <a:t>herbicides</a:t>
            </a:r>
            <a:r>
              <a:rPr lang="sk-SK" sz="1800" dirty="0">
                <a:effectLst/>
                <a:latin typeface="Aptos" panose="020B0004020202020204" pitchFamily="34" charset="0"/>
                <a:ea typeface="Aptos" panose="020B0004020202020204" pitchFamily="34" charset="0"/>
                <a:cs typeface="Times New Roman" panose="02020603050405020304" pitchFamily="18" charset="0"/>
              </a:rPr>
              <a:t>.</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48" name="CuadroTexto 555">
            <a:extLst>
              <a:ext uri="{FF2B5EF4-FFF2-40B4-BE49-F238E27FC236}">
                <a16:creationId xmlns:a16="http://schemas.microsoft.com/office/drawing/2014/main" id="{5BD6FD8F-627B-A713-3FFF-F8AAD48AD103}"/>
              </a:ext>
            </a:extLst>
          </p:cNvPr>
          <p:cNvSpPr txBox="1"/>
          <p:nvPr/>
        </p:nvSpPr>
        <p:spPr>
          <a:xfrm>
            <a:off x="4835125" y="4048439"/>
            <a:ext cx="2521744" cy="1569660"/>
          </a:xfrm>
          <a:prstGeom prst="rect">
            <a:avLst/>
          </a:prstGeom>
          <a:noFill/>
        </p:spPr>
        <p:txBody>
          <a:bodyPr wrap="square" rtlCol="0">
            <a:spAutoFit/>
          </a:bodyPr>
          <a:lstStyle/>
          <a:p>
            <a:pPr algn="ctr"/>
            <a:r>
              <a:rPr lang="sk-SK" sz="2000" b="1" dirty="0" err="1">
                <a:solidFill>
                  <a:schemeClr val="bg1"/>
                </a:solidFill>
                <a:latin typeface="Calibri" panose="020F0502020204030204" pitchFamily="34" charset="0"/>
                <a:cs typeface="Calibri" panose="020F0502020204030204" pitchFamily="34" charset="0"/>
              </a:rPr>
              <a:t>Precision</a:t>
            </a:r>
            <a:r>
              <a:rPr lang="sk-SK" sz="2000" b="1" dirty="0">
                <a:solidFill>
                  <a:schemeClr val="bg1"/>
                </a:solidFill>
                <a:latin typeface="Calibri" panose="020F0502020204030204" pitchFamily="34" charset="0"/>
                <a:cs typeface="Calibri" panose="020F0502020204030204" pitchFamily="34" charset="0"/>
              </a:rPr>
              <a:t> </a:t>
            </a:r>
            <a:r>
              <a:rPr lang="sk-SK" sz="2000" b="1" dirty="0" err="1">
                <a:solidFill>
                  <a:schemeClr val="bg1"/>
                </a:solidFill>
                <a:latin typeface="Calibri" panose="020F0502020204030204" pitchFamily="34" charset="0"/>
                <a:cs typeface="Calibri" panose="020F0502020204030204" pitchFamily="34" charset="0"/>
              </a:rPr>
              <a:t>Planting</a:t>
            </a:r>
            <a:r>
              <a:rPr lang="sk-SK" sz="2000" b="1" dirty="0">
                <a:solidFill>
                  <a:schemeClr val="bg1"/>
                </a:solidFill>
                <a:latin typeface="Calibri" panose="020F0502020204030204" pitchFamily="34" charset="0"/>
                <a:cs typeface="Calibri" panose="020F0502020204030204" pitchFamily="34" charset="0"/>
              </a:rPr>
              <a:t> and </a:t>
            </a:r>
            <a:r>
              <a:rPr lang="sk-SK" sz="2000" b="1" dirty="0" err="1">
                <a:solidFill>
                  <a:schemeClr val="bg1"/>
                </a:solidFill>
                <a:latin typeface="Calibri" panose="020F0502020204030204" pitchFamily="34" charset="0"/>
                <a:cs typeface="Calibri" panose="020F0502020204030204" pitchFamily="34" charset="0"/>
              </a:rPr>
              <a:t>Seeding</a:t>
            </a:r>
            <a:r>
              <a:rPr lang="sk-SK" sz="2000" b="1" dirty="0">
                <a:solidFill>
                  <a:schemeClr val="bg1"/>
                </a:solidFill>
                <a:latin typeface="Calibri" panose="020F0502020204030204" pitchFamily="34" charset="0"/>
                <a:cs typeface="Calibri" panose="020F0502020204030204" pitchFamily="34" charset="0"/>
              </a:rPr>
              <a:t>: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Small</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robots</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individually</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plant</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a:t>
            </a:r>
            <a:r>
              <a:rPr lang="sk-SK" sz="1800" kern="100" dirty="0" err="1">
                <a:effectLst/>
                <a:latin typeface="Aptos" panose="020B0004020202020204" pitchFamily="34" charset="0"/>
                <a:ea typeface="Aptos" panose="020B0004020202020204" pitchFamily="34" charset="0"/>
                <a:cs typeface="Times New Roman" panose="02020603050405020304" pitchFamily="18" charset="0"/>
              </a:rPr>
              <a:t>seeds</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 at </a:t>
            </a:r>
            <a:r>
              <a:rPr lang="sk-SK" sz="1800" b="1" kern="100" dirty="0" err="1">
                <a:effectLst/>
                <a:latin typeface="Aptos" panose="020B0004020202020204" pitchFamily="34" charset="0"/>
                <a:ea typeface="Aptos" panose="020B0004020202020204" pitchFamily="34" charset="0"/>
                <a:cs typeface="Times New Roman" panose="02020603050405020304" pitchFamily="18" charset="0"/>
              </a:rPr>
              <a:t>optimal</a:t>
            </a:r>
            <a:r>
              <a:rPr lang="sk-SK"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sk-SK" sz="1800" b="1" kern="100" dirty="0" err="1">
                <a:effectLst/>
                <a:latin typeface="Aptos" panose="020B0004020202020204" pitchFamily="34" charset="0"/>
                <a:ea typeface="Aptos" panose="020B0004020202020204" pitchFamily="34" charset="0"/>
                <a:cs typeface="Times New Roman" panose="02020603050405020304" pitchFamily="18" charset="0"/>
              </a:rPr>
              <a:t>spacing</a:t>
            </a:r>
            <a:r>
              <a:rPr lang="sk-SK" sz="1800" kern="100" dirty="0">
                <a:effectLst/>
                <a:latin typeface="Aptos" panose="020B0004020202020204" pitchFamily="34" charset="0"/>
                <a:ea typeface="Aptos" panose="020B0004020202020204" pitchFamily="34" charset="0"/>
                <a:cs typeface="Times New Roman" panose="02020603050405020304" pitchFamily="18" charset="0"/>
              </a:rPr>
              <a:t>.</a:t>
            </a:r>
          </a:p>
          <a:p>
            <a:pPr algn="ct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49" name="CuadroTexto 557">
            <a:extLst>
              <a:ext uri="{FF2B5EF4-FFF2-40B4-BE49-F238E27FC236}">
                <a16:creationId xmlns:a16="http://schemas.microsoft.com/office/drawing/2014/main" id="{9BAE1F5F-D649-1A66-B752-79CE7113952B}"/>
              </a:ext>
            </a:extLst>
          </p:cNvPr>
          <p:cNvSpPr txBox="1"/>
          <p:nvPr/>
        </p:nvSpPr>
        <p:spPr>
          <a:xfrm>
            <a:off x="8092104" y="3657874"/>
            <a:ext cx="2524465" cy="2092881"/>
          </a:xfrm>
          <a:prstGeom prst="rect">
            <a:avLst/>
          </a:prstGeom>
          <a:noFill/>
        </p:spPr>
        <p:txBody>
          <a:bodyPr wrap="square" rtlCol="0">
            <a:spAutoFit/>
          </a:bodyPr>
          <a:lstStyle/>
          <a:p>
            <a:pPr algn="ctr"/>
            <a:r>
              <a:rPr lang="sk-SK" sz="2000" b="1" dirty="0" err="1">
                <a:solidFill>
                  <a:schemeClr val="bg1"/>
                </a:solidFill>
                <a:latin typeface="Calibri" panose="020F0502020204030204" pitchFamily="34" charset="0"/>
                <a:cs typeface="Calibri" panose="020F0502020204030204" pitchFamily="34" charset="0"/>
              </a:rPr>
              <a:t>Crop</a:t>
            </a:r>
            <a:r>
              <a:rPr lang="sk-SK" sz="2000" b="1" dirty="0">
                <a:solidFill>
                  <a:schemeClr val="bg1"/>
                </a:solidFill>
                <a:latin typeface="Calibri" panose="020F0502020204030204" pitchFamily="34" charset="0"/>
                <a:cs typeface="Calibri" panose="020F0502020204030204" pitchFamily="34" charset="0"/>
              </a:rPr>
              <a:t> Monitoring and </a:t>
            </a:r>
            <a:r>
              <a:rPr lang="sk-SK" sz="2000" b="1" dirty="0" err="1">
                <a:solidFill>
                  <a:schemeClr val="bg1"/>
                </a:solidFill>
                <a:latin typeface="Calibri" panose="020F0502020204030204" pitchFamily="34" charset="0"/>
                <a:cs typeface="Calibri" panose="020F0502020204030204" pitchFamily="34" charset="0"/>
              </a:rPr>
              <a:t>Data</a:t>
            </a:r>
            <a:r>
              <a:rPr lang="sk-SK" sz="2000" b="1" dirty="0">
                <a:solidFill>
                  <a:schemeClr val="bg1"/>
                </a:solidFill>
                <a:latin typeface="Calibri" panose="020F0502020204030204" pitchFamily="34" charset="0"/>
                <a:cs typeface="Calibri" panose="020F0502020204030204" pitchFamily="34" charset="0"/>
              </a:rPr>
              <a:t> </a:t>
            </a:r>
            <a:r>
              <a:rPr lang="sk-SK" sz="2000" b="1" dirty="0" err="1">
                <a:solidFill>
                  <a:schemeClr val="bg1"/>
                </a:solidFill>
                <a:latin typeface="Calibri" panose="020F0502020204030204" pitchFamily="34" charset="0"/>
                <a:cs typeface="Calibri" panose="020F0502020204030204" pitchFamily="34" charset="0"/>
              </a:rPr>
              <a:t>Collection</a:t>
            </a:r>
            <a:r>
              <a:rPr lang="sk-SK" sz="2000" b="1" dirty="0">
                <a:solidFill>
                  <a:schemeClr val="bg1"/>
                </a:solidFill>
                <a:latin typeface="Calibri" panose="020F0502020204030204" pitchFamily="34" charset="0"/>
                <a:cs typeface="Calibri" panose="020F0502020204030204" pitchFamily="34" charset="0"/>
              </a:rPr>
              <a:t>: </a:t>
            </a:r>
            <a:r>
              <a:rPr lang="sk-SK" sz="1800" dirty="0">
                <a:effectLst/>
                <a:latin typeface="Aptos" panose="020B0004020202020204" pitchFamily="34" charset="0"/>
                <a:ea typeface="Aptos" panose="020B0004020202020204" pitchFamily="34" charset="0"/>
                <a:cs typeface="Times New Roman" panose="02020603050405020304" pitchFamily="18" charset="0"/>
              </a:rPr>
              <a:t>A </a:t>
            </a:r>
            <a:r>
              <a:rPr lang="sk-SK" sz="1800" dirty="0" err="1">
                <a:effectLst/>
                <a:latin typeface="Aptos" panose="020B0004020202020204" pitchFamily="34" charset="0"/>
                <a:ea typeface="Aptos" panose="020B0004020202020204" pitchFamily="34" charset="0"/>
                <a:cs typeface="Times New Roman" panose="02020603050405020304" pitchFamily="18" charset="0"/>
              </a:rPr>
              <a:t>network</a:t>
            </a:r>
            <a:r>
              <a:rPr lang="sk-SK" sz="1800" dirty="0">
                <a:effectLst/>
                <a:latin typeface="Aptos" panose="020B0004020202020204" pitchFamily="34" charset="0"/>
                <a:ea typeface="Aptos" panose="020B0004020202020204" pitchFamily="34" charset="0"/>
                <a:cs typeface="Times New Roman" panose="02020603050405020304" pitchFamily="18" charset="0"/>
              </a:rPr>
              <a:t> of </a:t>
            </a:r>
            <a:r>
              <a:rPr lang="sk-SK" sz="1800" dirty="0" err="1">
                <a:effectLst/>
                <a:latin typeface="Aptos" panose="020B0004020202020204" pitchFamily="34" charset="0"/>
                <a:ea typeface="Aptos" panose="020B0004020202020204" pitchFamily="34" charset="0"/>
                <a:cs typeface="Times New Roman" panose="02020603050405020304" pitchFamily="18" charset="0"/>
              </a:rPr>
              <a:t>robots</a:t>
            </a:r>
            <a:r>
              <a:rPr lang="sk-SK" sz="1800" dirty="0">
                <a:effectLst/>
                <a:latin typeface="Aptos" panose="020B0004020202020204" pitchFamily="34" charset="0"/>
                <a:ea typeface="Aptos" panose="020B0004020202020204" pitchFamily="34" charset="0"/>
                <a:cs typeface="Times New Roman" panose="02020603050405020304" pitchFamily="18" charset="0"/>
              </a:rPr>
              <a:t> </a:t>
            </a:r>
            <a:r>
              <a:rPr lang="sk-SK" sz="1800" dirty="0" err="1">
                <a:effectLst/>
                <a:latin typeface="Aptos" panose="020B0004020202020204" pitchFamily="34" charset="0"/>
                <a:ea typeface="Aptos" panose="020B0004020202020204" pitchFamily="34" charset="0"/>
                <a:cs typeface="Times New Roman" panose="02020603050405020304" pitchFamily="18" charset="0"/>
              </a:rPr>
              <a:t>gathers</a:t>
            </a:r>
            <a:r>
              <a:rPr lang="sk-SK" sz="1800" dirty="0">
                <a:effectLst/>
                <a:latin typeface="Aptos" panose="020B0004020202020204" pitchFamily="34" charset="0"/>
                <a:ea typeface="Aptos" panose="020B0004020202020204" pitchFamily="34" charset="0"/>
                <a:cs typeface="Times New Roman" panose="02020603050405020304" pitchFamily="18" charset="0"/>
              </a:rPr>
              <a:t> </a:t>
            </a:r>
            <a:r>
              <a:rPr lang="sk-SK" sz="1800" b="1" dirty="0" err="1">
                <a:effectLst/>
                <a:latin typeface="Aptos" panose="020B0004020202020204" pitchFamily="34" charset="0"/>
                <a:ea typeface="Aptos" panose="020B0004020202020204" pitchFamily="34" charset="0"/>
                <a:cs typeface="Times New Roman" panose="02020603050405020304" pitchFamily="18" charset="0"/>
              </a:rPr>
              <a:t>real-time</a:t>
            </a:r>
            <a:r>
              <a:rPr lang="sk-SK" sz="1800" b="1" dirty="0">
                <a:effectLst/>
                <a:latin typeface="Aptos" panose="020B0004020202020204" pitchFamily="34" charset="0"/>
                <a:ea typeface="Aptos" panose="020B0004020202020204" pitchFamily="34" charset="0"/>
                <a:cs typeface="Times New Roman" panose="02020603050405020304" pitchFamily="18" charset="0"/>
              </a:rPr>
              <a:t> </a:t>
            </a:r>
            <a:r>
              <a:rPr lang="sk-SK" sz="1800" b="1" dirty="0" err="1">
                <a:effectLst/>
                <a:latin typeface="Aptos" panose="020B0004020202020204" pitchFamily="34" charset="0"/>
                <a:ea typeface="Aptos" panose="020B0004020202020204" pitchFamily="34" charset="0"/>
                <a:cs typeface="Times New Roman" panose="02020603050405020304" pitchFamily="18" charset="0"/>
              </a:rPr>
              <a:t>data</a:t>
            </a:r>
            <a:r>
              <a:rPr lang="sk-SK" sz="1800" dirty="0">
                <a:effectLst/>
                <a:latin typeface="Aptos" panose="020B0004020202020204" pitchFamily="34" charset="0"/>
                <a:ea typeface="Aptos" panose="020B0004020202020204" pitchFamily="34" charset="0"/>
                <a:cs typeface="Times New Roman" panose="02020603050405020304" pitchFamily="18" charset="0"/>
              </a:rPr>
              <a:t> on </a:t>
            </a:r>
            <a:r>
              <a:rPr lang="sk-SK" sz="1800" dirty="0" err="1">
                <a:effectLst/>
                <a:latin typeface="Aptos" panose="020B0004020202020204" pitchFamily="34" charset="0"/>
                <a:ea typeface="Aptos" panose="020B0004020202020204" pitchFamily="34" charset="0"/>
                <a:cs typeface="Times New Roman" panose="02020603050405020304" pitchFamily="18" charset="0"/>
              </a:rPr>
              <a:t>soil</a:t>
            </a:r>
            <a:r>
              <a:rPr lang="sk-SK" sz="1800" dirty="0">
                <a:effectLst/>
                <a:latin typeface="Aptos" panose="020B0004020202020204" pitchFamily="34" charset="0"/>
                <a:ea typeface="Aptos" panose="020B0004020202020204" pitchFamily="34" charset="0"/>
                <a:cs typeface="Times New Roman" panose="02020603050405020304" pitchFamily="18" charset="0"/>
              </a:rPr>
              <a:t> </a:t>
            </a:r>
            <a:r>
              <a:rPr lang="sk-SK" sz="1800" dirty="0" err="1">
                <a:effectLst/>
                <a:latin typeface="Aptos" panose="020B0004020202020204" pitchFamily="34" charset="0"/>
                <a:ea typeface="Aptos" panose="020B0004020202020204" pitchFamily="34" charset="0"/>
                <a:cs typeface="Times New Roman" panose="02020603050405020304" pitchFamily="18" charset="0"/>
              </a:rPr>
              <a:t>health</a:t>
            </a:r>
            <a:r>
              <a:rPr lang="sk-SK" sz="1800" dirty="0">
                <a:effectLst/>
                <a:latin typeface="Aptos" panose="020B0004020202020204" pitchFamily="34" charset="0"/>
                <a:ea typeface="Aptos" panose="020B0004020202020204" pitchFamily="34" charset="0"/>
                <a:cs typeface="Times New Roman" panose="02020603050405020304" pitchFamily="18" charset="0"/>
              </a:rPr>
              <a:t>, </a:t>
            </a:r>
            <a:r>
              <a:rPr lang="sk-SK" sz="1800" dirty="0" err="1">
                <a:effectLst/>
                <a:latin typeface="Aptos" panose="020B0004020202020204" pitchFamily="34" charset="0"/>
                <a:ea typeface="Aptos" panose="020B0004020202020204" pitchFamily="34" charset="0"/>
                <a:cs typeface="Times New Roman" panose="02020603050405020304" pitchFamily="18" charset="0"/>
              </a:rPr>
              <a:t>crop</a:t>
            </a:r>
            <a:r>
              <a:rPr lang="sk-SK" sz="1800" dirty="0">
                <a:effectLst/>
                <a:latin typeface="Aptos" panose="020B0004020202020204" pitchFamily="34" charset="0"/>
                <a:ea typeface="Aptos" panose="020B0004020202020204" pitchFamily="34" charset="0"/>
                <a:cs typeface="Times New Roman" panose="02020603050405020304" pitchFamily="18" charset="0"/>
              </a:rPr>
              <a:t> </a:t>
            </a:r>
            <a:r>
              <a:rPr lang="sk-SK" sz="1800" dirty="0" err="1">
                <a:effectLst/>
                <a:latin typeface="Aptos" panose="020B0004020202020204" pitchFamily="34" charset="0"/>
                <a:ea typeface="Aptos" panose="020B0004020202020204" pitchFamily="34" charset="0"/>
                <a:cs typeface="Times New Roman" panose="02020603050405020304" pitchFamily="18" charset="0"/>
              </a:rPr>
              <a:t>growth</a:t>
            </a:r>
            <a:r>
              <a:rPr lang="sk-SK" sz="1800" dirty="0">
                <a:effectLst/>
                <a:latin typeface="Aptos" panose="020B0004020202020204" pitchFamily="34" charset="0"/>
                <a:ea typeface="Aptos" panose="020B0004020202020204" pitchFamily="34" charset="0"/>
                <a:cs typeface="Times New Roman" panose="02020603050405020304" pitchFamily="18" charset="0"/>
              </a:rPr>
              <a:t>, and </a:t>
            </a:r>
            <a:r>
              <a:rPr lang="sk-SK" sz="1800" dirty="0" err="1">
                <a:effectLst/>
                <a:latin typeface="Aptos" panose="020B0004020202020204" pitchFamily="34" charset="0"/>
                <a:ea typeface="Aptos" panose="020B0004020202020204" pitchFamily="34" charset="0"/>
                <a:cs typeface="Times New Roman" panose="02020603050405020304" pitchFamily="18" charset="0"/>
              </a:rPr>
              <a:t>disease</a:t>
            </a:r>
            <a:r>
              <a:rPr lang="sk-SK" sz="1800" dirty="0">
                <a:effectLst/>
                <a:latin typeface="Aptos" panose="020B0004020202020204" pitchFamily="34" charset="0"/>
                <a:ea typeface="Aptos" panose="020B0004020202020204" pitchFamily="34" charset="0"/>
                <a:cs typeface="Times New Roman" panose="02020603050405020304" pitchFamily="18" charset="0"/>
              </a:rPr>
              <a:t> </a:t>
            </a:r>
            <a:r>
              <a:rPr lang="sk-SK" sz="1800" dirty="0" err="1">
                <a:effectLst/>
                <a:latin typeface="Aptos" panose="020B0004020202020204" pitchFamily="34" charset="0"/>
                <a:ea typeface="Aptos" panose="020B0004020202020204" pitchFamily="34" charset="0"/>
                <a:cs typeface="Times New Roman" panose="02020603050405020304" pitchFamily="18" charset="0"/>
              </a:rPr>
              <a:t>detection</a:t>
            </a:r>
            <a:r>
              <a:rPr lang="sk-SK" sz="1800" dirty="0">
                <a:effectLst/>
                <a:latin typeface="Aptos" panose="020B0004020202020204" pitchFamily="34" charset="0"/>
                <a:ea typeface="Aptos" panose="020B0004020202020204" pitchFamily="34" charset="0"/>
                <a:cs typeface="Times New Roman" panose="02020603050405020304" pitchFamily="18" charset="0"/>
              </a:rPr>
              <a:t>.</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pic>
        <p:nvPicPr>
          <p:cNvPr id="2" name="Grafický objekt 1" descr="Dron obrys">
            <a:extLst>
              <a:ext uri="{FF2B5EF4-FFF2-40B4-BE49-F238E27FC236}">
                <a16:creationId xmlns:a16="http://schemas.microsoft.com/office/drawing/2014/main" id="{4DD325A2-4F87-6ADD-19B4-4C669C3C9B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28093" y="2370947"/>
            <a:ext cx="1158773" cy="1120050"/>
          </a:xfrm>
          <a:prstGeom prst="rect">
            <a:avLst/>
          </a:prstGeom>
        </p:spPr>
      </p:pic>
      <p:pic>
        <p:nvPicPr>
          <p:cNvPr id="4" name="Grafický objekt 3" descr="Monster truck obrys">
            <a:extLst>
              <a:ext uri="{FF2B5EF4-FFF2-40B4-BE49-F238E27FC236}">
                <a16:creationId xmlns:a16="http://schemas.microsoft.com/office/drawing/2014/main" id="{6E20908C-91CC-9F74-B5B9-F663A7570B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24628" y="2100526"/>
            <a:ext cx="914400" cy="914400"/>
          </a:xfrm>
          <a:prstGeom prst="rect">
            <a:avLst/>
          </a:prstGeom>
        </p:spPr>
      </p:pic>
      <p:pic>
        <p:nvPicPr>
          <p:cNvPr id="5" name="Grafický objekt 4" descr="Voda obrys">
            <a:extLst>
              <a:ext uri="{FF2B5EF4-FFF2-40B4-BE49-F238E27FC236}">
                <a16:creationId xmlns:a16="http://schemas.microsoft.com/office/drawing/2014/main" id="{63AD4E36-E03E-8C6D-5405-7AE4472997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52218" y="2046278"/>
            <a:ext cx="914400" cy="914400"/>
          </a:xfrm>
          <a:prstGeom prst="rect">
            <a:avLst/>
          </a:prstGeom>
        </p:spPr>
      </p:pic>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a:extLst>
              <a:ext uri="{FF2B5EF4-FFF2-40B4-BE49-F238E27FC236}">
                <a16:creationId xmlns:a16="http://schemas.microsoft.com/office/drawing/2014/main" id="{D914F3D4-FD5A-31A1-9003-928683177AFC}"/>
              </a:ext>
            </a:extLst>
          </p:cNvPr>
          <p:cNvGrpSpPr/>
          <p:nvPr/>
        </p:nvGrpSpPr>
        <p:grpSpPr>
          <a:xfrm>
            <a:off x="5293441" y="717988"/>
            <a:ext cx="5647993" cy="1682178"/>
            <a:chOff x="5293442" y="717988"/>
            <a:chExt cx="3170539" cy="1682178"/>
          </a:xfrm>
        </p:grpSpPr>
        <p:sp>
          <p:nvSpPr>
            <p:cNvPr id="211" name="Freeform 176"/>
            <p:cNvSpPr>
              <a:spLocks noChangeArrowheads="1"/>
            </p:cNvSpPr>
            <p:nvPr/>
          </p:nvSpPr>
          <p:spPr bwMode="auto">
            <a:xfrm>
              <a:off x="5293442" y="1125797"/>
              <a:ext cx="3170539"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US" sz="900"/>
            </a:p>
          </p:txBody>
        </p:sp>
        <p:sp>
          <p:nvSpPr>
            <p:cNvPr id="212" name="Freeform 177"/>
            <p:cNvSpPr>
              <a:spLocks noChangeArrowheads="1"/>
            </p:cNvSpPr>
            <p:nvPr/>
          </p:nvSpPr>
          <p:spPr bwMode="auto">
            <a:xfrm>
              <a:off x="5404234" y="717988"/>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5515027" y="818324"/>
              <a:ext cx="2508144" cy="400110"/>
            </a:xfrm>
            <a:prstGeom prst="rect">
              <a:avLst/>
            </a:prstGeom>
            <a:noFill/>
          </p:spPr>
          <p:txBody>
            <a:bodyPr wrap="square" rtlCol="0">
              <a:spAutoFit/>
            </a:bodyPr>
            <a:lstStyle/>
            <a:p>
              <a:r>
                <a:rPr lang="sk-SK" sz="2000" b="1" dirty="0" err="1">
                  <a:solidFill>
                    <a:schemeClr val="bg1"/>
                  </a:solidFill>
                  <a:latin typeface="Calibri" panose="020F0502020204030204" pitchFamily="34" charset="0"/>
                  <a:ea typeface="Lato" charset="0"/>
                  <a:cs typeface="Calibri" panose="020F0502020204030204" pitchFamily="34" charset="0"/>
                </a:rPr>
                <a:t>Adaptive</a:t>
              </a:r>
              <a:r>
                <a:rPr lang="sk-SK" sz="2000" b="1" dirty="0">
                  <a:solidFill>
                    <a:schemeClr val="bg1"/>
                  </a:solidFill>
                  <a:latin typeface="Calibri" panose="020F0502020204030204" pitchFamily="34" charset="0"/>
                  <a:ea typeface="Lato" charset="0"/>
                  <a:cs typeface="Calibri" panose="020F0502020204030204" pitchFamily="34" charset="0"/>
                </a:rPr>
                <a:t> </a:t>
              </a:r>
              <a:r>
                <a:rPr lang="sk-SK" sz="2000" b="1" dirty="0" err="1">
                  <a:solidFill>
                    <a:schemeClr val="bg1"/>
                  </a:solidFill>
                  <a:latin typeface="Calibri" panose="020F0502020204030204" pitchFamily="34" charset="0"/>
                  <a:ea typeface="Lato" charset="0"/>
                  <a:cs typeface="Calibri" panose="020F0502020204030204" pitchFamily="34" charset="0"/>
                </a:rPr>
                <a:t>Weed</a:t>
              </a:r>
              <a:r>
                <a:rPr lang="sk-SK" sz="2000" b="1" dirty="0">
                  <a:solidFill>
                    <a:schemeClr val="bg1"/>
                  </a:solidFill>
                  <a:latin typeface="Calibri" panose="020F0502020204030204" pitchFamily="34" charset="0"/>
                  <a:ea typeface="Lato" charset="0"/>
                  <a:cs typeface="Calibri" panose="020F0502020204030204" pitchFamily="34" charset="0"/>
                </a:rPr>
                <a:t> </a:t>
              </a:r>
              <a:r>
                <a:rPr lang="sk-SK" sz="2000" b="1" dirty="0" err="1">
                  <a:solidFill>
                    <a:schemeClr val="bg1"/>
                  </a:solidFill>
                  <a:latin typeface="Calibri" panose="020F0502020204030204" pitchFamily="34" charset="0"/>
                  <a:ea typeface="Lato" charset="0"/>
                  <a:cs typeface="Calibri" panose="020F0502020204030204" pitchFamily="34" charset="0"/>
                </a:rPr>
                <a:t>Recognition</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7" name="Rectángulo 602">
              <a:extLst>
                <a:ext uri="{FF2B5EF4-FFF2-40B4-BE49-F238E27FC236}">
                  <a16:creationId xmlns:a16="http://schemas.microsoft.com/office/drawing/2014/main" id="{412B025F-8F7A-8C10-ADDC-78BA76DC48A8}"/>
                </a:ext>
              </a:extLst>
            </p:cNvPr>
            <p:cNvSpPr/>
            <p:nvPr/>
          </p:nvSpPr>
          <p:spPr>
            <a:xfrm>
              <a:off x="5576231" y="1384503"/>
              <a:ext cx="2834818" cy="1015663"/>
            </a:xfrm>
            <a:prstGeom prst="rect">
              <a:avLst/>
            </a:prstGeom>
          </p:spPr>
          <p:txBody>
            <a:bodyPr wrap="square">
              <a:spAutoFit/>
            </a:bodyPr>
            <a:lstStyle/>
            <a:p>
              <a:r>
                <a:rPr lang="sk-SK" sz="2000" dirty="0"/>
                <a:t>AI-</a:t>
              </a:r>
              <a:r>
                <a:rPr lang="sk-SK" sz="2000" dirty="0" err="1"/>
                <a:t>based</a:t>
              </a:r>
              <a:r>
                <a:rPr lang="sk-SK" sz="2000" dirty="0"/>
                <a:t> </a:t>
              </a:r>
              <a:r>
                <a:rPr lang="sk-SK" sz="2000" dirty="0" err="1"/>
                <a:t>robotic</a:t>
              </a:r>
              <a:r>
                <a:rPr lang="sk-SK" sz="2000" dirty="0"/>
                <a:t> </a:t>
              </a:r>
              <a:r>
                <a:rPr lang="sk-SK" sz="2000" dirty="0" err="1"/>
                <a:t>weeders</a:t>
              </a:r>
              <a:r>
                <a:rPr lang="sk-SK" sz="2000" dirty="0"/>
                <a:t> </a:t>
              </a:r>
              <a:r>
                <a:rPr lang="sk-SK" sz="2000" dirty="0" err="1"/>
                <a:t>improve</a:t>
              </a:r>
              <a:r>
                <a:rPr lang="sk-SK" sz="2000" dirty="0"/>
                <a:t> </a:t>
              </a:r>
              <a:r>
                <a:rPr lang="sk-SK" sz="2000" dirty="0" err="1"/>
                <a:t>accuracy</a:t>
              </a:r>
              <a:r>
                <a:rPr lang="sk-SK" sz="2000" dirty="0"/>
                <a:t> by </a:t>
              </a:r>
              <a:r>
                <a:rPr lang="sk-SK" sz="2000" dirty="0" err="1"/>
                <a:t>distinguishing</a:t>
              </a:r>
              <a:r>
                <a:rPr lang="sk-SK" sz="2000" dirty="0"/>
                <a:t> </a:t>
              </a:r>
              <a:r>
                <a:rPr lang="sk-SK" sz="2000" dirty="0" err="1"/>
                <a:t>crops</a:t>
              </a:r>
              <a:r>
                <a:rPr lang="sk-SK" sz="2000" dirty="0"/>
                <a:t> </a:t>
              </a:r>
              <a:r>
                <a:rPr lang="sk-SK" sz="2000" dirty="0" err="1"/>
                <a:t>from</a:t>
              </a:r>
              <a:r>
                <a:rPr lang="sk-SK" sz="2000" dirty="0"/>
                <a:t> </a:t>
              </a:r>
              <a:r>
                <a:rPr lang="sk-SK" sz="2000" dirty="0" err="1"/>
                <a:t>weeds</a:t>
              </a:r>
              <a:r>
                <a:rPr lang="sk-SK" sz="2000" dirty="0"/>
                <a:t> in </a:t>
              </a:r>
              <a:r>
                <a:rPr lang="sk-SK" sz="2000" b="1" dirty="0" err="1"/>
                <a:t>diverse</a:t>
              </a:r>
              <a:r>
                <a:rPr lang="sk-SK" sz="2000" b="1" dirty="0"/>
                <a:t> </a:t>
              </a:r>
              <a:r>
                <a:rPr lang="sk-SK" sz="2000" b="1" dirty="0" err="1"/>
                <a:t>environments</a:t>
              </a:r>
              <a:r>
                <a:rPr lang="sk-SK" sz="2000" dirty="0"/>
                <a:t>.</a:t>
              </a:r>
              <a:endParaRPr lang="en-US" sz="2000" dirty="0">
                <a:solidFill>
                  <a:schemeClr val="bg1"/>
                </a:solidFill>
                <a:latin typeface="Calibri" panose="020F0502020204030204" pitchFamily="34" charset="0"/>
                <a:ea typeface="Lato" charset="0"/>
                <a:cs typeface="Calibri" panose="020F0502020204030204" pitchFamily="34" charset="0"/>
              </a:endParaRPr>
            </a:p>
          </p:txBody>
        </p:sp>
      </p:grpSp>
      <p:grpSp>
        <p:nvGrpSpPr>
          <p:cNvPr id="3" name="Skupina 2">
            <a:extLst>
              <a:ext uri="{FF2B5EF4-FFF2-40B4-BE49-F238E27FC236}">
                <a16:creationId xmlns:a16="http://schemas.microsoft.com/office/drawing/2014/main" id="{A707ED66-6786-3171-8594-FB14723A2C33}"/>
              </a:ext>
            </a:extLst>
          </p:cNvPr>
          <p:cNvGrpSpPr/>
          <p:nvPr/>
        </p:nvGrpSpPr>
        <p:grpSpPr>
          <a:xfrm>
            <a:off x="6441434" y="2502447"/>
            <a:ext cx="5647993" cy="1620000"/>
            <a:chOff x="6441436" y="2502447"/>
            <a:chExt cx="3170541" cy="1610022"/>
          </a:xfrm>
        </p:grpSpPr>
        <p:sp>
          <p:nvSpPr>
            <p:cNvPr id="208" name="Freeform 173"/>
            <p:cNvSpPr>
              <a:spLocks noChangeArrowheads="1"/>
            </p:cNvSpPr>
            <p:nvPr/>
          </p:nvSpPr>
          <p:spPr bwMode="auto">
            <a:xfrm>
              <a:off x="6441436" y="2910257"/>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US" sz="900"/>
            </a:p>
          </p:txBody>
        </p:sp>
        <p:sp>
          <p:nvSpPr>
            <p:cNvPr id="209" name="Freeform 174"/>
            <p:cNvSpPr>
              <a:spLocks noChangeArrowheads="1"/>
            </p:cNvSpPr>
            <p:nvPr/>
          </p:nvSpPr>
          <p:spPr bwMode="auto">
            <a:xfrm>
              <a:off x="6549871" y="2502447"/>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US" sz="900"/>
            </a:p>
          </p:txBody>
        </p:sp>
        <p:sp>
          <p:nvSpPr>
            <p:cNvPr id="54" name="CuadroTexto 599">
              <a:extLst>
                <a:ext uri="{FF2B5EF4-FFF2-40B4-BE49-F238E27FC236}">
                  <a16:creationId xmlns:a16="http://schemas.microsoft.com/office/drawing/2014/main" id="{39F54B9E-9CCA-295B-14A6-0B73435164B0}"/>
                </a:ext>
              </a:extLst>
            </p:cNvPr>
            <p:cNvSpPr txBox="1"/>
            <p:nvPr/>
          </p:nvSpPr>
          <p:spPr>
            <a:xfrm>
              <a:off x="6646642" y="2580164"/>
              <a:ext cx="2267969" cy="397646"/>
            </a:xfrm>
            <a:prstGeom prst="rect">
              <a:avLst/>
            </a:prstGeom>
            <a:noFill/>
          </p:spPr>
          <p:txBody>
            <a:bodyPr wrap="square" rtlCol="0">
              <a:spAutoFit/>
            </a:bodyPr>
            <a:lstStyle/>
            <a:p>
              <a:r>
                <a:rPr lang="sk-SK" sz="2000" b="1" dirty="0" err="1">
                  <a:solidFill>
                    <a:schemeClr val="bg1"/>
                  </a:solidFill>
                  <a:latin typeface="Calibri" panose="020F0502020204030204" pitchFamily="34" charset="0"/>
                  <a:ea typeface="Lato" charset="0"/>
                  <a:cs typeface="Calibri" panose="020F0502020204030204" pitchFamily="34" charset="0"/>
                </a:rPr>
                <a:t>Yield</a:t>
              </a:r>
              <a:r>
                <a:rPr lang="sk-SK" sz="2000" b="1" dirty="0">
                  <a:solidFill>
                    <a:schemeClr val="bg1"/>
                  </a:solidFill>
                  <a:latin typeface="Calibri" panose="020F0502020204030204" pitchFamily="34" charset="0"/>
                  <a:ea typeface="Lato" charset="0"/>
                  <a:cs typeface="Calibri" panose="020F0502020204030204" pitchFamily="34" charset="0"/>
                </a:rPr>
                <a:t> </a:t>
              </a:r>
              <a:r>
                <a:rPr lang="sk-SK" sz="2000" b="1" dirty="0" err="1">
                  <a:solidFill>
                    <a:schemeClr val="bg1"/>
                  </a:solidFill>
                  <a:latin typeface="Calibri" panose="020F0502020204030204" pitchFamily="34" charset="0"/>
                  <a:ea typeface="Lato" charset="0"/>
                  <a:cs typeface="Calibri" panose="020F0502020204030204" pitchFamily="34" charset="0"/>
                </a:rPr>
                <a:t>Prediction</a:t>
              </a:r>
              <a:r>
                <a:rPr lang="sk-SK" sz="2000" b="1" dirty="0">
                  <a:solidFill>
                    <a:schemeClr val="bg1"/>
                  </a:solidFill>
                  <a:latin typeface="Calibri" panose="020F0502020204030204" pitchFamily="34" charset="0"/>
                  <a:ea typeface="Lato" charset="0"/>
                  <a:cs typeface="Calibri" panose="020F0502020204030204" pitchFamily="34" charset="0"/>
                </a:rPr>
                <a:t> &amp; </a:t>
              </a:r>
              <a:r>
                <a:rPr lang="sk-SK" sz="2000" b="1" dirty="0" err="1">
                  <a:solidFill>
                    <a:schemeClr val="bg1"/>
                  </a:solidFill>
                  <a:latin typeface="Calibri" panose="020F0502020204030204" pitchFamily="34" charset="0"/>
                  <a:ea typeface="Lato" charset="0"/>
                  <a:cs typeface="Calibri" panose="020F0502020204030204" pitchFamily="34" charset="0"/>
                </a:rPr>
                <a:t>Smart</a:t>
              </a:r>
              <a:r>
                <a:rPr lang="sk-SK" sz="2000" b="1" dirty="0">
                  <a:solidFill>
                    <a:schemeClr val="bg1"/>
                  </a:solidFill>
                  <a:latin typeface="Calibri" panose="020F0502020204030204" pitchFamily="34" charset="0"/>
                  <a:ea typeface="Lato" charset="0"/>
                  <a:cs typeface="Calibri" panose="020F0502020204030204" pitchFamily="34" charset="0"/>
                </a:rPr>
                <a:t> </a:t>
              </a:r>
              <a:r>
                <a:rPr lang="sk-SK" sz="2000" b="1" dirty="0" err="1">
                  <a:solidFill>
                    <a:schemeClr val="bg1"/>
                  </a:solidFill>
                  <a:latin typeface="Calibri" panose="020F0502020204030204" pitchFamily="34" charset="0"/>
                  <a:ea typeface="Lato" charset="0"/>
                  <a:cs typeface="Calibri" panose="020F0502020204030204" pitchFamily="34" charset="0"/>
                </a:rPr>
                <a:t>Harvesting</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6630308" y="3183733"/>
              <a:ext cx="2604960" cy="703526"/>
            </a:xfrm>
            <a:prstGeom prst="rect">
              <a:avLst/>
            </a:prstGeom>
          </p:spPr>
          <p:txBody>
            <a:bodyPr wrap="square">
              <a:spAutoFit/>
            </a:bodyPr>
            <a:lstStyle/>
            <a:p>
              <a:r>
                <a:rPr lang="sk-SK" sz="2000" dirty="0"/>
                <a:t>ML </a:t>
              </a:r>
              <a:r>
                <a:rPr lang="sk-SK" sz="2000" dirty="0" err="1"/>
                <a:t>models</a:t>
              </a:r>
              <a:r>
                <a:rPr lang="sk-SK" sz="2000" dirty="0"/>
                <a:t> </a:t>
              </a:r>
              <a:r>
                <a:rPr lang="sk-SK" sz="2000" dirty="0" err="1"/>
                <a:t>analyze</a:t>
              </a:r>
              <a:r>
                <a:rPr lang="sk-SK" sz="2000" dirty="0"/>
                <a:t> </a:t>
              </a:r>
              <a:r>
                <a:rPr lang="sk-SK" sz="2000" dirty="0" err="1"/>
                <a:t>climate</a:t>
              </a:r>
              <a:r>
                <a:rPr lang="sk-SK" sz="2000" dirty="0"/>
                <a:t>, </a:t>
              </a:r>
              <a:r>
                <a:rPr lang="sk-SK" sz="2000" dirty="0" err="1"/>
                <a:t>soil</a:t>
              </a:r>
              <a:r>
                <a:rPr lang="sk-SK" sz="2000" dirty="0"/>
                <a:t>, and </a:t>
              </a:r>
              <a:r>
                <a:rPr lang="sk-SK" sz="2000" dirty="0" err="1"/>
                <a:t>crop</a:t>
              </a:r>
              <a:r>
                <a:rPr lang="sk-SK" sz="2000" dirty="0"/>
                <a:t> </a:t>
              </a:r>
              <a:r>
                <a:rPr lang="sk-SK" sz="2000" dirty="0" err="1"/>
                <a:t>data</a:t>
              </a:r>
              <a:r>
                <a:rPr lang="sk-SK" sz="2000" dirty="0"/>
                <a:t> to </a:t>
              </a:r>
              <a:r>
                <a:rPr lang="sk-SK" sz="2000" dirty="0" err="1"/>
                <a:t>predict</a:t>
              </a:r>
              <a:r>
                <a:rPr lang="sk-SK" sz="2000" dirty="0"/>
                <a:t> </a:t>
              </a:r>
              <a:r>
                <a:rPr lang="sk-SK" sz="2000" b="1" dirty="0" err="1"/>
                <a:t>optimal</a:t>
              </a:r>
              <a:r>
                <a:rPr lang="sk-SK" sz="2000" b="1" dirty="0"/>
                <a:t> </a:t>
              </a:r>
              <a:r>
                <a:rPr lang="sk-SK" sz="2000" b="1" dirty="0" err="1"/>
                <a:t>harvest</a:t>
              </a:r>
              <a:r>
                <a:rPr lang="sk-SK" sz="2000" b="1" dirty="0"/>
                <a:t> </a:t>
              </a:r>
              <a:r>
                <a:rPr lang="sk-SK" sz="2000" b="1" dirty="0" err="1"/>
                <a:t>times</a:t>
              </a:r>
              <a:r>
                <a:rPr lang="sk-SK" sz="2000" dirty="0"/>
                <a:t>.</a:t>
              </a:r>
            </a:p>
          </p:txBody>
        </p:sp>
      </p:grpSp>
      <p:grpSp>
        <p:nvGrpSpPr>
          <p:cNvPr id="4" name="Skupina 3">
            <a:extLst>
              <a:ext uri="{FF2B5EF4-FFF2-40B4-BE49-F238E27FC236}">
                <a16:creationId xmlns:a16="http://schemas.microsoft.com/office/drawing/2014/main" id="{DF895272-5B61-D86D-A047-58485D3689E7}"/>
              </a:ext>
            </a:extLst>
          </p:cNvPr>
          <p:cNvGrpSpPr/>
          <p:nvPr/>
        </p:nvGrpSpPr>
        <p:grpSpPr>
          <a:xfrm>
            <a:off x="5199149" y="4383555"/>
            <a:ext cx="5647993" cy="1620000"/>
            <a:chOff x="5199151" y="4383556"/>
            <a:chExt cx="3170539" cy="1612379"/>
          </a:xfrm>
        </p:grpSpPr>
        <p:sp>
          <p:nvSpPr>
            <p:cNvPr id="205" name="Freeform 170"/>
            <p:cNvSpPr>
              <a:spLocks noChangeArrowheads="1"/>
            </p:cNvSpPr>
            <p:nvPr/>
          </p:nvSpPr>
          <p:spPr bwMode="auto">
            <a:xfrm>
              <a:off x="5199151" y="479136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US" sz="900"/>
            </a:p>
          </p:txBody>
        </p:sp>
        <p:sp>
          <p:nvSpPr>
            <p:cNvPr id="206" name="Freeform 171"/>
            <p:cNvSpPr>
              <a:spLocks noChangeArrowheads="1"/>
            </p:cNvSpPr>
            <p:nvPr/>
          </p:nvSpPr>
          <p:spPr bwMode="auto">
            <a:xfrm>
              <a:off x="5307586" y="438355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US" sz="900"/>
            </a:p>
          </p:txBody>
        </p:sp>
        <p:sp>
          <p:nvSpPr>
            <p:cNvPr id="55" name="CuadroTexto 600">
              <a:extLst>
                <a:ext uri="{FF2B5EF4-FFF2-40B4-BE49-F238E27FC236}">
                  <a16:creationId xmlns:a16="http://schemas.microsoft.com/office/drawing/2014/main" id="{C3EE4940-71CE-B9CA-4416-89B35FBD363A}"/>
                </a:ext>
              </a:extLst>
            </p:cNvPr>
            <p:cNvSpPr txBox="1"/>
            <p:nvPr/>
          </p:nvSpPr>
          <p:spPr>
            <a:xfrm>
              <a:off x="5362875" y="4525083"/>
              <a:ext cx="2452856" cy="398228"/>
            </a:xfrm>
            <a:prstGeom prst="rect">
              <a:avLst/>
            </a:prstGeom>
            <a:noFill/>
          </p:spPr>
          <p:txBody>
            <a:bodyPr wrap="square" rtlCol="0">
              <a:spAutoFit/>
            </a:bodyPr>
            <a:lstStyle/>
            <a:p>
              <a:r>
                <a:rPr lang="sk-SK" sz="2000" b="1" dirty="0">
                  <a:solidFill>
                    <a:schemeClr val="bg1"/>
                  </a:solidFill>
                  <a:latin typeface="Calibri" panose="020F0502020204030204" pitchFamily="34" charset="0"/>
                  <a:ea typeface="Lato" charset="0"/>
                  <a:cs typeface="Calibri" panose="020F0502020204030204" pitchFamily="34" charset="0"/>
                </a:rPr>
                <a:t>Autonomous Equipment Optimi</a:t>
              </a:r>
              <a:r>
                <a:rPr lang="en-IE" sz="2000" b="1" dirty="0">
                  <a:solidFill>
                    <a:schemeClr val="bg1"/>
                  </a:solidFill>
                  <a:latin typeface="Calibri" panose="020F0502020204030204" pitchFamily="34" charset="0"/>
                  <a:ea typeface="Lato" charset="0"/>
                  <a:cs typeface="Calibri" panose="020F0502020204030204" pitchFamily="34" charset="0"/>
                </a:rPr>
                <a:t>s</a:t>
              </a:r>
              <a:r>
                <a:rPr lang="sk-SK" sz="2000" b="1" dirty="0">
                  <a:solidFill>
                    <a:schemeClr val="bg1"/>
                  </a:solidFill>
                  <a:latin typeface="Calibri" panose="020F0502020204030204" pitchFamily="34" charset="0"/>
                  <a:ea typeface="Lato" charset="0"/>
                  <a:cs typeface="Calibri" panose="020F0502020204030204" pitchFamily="34" charset="0"/>
                </a:rPr>
                <a:t>ation</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63" name="Rectángulo 602">
              <a:extLst>
                <a:ext uri="{FF2B5EF4-FFF2-40B4-BE49-F238E27FC236}">
                  <a16:creationId xmlns:a16="http://schemas.microsoft.com/office/drawing/2014/main" id="{94ABEF3A-8016-83F9-4644-80A1E2284961}"/>
                </a:ext>
              </a:extLst>
            </p:cNvPr>
            <p:cNvSpPr/>
            <p:nvPr/>
          </p:nvSpPr>
          <p:spPr>
            <a:xfrm>
              <a:off x="5307587" y="5119040"/>
              <a:ext cx="2961676" cy="704556"/>
            </a:xfrm>
            <a:prstGeom prst="rect">
              <a:avLst/>
            </a:prstGeom>
          </p:spPr>
          <p:txBody>
            <a:bodyPr wrap="square">
              <a:spAutoFit/>
            </a:bodyPr>
            <a:lstStyle/>
            <a:p>
              <a:r>
                <a:rPr lang="sk-SK" sz="2000" dirty="0" err="1"/>
                <a:t>Self-learning</a:t>
              </a:r>
              <a:r>
                <a:rPr lang="sk-SK" sz="2000" dirty="0"/>
                <a:t> </a:t>
              </a:r>
              <a:r>
                <a:rPr lang="sk-SK" sz="2000" dirty="0" err="1"/>
                <a:t>tractors</a:t>
              </a:r>
              <a:r>
                <a:rPr lang="sk-SK" sz="2000" dirty="0"/>
                <a:t> and </a:t>
              </a:r>
              <a:r>
                <a:rPr lang="sk-SK" sz="2000" dirty="0" err="1"/>
                <a:t>drones</a:t>
              </a:r>
              <a:r>
                <a:rPr lang="sk-SK" sz="2000" dirty="0"/>
                <a:t> </a:t>
              </a:r>
              <a:r>
                <a:rPr lang="sk-SK" sz="2000" dirty="0" err="1"/>
                <a:t>adjust</a:t>
              </a:r>
              <a:r>
                <a:rPr lang="sk-SK" sz="2000" dirty="0"/>
                <a:t> </a:t>
              </a:r>
              <a:r>
                <a:rPr lang="sk-SK" sz="2000" dirty="0" err="1"/>
                <a:t>settings</a:t>
              </a:r>
              <a:r>
                <a:rPr lang="sk-SK" sz="2000" dirty="0"/>
                <a:t> </a:t>
              </a:r>
              <a:r>
                <a:rPr lang="sk-SK" sz="2000" dirty="0" err="1"/>
                <a:t>based</a:t>
              </a:r>
              <a:r>
                <a:rPr lang="sk-SK" sz="2000" dirty="0"/>
                <a:t> on </a:t>
              </a:r>
              <a:r>
                <a:rPr lang="sk-SK" sz="2000" b="1" dirty="0" err="1"/>
                <a:t>real-time</a:t>
              </a:r>
              <a:r>
                <a:rPr lang="sk-SK" sz="2000" b="1" dirty="0"/>
                <a:t> </a:t>
              </a:r>
              <a:r>
                <a:rPr lang="sk-SK" sz="2000" b="1" dirty="0" err="1"/>
                <a:t>field</a:t>
              </a:r>
              <a:r>
                <a:rPr lang="sk-SK" sz="2000" b="1" dirty="0"/>
                <a:t> </a:t>
              </a:r>
              <a:r>
                <a:rPr lang="sk-SK" sz="2000" b="1" dirty="0" err="1"/>
                <a:t>conditions</a:t>
              </a:r>
              <a:r>
                <a:rPr lang="sk-SK" sz="2000" dirty="0"/>
                <a:t>.</a:t>
              </a:r>
              <a:endParaRPr lang="en-US" sz="2000" dirty="0">
                <a:solidFill>
                  <a:schemeClr val="bg1"/>
                </a:solidFill>
                <a:latin typeface="Calibri" panose="020F0502020204030204" pitchFamily="34" charset="0"/>
                <a:ea typeface="Lato" charset="0"/>
                <a:cs typeface="Calibri" panose="020F0502020204030204" pitchFamily="34" charset="0"/>
              </a:endParaRPr>
            </a:p>
          </p:txBody>
        </p:sp>
      </p:gr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773641" y="2328008"/>
            <a:ext cx="4203926" cy="3567613"/>
          </a:xfrm>
        </p:spPr>
        <p:txBody>
          <a:bodyPr/>
          <a:lstStyle/>
          <a:p>
            <a:pPr marL="0">
              <a:lnSpc>
                <a:spcPct val="100000"/>
              </a:lnSpc>
              <a:spcBef>
                <a:spcPts val="600"/>
              </a:spcBef>
            </a:pPr>
            <a:r>
              <a:rPr lang="sk-SK" sz="2400" b="0" i="0" kern="1200" spc="0" dirty="0" err="1">
                <a:solidFill>
                  <a:srgbClr val="404040"/>
                </a:solidFill>
                <a:effectLst/>
                <a:latin typeface="+mn-lt"/>
                <a:ea typeface="+mn-ea"/>
                <a:cs typeface="+mn-cs"/>
              </a:rPr>
              <a:t>Machine</a:t>
            </a:r>
            <a:r>
              <a:rPr lang="sk-SK" sz="2400" b="0" i="0" kern="1200" spc="0" dirty="0">
                <a:solidFill>
                  <a:srgbClr val="404040"/>
                </a:solidFill>
                <a:effectLst/>
                <a:latin typeface="+mn-lt"/>
                <a:ea typeface="+mn-ea"/>
                <a:cs typeface="+mn-cs"/>
              </a:rPr>
              <a:t> </a:t>
            </a:r>
            <a:r>
              <a:rPr lang="sk-SK" sz="2400" b="0" i="0" kern="1200" spc="0" dirty="0" err="1">
                <a:solidFill>
                  <a:srgbClr val="404040"/>
                </a:solidFill>
                <a:effectLst/>
                <a:latin typeface="+mn-lt"/>
                <a:ea typeface="+mn-ea"/>
                <a:cs typeface="+mn-cs"/>
              </a:rPr>
              <a:t>learning</a:t>
            </a:r>
            <a:r>
              <a:rPr lang="sk-SK" sz="2400" b="0" i="0" kern="1200" spc="0" dirty="0">
                <a:solidFill>
                  <a:srgbClr val="404040"/>
                </a:solidFill>
                <a:effectLst/>
                <a:latin typeface="+mn-lt"/>
                <a:ea typeface="+mn-ea"/>
                <a:cs typeface="+mn-cs"/>
              </a:rPr>
              <a:t> (ML) </a:t>
            </a:r>
            <a:r>
              <a:rPr lang="sk-SK" sz="2400" b="0" i="0" kern="1200" spc="0" dirty="0" err="1">
                <a:solidFill>
                  <a:srgbClr val="404040"/>
                </a:solidFill>
                <a:effectLst/>
                <a:latin typeface="+mn-lt"/>
                <a:ea typeface="+mn-ea"/>
                <a:cs typeface="+mn-cs"/>
              </a:rPr>
              <a:t>is</a:t>
            </a:r>
            <a:r>
              <a:rPr lang="sk-SK" sz="2400" b="0" i="0" kern="1200" spc="0" dirty="0">
                <a:solidFill>
                  <a:srgbClr val="404040"/>
                </a:solidFill>
                <a:effectLst/>
                <a:latin typeface="+mn-lt"/>
                <a:ea typeface="+mn-ea"/>
                <a:cs typeface="+mn-cs"/>
              </a:rPr>
              <a:t> </a:t>
            </a:r>
            <a:r>
              <a:rPr lang="sk-SK" sz="2400" b="0" i="0" kern="1200" spc="0" dirty="0" err="1">
                <a:solidFill>
                  <a:srgbClr val="404040"/>
                </a:solidFill>
                <a:effectLst/>
                <a:latin typeface="+mn-lt"/>
                <a:ea typeface="+mn-ea"/>
                <a:cs typeface="+mn-cs"/>
              </a:rPr>
              <a:t>making</a:t>
            </a:r>
            <a:r>
              <a:rPr lang="sk-SK" sz="2400" b="0" i="0" kern="1200" spc="0" dirty="0">
                <a:solidFill>
                  <a:srgbClr val="404040"/>
                </a:solidFill>
                <a:effectLst/>
                <a:latin typeface="+mn-lt"/>
                <a:ea typeface="+mn-ea"/>
                <a:cs typeface="+mn-cs"/>
              </a:rPr>
              <a:t> </a:t>
            </a:r>
            <a:r>
              <a:rPr lang="sk-SK" sz="2400" b="0" i="0" kern="1200" spc="0" dirty="0" err="1">
                <a:solidFill>
                  <a:srgbClr val="404040"/>
                </a:solidFill>
                <a:effectLst/>
                <a:latin typeface="+mn-lt"/>
                <a:ea typeface="+mn-ea"/>
                <a:cs typeface="+mn-cs"/>
              </a:rPr>
              <a:t>agricultural</a:t>
            </a:r>
            <a:r>
              <a:rPr lang="sk-SK" sz="2400" b="0" i="0" kern="1200" spc="0" dirty="0">
                <a:solidFill>
                  <a:srgbClr val="404040"/>
                </a:solidFill>
                <a:effectLst/>
                <a:latin typeface="+mn-lt"/>
                <a:ea typeface="+mn-ea"/>
                <a:cs typeface="+mn-cs"/>
              </a:rPr>
              <a:t> </a:t>
            </a:r>
            <a:r>
              <a:rPr lang="sk-SK" sz="2400" b="0" i="0" kern="1200" spc="0" dirty="0" err="1">
                <a:solidFill>
                  <a:srgbClr val="404040"/>
                </a:solidFill>
                <a:effectLst/>
                <a:latin typeface="+mn-lt"/>
                <a:ea typeface="+mn-ea"/>
                <a:cs typeface="+mn-cs"/>
              </a:rPr>
              <a:t>mechatronic</a:t>
            </a:r>
            <a:r>
              <a:rPr lang="sk-SK" sz="2400" b="0" i="0" kern="1200" spc="0" dirty="0">
                <a:solidFill>
                  <a:srgbClr val="404040"/>
                </a:solidFill>
                <a:effectLst/>
                <a:latin typeface="+mn-lt"/>
                <a:ea typeface="+mn-ea"/>
                <a:cs typeface="+mn-cs"/>
              </a:rPr>
              <a:t> </a:t>
            </a:r>
            <a:r>
              <a:rPr lang="sk-SK" sz="2400" b="0" i="0" kern="1200" spc="0" dirty="0" err="1">
                <a:solidFill>
                  <a:srgbClr val="404040"/>
                </a:solidFill>
                <a:effectLst/>
                <a:latin typeface="+mn-lt"/>
                <a:ea typeface="+mn-ea"/>
                <a:cs typeface="+mn-cs"/>
              </a:rPr>
              <a:t>systems</a:t>
            </a:r>
            <a:r>
              <a:rPr lang="sk-SK" sz="2400" b="0" i="0" kern="1200" spc="0" dirty="0">
                <a:solidFill>
                  <a:srgbClr val="404040"/>
                </a:solidFill>
                <a:effectLst/>
                <a:latin typeface="+mn-lt"/>
                <a:ea typeface="+mn-ea"/>
                <a:cs typeface="+mn-cs"/>
              </a:rPr>
              <a:t> </a:t>
            </a:r>
            <a:r>
              <a:rPr lang="sk-SK" sz="2400" b="1" i="0" kern="1200" spc="0" dirty="0">
                <a:solidFill>
                  <a:srgbClr val="404040"/>
                </a:solidFill>
                <a:effectLst/>
                <a:latin typeface="+mn-lt"/>
                <a:ea typeface="+mn-ea"/>
                <a:cs typeface="+mn-cs"/>
              </a:rPr>
              <a:t>more </a:t>
            </a:r>
            <a:r>
              <a:rPr lang="sk-SK" sz="2400" b="1" i="0" kern="1200" spc="0" dirty="0" err="1">
                <a:solidFill>
                  <a:srgbClr val="404040"/>
                </a:solidFill>
                <a:effectLst/>
                <a:latin typeface="+mn-lt"/>
                <a:ea typeface="+mn-ea"/>
                <a:cs typeface="+mn-cs"/>
              </a:rPr>
              <a:t>intelligent</a:t>
            </a:r>
            <a:r>
              <a:rPr lang="sk-SK" sz="2400" b="1" i="0" kern="1200" spc="0" dirty="0">
                <a:solidFill>
                  <a:srgbClr val="404040"/>
                </a:solidFill>
                <a:effectLst/>
                <a:latin typeface="+mn-lt"/>
                <a:ea typeface="+mn-ea"/>
                <a:cs typeface="+mn-cs"/>
              </a:rPr>
              <a:t>, </a:t>
            </a:r>
            <a:r>
              <a:rPr lang="sk-SK" sz="2400" b="1" i="0" kern="1200" spc="0" dirty="0" err="1">
                <a:solidFill>
                  <a:srgbClr val="404040"/>
                </a:solidFill>
                <a:effectLst/>
                <a:latin typeface="+mn-lt"/>
                <a:ea typeface="+mn-ea"/>
                <a:cs typeface="+mn-cs"/>
              </a:rPr>
              <a:t>adaptive</a:t>
            </a:r>
            <a:r>
              <a:rPr lang="sk-SK" sz="2400" b="1" i="0" kern="1200" spc="0" dirty="0">
                <a:solidFill>
                  <a:srgbClr val="404040"/>
                </a:solidFill>
                <a:effectLst/>
                <a:latin typeface="+mn-lt"/>
                <a:ea typeface="+mn-ea"/>
                <a:cs typeface="+mn-cs"/>
              </a:rPr>
              <a:t>, and </a:t>
            </a:r>
            <a:r>
              <a:rPr lang="sk-SK" sz="2400" b="1" i="0" kern="1200" spc="0" dirty="0" err="1">
                <a:solidFill>
                  <a:srgbClr val="404040"/>
                </a:solidFill>
                <a:effectLst/>
                <a:latin typeface="+mn-lt"/>
                <a:ea typeface="+mn-ea"/>
                <a:cs typeface="+mn-cs"/>
              </a:rPr>
              <a:t>efficient</a:t>
            </a:r>
            <a:r>
              <a:rPr lang="sk-SK" sz="2400" b="0" i="0" kern="1200" spc="0" dirty="0">
                <a:solidFill>
                  <a:srgbClr val="404040"/>
                </a:solidFill>
                <a:effectLst/>
                <a:latin typeface="+mn-lt"/>
                <a:ea typeface="+mn-ea"/>
                <a:cs typeface="+mn-cs"/>
              </a:rPr>
              <a:t>. AI-</a:t>
            </a:r>
            <a:r>
              <a:rPr lang="sk-SK" sz="2400" b="0" i="0" kern="1200" spc="0" dirty="0" err="1">
                <a:solidFill>
                  <a:srgbClr val="404040"/>
                </a:solidFill>
                <a:effectLst/>
                <a:latin typeface="+mn-lt"/>
                <a:ea typeface="+mn-ea"/>
                <a:cs typeface="+mn-cs"/>
              </a:rPr>
              <a:t>powered</a:t>
            </a:r>
            <a:r>
              <a:rPr lang="sk-SK" sz="2400" b="0" i="0" kern="1200" spc="0" dirty="0">
                <a:solidFill>
                  <a:srgbClr val="404040"/>
                </a:solidFill>
                <a:effectLst/>
                <a:latin typeface="+mn-lt"/>
                <a:ea typeface="+mn-ea"/>
                <a:cs typeface="+mn-cs"/>
              </a:rPr>
              <a:t> </a:t>
            </a:r>
            <a:r>
              <a:rPr lang="sk-SK" sz="2400" b="0" i="0" kern="1200" spc="0" dirty="0" err="1">
                <a:solidFill>
                  <a:srgbClr val="404040"/>
                </a:solidFill>
                <a:effectLst/>
                <a:latin typeface="+mn-lt"/>
                <a:ea typeface="+mn-ea"/>
                <a:cs typeface="+mn-cs"/>
              </a:rPr>
              <a:t>robots</a:t>
            </a:r>
            <a:r>
              <a:rPr lang="sk-SK" sz="2400" b="0" i="0" kern="1200" spc="0" dirty="0">
                <a:solidFill>
                  <a:srgbClr val="404040"/>
                </a:solidFill>
                <a:effectLst/>
                <a:latin typeface="+mn-lt"/>
                <a:ea typeface="+mn-ea"/>
                <a:cs typeface="+mn-cs"/>
              </a:rPr>
              <a:t> </a:t>
            </a:r>
            <a:r>
              <a:rPr lang="sk-SK" sz="2400" b="0" i="0" kern="1200" spc="0" dirty="0" err="1">
                <a:solidFill>
                  <a:srgbClr val="404040"/>
                </a:solidFill>
                <a:effectLst/>
                <a:latin typeface="+mn-lt"/>
                <a:ea typeface="+mn-ea"/>
                <a:cs typeface="+mn-cs"/>
              </a:rPr>
              <a:t>can</a:t>
            </a:r>
            <a:r>
              <a:rPr lang="sk-SK" sz="2400" b="0" i="0" kern="1200" spc="0" dirty="0">
                <a:solidFill>
                  <a:srgbClr val="404040"/>
                </a:solidFill>
                <a:effectLst/>
                <a:latin typeface="+mn-lt"/>
                <a:ea typeface="+mn-ea"/>
                <a:cs typeface="+mn-cs"/>
              </a:rPr>
              <a:t> </a:t>
            </a:r>
            <a:r>
              <a:rPr lang="sk-SK" sz="2400" b="1" i="0" kern="1200" spc="0" dirty="0" err="1">
                <a:solidFill>
                  <a:srgbClr val="404040"/>
                </a:solidFill>
                <a:effectLst/>
                <a:latin typeface="+mn-lt"/>
                <a:ea typeface="+mn-ea"/>
                <a:cs typeface="+mn-cs"/>
              </a:rPr>
              <a:t>learn</a:t>
            </a:r>
            <a:r>
              <a:rPr lang="sk-SK" sz="2400" b="1" i="0" kern="1200" spc="0" dirty="0">
                <a:solidFill>
                  <a:srgbClr val="404040"/>
                </a:solidFill>
                <a:effectLst/>
                <a:latin typeface="+mn-lt"/>
                <a:ea typeface="+mn-ea"/>
                <a:cs typeface="+mn-cs"/>
              </a:rPr>
              <a:t> </a:t>
            </a:r>
            <a:r>
              <a:rPr lang="sk-SK" sz="2400" b="1" i="0" kern="1200" spc="0" dirty="0" err="1">
                <a:solidFill>
                  <a:srgbClr val="404040"/>
                </a:solidFill>
                <a:effectLst/>
                <a:latin typeface="+mn-lt"/>
                <a:ea typeface="+mn-ea"/>
                <a:cs typeface="+mn-cs"/>
              </a:rPr>
              <a:t>from</a:t>
            </a:r>
            <a:r>
              <a:rPr lang="sk-SK" sz="2400" b="1" i="0" kern="1200" spc="0" dirty="0">
                <a:solidFill>
                  <a:srgbClr val="404040"/>
                </a:solidFill>
                <a:effectLst/>
                <a:latin typeface="+mn-lt"/>
                <a:ea typeface="+mn-ea"/>
                <a:cs typeface="+mn-cs"/>
              </a:rPr>
              <a:t> </a:t>
            </a:r>
            <a:r>
              <a:rPr lang="sk-SK" sz="2400" b="1" i="0" kern="1200" spc="0" dirty="0" err="1">
                <a:solidFill>
                  <a:srgbClr val="404040"/>
                </a:solidFill>
                <a:effectLst/>
                <a:latin typeface="+mn-lt"/>
                <a:ea typeface="+mn-ea"/>
                <a:cs typeface="+mn-cs"/>
              </a:rPr>
              <a:t>real-time</a:t>
            </a:r>
            <a:r>
              <a:rPr lang="sk-SK" sz="2400" b="1" i="0" kern="1200" spc="0" dirty="0">
                <a:solidFill>
                  <a:srgbClr val="404040"/>
                </a:solidFill>
                <a:effectLst/>
                <a:latin typeface="+mn-lt"/>
                <a:ea typeface="+mn-ea"/>
                <a:cs typeface="+mn-cs"/>
              </a:rPr>
              <a:t> </a:t>
            </a:r>
            <a:r>
              <a:rPr lang="sk-SK" sz="2400" b="1" i="0" kern="1200" spc="0" dirty="0" err="1">
                <a:solidFill>
                  <a:srgbClr val="404040"/>
                </a:solidFill>
                <a:effectLst/>
                <a:latin typeface="+mn-lt"/>
                <a:ea typeface="+mn-ea"/>
                <a:cs typeface="+mn-cs"/>
              </a:rPr>
              <a:t>data</a:t>
            </a:r>
            <a:r>
              <a:rPr lang="sk-SK" sz="2400" b="0" i="0" kern="1200" spc="0" dirty="0">
                <a:solidFill>
                  <a:srgbClr val="404040"/>
                </a:solidFill>
                <a:effectLst/>
                <a:latin typeface="+mn-lt"/>
                <a:ea typeface="+mn-ea"/>
                <a:cs typeface="+mn-cs"/>
              </a:rPr>
              <a:t>, </a:t>
            </a:r>
            <a:r>
              <a:rPr lang="sk-SK" sz="2400" b="0" i="0" kern="1200" spc="0" dirty="0" err="1">
                <a:solidFill>
                  <a:srgbClr val="404040"/>
                </a:solidFill>
                <a:effectLst/>
                <a:latin typeface="+mn-lt"/>
                <a:ea typeface="+mn-ea"/>
                <a:cs typeface="+mn-cs"/>
              </a:rPr>
              <a:t>improving</a:t>
            </a:r>
            <a:r>
              <a:rPr lang="sk-SK" sz="2400" b="0" i="0" kern="1200" spc="0" dirty="0">
                <a:solidFill>
                  <a:srgbClr val="404040"/>
                </a:solidFill>
                <a:effectLst/>
                <a:latin typeface="+mn-lt"/>
                <a:ea typeface="+mn-ea"/>
                <a:cs typeface="+mn-cs"/>
              </a:rPr>
              <a:t> </a:t>
            </a:r>
            <a:r>
              <a:rPr lang="sk-SK" sz="2400" b="0" i="0" kern="1200" spc="0" dirty="0" err="1">
                <a:solidFill>
                  <a:srgbClr val="404040"/>
                </a:solidFill>
                <a:effectLst/>
                <a:latin typeface="+mn-lt"/>
                <a:ea typeface="+mn-ea"/>
                <a:cs typeface="+mn-cs"/>
              </a:rPr>
              <a:t>their</a:t>
            </a:r>
            <a:r>
              <a:rPr lang="sk-SK" sz="2400" b="0" i="0" kern="1200" spc="0" dirty="0">
                <a:solidFill>
                  <a:srgbClr val="404040"/>
                </a:solidFill>
                <a:effectLst/>
                <a:latin typeface="+mn-lt"/>
                <a:ea typeface="+mn-ea"/>
                <a:cs typeface="+mn-cs"/>
              </a:rPr>
              <a:t> </a:t>
            </a:r>
            <a:r>
              <a:rPr lang="sk-SK" sz="2400" b="0" i="0" kern="1200" spc="0" dirty="0" err="1">
                <a:solidFill>
                  <a:srgbClr val="404040"/>
                </a:solidFill>
                <a:effectLst/>
                <a:latin typeface="+mn-lt"/>
                <a:ea typeface="+mn-ea"/>
                <a:cs typeface="+mn-cs"/>
              </a:rPr>
              <a:t>performance</a:t>
            </a:r>
            <a:r>
              <a:rPr lang="sk-SK" sz="2400" b="0" i="0" kern="1200" spc="0" dirty="0">
                <a:solidFill>
                  <a:srgbClr val="404040"/>
                </a:solidFill>
                <a:effectLst/>
                <a:latin typeface="+mn-lt"/>
                <a:ea typeface="+mn-ea"/>
                <a:cs typeface="+mn-cs"/>
              </a:rPr>
              <a:t> over </a:t>
            </a:r>
            <a:r>
              <a:rPr lang="sk-SK" sz="2400" b="0" i="0" kern="1200" spc="0" dirty="0" err="1">
                <a:solidFill>
                  <a:srgbClr val="404040"/>
                </a:solidFill>
                <a:effectLst/>
                <a:latin typeface="+mn-lt"/>
                <a:ea typeface="+mn-ea"/>
                <a:cs typeface="+mn-cs"/>
              </a:rPr>
              <a:t>time</a:t>
            </a:r>
            <a:r>
              <a:rPr lang="sk-SK" sz="2400" b="0" i="0" kern="1200" spc="0" dirty="0">
                <a:solidFill>
                  <a:srgbClr val="404040"/>
                </a:solidFill>
                <a:effectLst/>
                <a:latin typeface="+mn-lt"/>
                <a:ea typeface="+mn-ea"/>
                <a:cs typeface="+mn-cs"/>
              </a:rPr>
              <a:t>.</a:t>
            </a:r>
            <a:endParaRPr lang="en-GB" sz="2400" b="0" i="0" kern="1200" spc="0" dirty="0">
              <a:solidFill>
                <a:srgbClr val="404040"/>
              </a:solidFill>
              <a:effectLst/>
              <a:latin typeface="+mn-lt"/>
              <a:ea typeface="+mn-ea"/>
              <a:cs typeface="+mn-cs"/>
            </a:endParaRPr>
          </a:p>
          <a:p>
            <a:pPr marL="0">
              <a:lnSpc>
                <a:spcPct val="100000"/>
              </a:lnSpc>
              <a:spcBef>
                <a:spcPts val="600"/>
              </a:spcBef>
            </a:pPr>
            <a:r>
              <a:rPr lang="sk-SK" sz="2400" b="1" i="0" kern="1200" spc="0" dirty="0" err="1">
                <a:solidFill>
                  <a:srgbClr val="404040"/>
                </a:solidFill>
                <a:effectLst/>
                <a:latin typeface="+mn-lt"/>
                <a:ea typeface="+mn-ea"/>
                <a:cs typeface="+mn-cs"/>
              </a:rPr>
              <a:t>How</a:t>
            </a:r>
            <a:r>
              <a:rPr lang="sk-SK" sz="2400" b="1" i="0" kern="1200" spc="0" dirty="0">
                <a:solidFill>
                  <a:srgbClr val="404040"/>
                </a:solidFill>
                <a:effectLst/>
                <a:latin typeface="+mn-lt"/>
                <a:ea typeface="+mn-ea"/>
                <a:cs typeface="+mn-cs"/>
              </a:rPr>
              <a:t> </a:t>
            </a:r>
            <a:r>
              <a:rPr lang="sk-SK" sz="2400" b="1" i="0" kern="1200" spc="0" dirty="0" err="1">
                <a:solidFill>
                  <a:srgbClr val="404040"/>
                </a:solidFill>
                <a:effectLst/>
                <a:latin typeface="+mn-lt"/>
                <a:ea typeface="+mn-ea"/>
                <a:cs typeface="+mn-cs"/>
              </a:rPr>
              <a:t>Machine</a:t>
            </a:r>
            <a:r>
              <a:rPr lang="sk-SK" sz="2400" b="1" i="0" kern="1200" spc="0" dirty="0">
                <a:solidFill>
                  <a:srgbClr val="404040"/>
                </a:solidFill>
                <a:effectLst/>
                <a:latin typeface="+mn-lt"/>
                <a:ea typeface="+mn-ea"/>
                <a:cs typeface="+mn-cs"/>
              </a:rPr>
              <a:t> Learning </a:t>
            </a:r>
            <a:r>
              <a:rPr lang="sk-SK" sz="2400" b="1" i="0" kern="1200" spc="0" dirty="0" err="1">
                <a:solidFill>
                  <a:srgbClr val="404040"/>
                </a:solidFill>
                <a:effectLst/>
                <a:latin typeface="+mn-lt"/>
                <a:ea typeface="+mn-ea"/>
                <a:cs typeface="+mn-cs"/>
              </a:rPr>
              <a:t>is</a:t>
            </a:r>
            <a:r>
              <a:rPr lang="sk-SK" sz="2400" b="1" i="0" kern="1200" spc="0" dirty="0">
                <a:solidFill>
                  <a:srgbClr val="404040"/>
                </a:solidFill>
                <a:effectLst/>
                <a:latin typeface="+mn-lt"/>
                <a:ea typeface="+mn-ea"/>
                <a:cs typeface="+mn-cs"/>
              </a:rPr>
              <a:t> </a:t>
            </a:r>
            <a:r>
              <a:rPr lang="sk-SK" sz="2400" b="1" i="0" kern="1200" spc="0" dirty="0" err="1">
                <a:solidFill>
                  <a:srgbClr val="404040"/>
                </a:solidFill>
                <a:effectLst/>
                <a:latin typeface="+mn-lt"/>
                <a:ea typeface="+mn-ea"/>
                <a:cs typeface="+mn-cs"/>
              </a:rPr>
              <a:t>Enhancing</a:t>
            </a:r>
            <a:r>
              <a:rPr lang="sk-SK" sz="2400" b="1" i="0" kern="1200" spc="0" dirty="0">
                <a:solidFill>
                  <a:srgbClr val="404040"/>
                </a:solidFill>
                <a:effectLst/>
                <a:latin typeface="+mn-lt"/>
                <a:ea typeface="+mn-ea"/>
                <a:cs typeface="+mn-cs"/>
              </a:rPr>
              <a:t> </a:t>
            </a:r>
            <a:r>
              <a:rPr lang="sk-SK" sz="2400" b="1" i="0" kern="1200" spc="0" dirty="0" err="1">
                <a:solidFill>
                  <a:srgbClr val="404040"/>
                </a:solidFill>
                <a:effectLst/>
                <a:latin typeface="+mn-lt"/>
                <a:ea typeface="+mn-ea"/>
                <a:cs typeface="+mn-cs"/>
              </a:rPr>
              <a:t>Mechatronics</a:t>
            </a:r>
            <a:r>
              <a:rPr lang="sk-SK" sz="2400" b="1" i="0" kern="1200" spc="0" dirty="0">
                <a:solidFill>
                  <a:srgbClr val="404040"/>
                </a:solidFill>
                <a:effectLst/>
                <a:latin typeface="+mn-lt"/>
                <a:ea typeface="+mn-ea"/>
                <a:cs typeface="+mn-cs"/>
              </a:rPr>
              <a:t>:</a:t>
            </a:r>
            <a:endParaRPr lang="sk-SK" sz="2400" b="0" i="0" kern="1200" spc="0" dirty="0">
              <a:solidFill>
                <a:srgbClr val="404040"/>
              </a:solidFill>
              <a:effectLst/>
              <a:latin typeface="+mn-lt"/>
              <a:ea typeface="+mn-ea"/>
              <a:cs typeface="+mn-cs"/>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742986" y="627777"/>
            <a:ext cx="4495060" cy="1496326"/>
          </a:xfrm>
        </p:spPr>
        <p:txBody>
          <a:bodyPr/>
          <a:lstStyle/>
          <a:p>
            <a:r>
              <a:rPr lang="sk-SK" sz="3600" b="1" i="0" kern="1200" dirty="0" err="1">
                <a:solidFill>
                  <a:srgbClr val="086575"/>
                </a:solidFill>
                <a:effectLst/>
                <a:latin typeface="+mn-lt"/>
                <a:ea typeface="+mn-ea"/>
                <a:cs typeface="+mn-cs"/>
              </a:rPr>
              <a:t>Trends</a:t>
            </a:r>
            <a:r>
              <a:rPr lang="sk-SK" sz="3600" b="1" i="0" kern="1200" dirty="0">
                <a:solidFill>
                  <a:srgbClr val="086575"/>
                </a:solidFill>
                <a:effectLst/>
                <a:latin typeface="+mn-lt"/>
                <a:ea typeface="+mn-ea"/>
                <a:cs typeface="+mn-cs"/>
              </a:rPr>
              <a:t> in </a:t>
            </a:r>
            <a:r>
              <a:rPr lang="sk-SK" sz="3600" b="1" i="0" kern="1200" dirty="0" err="1">
                <a:solidFill>
                  <a:srgbClr val="086575"/>
                </a:solidFill>
                <a:effectLst/>
                <a:latin typeface="+mn-lt"/>
                <a:ea typeface="+mn-ea"/>
                <a:cs typeface="+mn-cs"/>
              </a:rPr>
              <a:t>Machine</a:t>
            </a:r>
            <a:r>
              <a:rPr lang="sk-SK" sz="3600" b="1" i="0" kern="1200" dirty="0">
                <a:solidFill>
                  <a:srgbClr val="086575"/>
                </a:solidFill>
                <a:effectLst/>
                <a:latin typeface="+mn-lt"/>
                <a:ea typeface="+mn-ea"/>
                <a:cs typeface="+mn-cs"/>
              </a:rPr>
              <a:t> Learning for </a:t>
            </a:r>
            <a:r>
              <a:rPr lang="sk-SK" sz="3600" b="1" i="0" kern="1200" dirty="0" err="1">
                <a:solidFill>
                  <a:srgbClr val="086575"/>
                </a:solidFill>
                <a:effectLst/>
                <a:latin typeface="+mn-lt"/>
                <a:ea typeface="+mn-ea"/>
                <a:cs typeface="+mn-cs"/>
              </a:rPr>
              <a:t>Adaptive</a:t>
            </a:r>
            <a:r>
              <a:rPr lang="sk-SK" sz="3600" b="1" i="0" kern="1200" dirty="0">
                <a:solidFill>
                  <a:srgbClr val="086575"/>
                </a:solidFill>
                <a:effectLst/>
                <a:latin typeface="+mn-lt"/>
                <a:ea typeface="+mn-ea"/>
                <a:cs typeface="+mn-cs"/>
              </a:rPr>
              <a:t> </a:t>
            </a:r>
            <a:r>
              <a:rPr lang="sk-SK" sz="3600" b="1" i="0" kern="1200" dirty="0" err="1">
                <a:solidFill>
                  <a:srgbClr val="086575"/>
                </a:solidFill>
                <a:effectLst/>
                <a:latin typeface="+mn-lt"/>
                <a:ea typeface="+mn-ea"/>
                <a:cs typeface="+mn-cs"/>
              </a:rPr>
              <a:t>Mechatronics</a:t>
            </a:r>
            <a:endParaRPr lang="en-US" b="1" dirty="0">
              <a:solidFill>
                <a:srgbClr val="007772"/>
              </a:solidFill>
            </a:endParaRPr>
          </a:p>
        </p:txBody>
      </p:sp>
    </p:spTree>
    <p:extLst>
      <p:ext uri="{BB962C8B-B14F-4D97-AF65-F5344CB8AC3E}">
        <p14:creationId xmlns:p14="http://schemas.microsoft.com/office/powerpoint/2010/main" val="1369526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Props1.xml><?xml version="1.0" encoding="utf-8"?>
<ds:datastoreItem xmlns:ds="http://schemas.openxmlformats.org/officeDocument/2006/customXml" ds:itemID="{46E79684-4514-49B1-B589-3319087ED578}">
  <ds:schemaRefs>
    <ds:schemaRef ds:uri="http://schemas.microsoft.com/sharepoint/v3/contenttype/forms"/>
  </ds:schemaRefs>
</ds:datastoreItem>
</file>

<file path=customXml/itemProps2.xml><?xml version="1.0" encoding="utf-8"?>
<ds:datastoreItem xmlns:ds="http://schemas.openxmlformats.org/officeDocument/2006/customXml" ds:itemID="{C133A59E-BCB0-4AB3-BFAE-2ADE6A49A0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51b1ec-d991-4d4b-b8eb-4dc0d5a73a78"/>
    <ds:schemaRef ds:uri="3374af87-adae-48da-b513-0d7080d8e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A559C5-7F6B-408C-8C00-22ED0B30E141}">
  <ds:schemaRefs>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a651b1ec-d991-4d4b-b8eb-4dc0d5a73a78"/>
    <ds:schemaRef ds:uri="http://purl.org/dc/dcmitype/"/>
    <ds:schemaRef ds:uri="3374af87-adae-48da-b513-0d7080d8e0e2"/>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1547</TotalTime>
  <Words>736</Words>
  <Application>Microsoft Office PowerPoint</Application>
  <PresentationFormat>Widescreen</PresentationFormat>
  <Paragraphs>79</Paragraphs>
  <Slides>12</Slides>
  <Notes>9</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131</cp:revision>
  <dcterms:created xsi:type="dcterms:W3CDTF">2019-11-20T14:08:21Z</dcterms:created>
  <dcterms:modified xsi:type="dcterms:W3CDTF">2025-08-05T09:08:36Z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