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8" r:id="rId5"/>
  </p:sldMasterIdLst>
  <p:notesMasterIdLst>
    <p:notesMasterId r:id="rId23"/>
  </p:notesMasterIdLst>
  <p:sldIdLst>
    <p:sldId id="4418" r:id="rId6"/>
    <p:sldId id="4419" r:id="rId7"/>
    <p:sldId id="4386" r:id="rId8"/>
    <p:sldId id="4387" r:id="rId9"/>
    <p:sldId id="4389" r:id="rId10"/>
    <p:sldId id="4388" r:id="rId11"/>
    <p:sldId id="4420" r:id="rId12"/>
    <p:sldId id="4390" r:id="rId13"/>
    <p:sldId id="4421" r:id="rId14"/>
    <p:sldId id="271" r:id="rId15"/>
    <p:sldId id="4416" r:id="rId16"/>
    <p:sldId id="272" r:id="rId17"/>
    <p:sldId id="4422" r:id="rId18"/>
    <p:sldId id="4370" r:id="rId19"/>
    <p:sldId id="4398" r:id="rId20"/>
    <p:sldId id="4399" r:id="rId21"/>
    <p:sldId id="442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007772"/>
    <a:srgbClr val="404040"/>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67960" autoAdjust="0"/>
  </p:normalViewPr>
  <p:slideViewPr>
    <p:cSldViewPr snapToGrid="0" snapToObjects="1">
      <p:cViewPr varScale="1">
        <p:scale>
          <a:sx n="58" d="100"/>
          <a:sy n="58" d="100"/>
        </p:scale>
        <p:origin x="1287" y="27"/>
      </p:cViewPr>
      <p:guideLst/>
    </p:cSldViewPr>
  </p:slideViewPr>
  <p:outlineViewPr>
    <p:cViewPr>
      <p:scale>
        <a:sx n="33" d="100"/>
        <a:sy n="33" d="100"/>
      </p:scale>
      <p:origin x="0" y="-58752"/>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5" d="100"/>
          <a:sy n="65" d="100"/>
        </p:scale>
        <p:origin x="2811" y="5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uzana Palková" userId="2c14c765-04d3-4152-932a-beda227e1179" providerId="ADAL" clId="{CC742B05-76CC-423B-8E1E-F2FDB1576C69}"/>
    <pc:docChg chg="modSld">
      <pc:chgData name="Zuzana Palková" userId="2c14c765-04d3-4152-932a-beda227e1179" providerId="ADAL" clId="{CC742B05-76CC-423B-8E1E-F2FDB1576C69}" dt="2025-08-01T15:48:51.421" v="1" actId="20577"/>
      <pc:docMkLst>
        <pc:docMk/>
      </pc:docMkLst>
      <pc:sldChg chg="modSp mod">
        <pc:chgData name="Zuzana Palková" userId="2c14c765-04d3-4152-932a-beda227e1179" providerId="ADAL" clId="{CC742B05-76CC-423B-8E1E-F2FDB1576C69}" dt="2025-08-01T15:48:51.421" v="1" actId="20577"/>
        <pc:sldMkLst>
          <pc:docMk/>
          <pc:sldMk cId="1240833318" sldId="4418"/>
        </pc:sldMkLst>
        <pc:spChg chg="mod">
          <ac:chgData name="Zuzana Palková" userId="2c14c765-04d3-4152-932a-beda227e1179" providerId="ADAL" clId="{CC742B05-76CC-423B-8E1E-F2FDB1576C69}" dt="2025-08-01T15:48:51.421" v="1" actId="20577"/>
          <ac:spMkLst>
            <pc:docMk/>
            <pc:sldMk cId="1240833318" sldId="4418"/>
            <ac:spMk id="1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3FE22-7A9A-C2C2-55B5-18EAF444B5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90547-75B2-A9EA-4FC2-F6B93631E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111EC-5655-640E-85D8-8297B7091E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50B133-FA1A-540B-3C24-54584BEFD274}"/>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50234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75B9D-855E-ACE4-5307-C072C1C9A82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1EB81C39-F97B-B070-4E61-D1555317485C}"/>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470054E9-C0CF-B043-7E26-A87CAEFDD993}"/>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68E0EAE4-C942-9BB4-44E1-B3813B6DDF5A}"/>
              </a:ext>
            </a:extLst>
          </p:cNvPr>
          <p:cNvSpPr>
            <a:spLocks noGrp="1"/>
          </p:cNvSpPr>
          <p:nvPr>
            <p:ph type="sldNum" sz="quarter" idx="5"/>
          </p:nvPr>
        </p:nvSpPr>
        <p:spPr/>
        <p:txBody>
          <a:bodyPr/>
          <a:lstStyle/>
          <a:p>
            <a:fld id="{9ED4A299-DD6E-4F4E-AAAF-972CE464E941}" type="slidenum">
              <a:rPr lang="en-US" smtClean="0"/>
              <a:t>4</a:t>
            </a:fld>
            <a:endParaRPr lang="en-US"/>
          </a:p>
        </p:txBody>
      </p:sp>
    </p:spTree>
    <p:extLst>
      <p:ext uri="{BB962C8B-B14F-4D97-AF65-F5344CB8AC3E}">
        <p14:creationId xmlns:p14="http://schemas.microsoft.com/office/powerpoint/2010/main" val="3451541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7187A-6040-A202-659D-676A40BCA9D6}"/>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6E8A2137-8154-8E06-3EED-B507DFC6C1EA}"/>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5289A836-06B0-3A55-7AAB-F9B380983DB4}"/>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694266C0-F8EA-D9B6-F629-BA50D9CD2B3B}"/>
              </a:ext>
            </a:extLst>
          </p:cNvPr>
          <p:cNvSpPr>
            <a:spLocks noGrp="1"/>
          </p:cNvSpPr>
          <p:nvPr>
            <p:ph type="sldNum" sz="quarter" idx="5"/>
          </p:nvPr>
        </p:nvSpPr>
        <p:spPr/>
        <p:txBody>
          <a:bodyPr/>
          <a:lstStyle/>
          <a:p>
            <a:fld id="{9ED4A299-DD6E-4F4E-AAAF-972CE464E941}" type="slidenum">
              <a:rPr lang="en-US" smtClean="0"/>
              <a:t>5</a:t>
            </a:fld>
            <a:endParaRPr lang="en-US"/>
          </a:p>
        </p:txBody>
      </p:sp>
    </p:spTree>
    <p:extLst>
      <p:ext uri="{BB962C8B-B14F-4D97-AF65-F5344CB8AC3E}">
        <p14:creationId xmlns:p14="http://schemas.microsoft.com/office/powerpoint/2010/main" val="3188458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2E3CE-3D7F-1CFE-6BB4-0D52CC6AA73F}"/>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3E9BDB4B-921E-22CD-F617-2EE51EC44B8A}"/>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78758E77-4CD7-E588-D8C9-13A7AA72CEF2}"/>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4D9278FF-97E7-0CC3-811C-85B48BB29CFE}"/>
              </a:ext>
            </a:extLst>
          </p:cNvPr>
          <p:cNvSpPr>
            <a:spLocks noGrp="1"/>
          </p:cNvSpPr>
          <p:nvPr>
            <p:ph type="sldNum" sz="quarter" idx="5"/>
          </p:nvPr>
        </p:nvSpPr>
        <p:spPr/>
        <p:txBody>
          <a:bodyPr/>
          <a:lstStyle/>
          <a:p>
            <a:fld id="{9ED4A299-DD6E-4F4E-AAAF-972CE464E941}" type="slidenum">
              <a:rPr lang="en-US" smtClean="0"/>
              <a:t>8</a:t>
            </a:fld>
            <a:endParaRPr lang="en-US"/>
          </a:p>
        </p:txBody>
      </p:sp>
    </p:spTree>
    <p:extLst>
      <p:ext uri="{BB962C8B-B14F-4D97-AF65-F5344CB8AC3E}">
        <p14:creationId xmlns:p14="http://schemas.microsoft.com/office/powerpoint/2010/main" val="2723390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10</a:t>
            </a:fld>
            <a:endParaRPr lang="en-US"/>
          </a:p>
        </p:txBody>
      </p:sp>
    </p:spTree>
    <p:extLst>
      <p:ext uri="{BB962C8B-B14F-4D97-AF65-F5344CB8AC3E}">
        <p14:creationId xmlns:p14="http://schemas.microsoft.com/office/powerpoint/2010/main" val="1166201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290B5-8A85-8317-98B0-88C59FDF7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B0CF4-C2F6-F75D-BA3F-B016EFCB4D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3D6186-06DA-1A05-C4BC-A8B4194C38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CB5048-8087-AA13-0A2C-32130E971174}"/>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2321817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72D5-28E7-AE59-28C3-DDE08FA82327}"/>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35997552-9B18-0D80-3FCE-0D976108549E}"/>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F7454329-DF38-2DE4-1F07-9AC9DEC37FF1}"/>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77AA63C3-C6AC-B28C-0A7D-45EA540CB679}"/>
              </a:ext>
            </a:extLst>
          </p:cNvPr>
          <p:cNvSpPr>
            <a:spLocks noGrp="1"/>
          </p:cNvSpPr>
          <p:nvPr>
            <p:ph type="sldNum" sz="quarter" idx="5"/>
          </p:nvPr>
        </p:nvSpPr>
        <p:spPr/>
        <p:txBody>
          <a:bodyPr/>
          <a:lstStyle/>
          <a:p>
            <a:fld id="{9ED4A299-DD6E-4F4E-AAAF-972CE464E941}" type="slidenum">
              <a:rPr lang="en-US" smtClean="0"/>
              <a:t>15</a:t>
            </a:fld>
            <a:endParaRPr lang="en-US"/>
          </a:p>
        </p:txBody>
      </p:sp>
    </p:spTree>
    <p:extLst>
      <p:ext uri="{BB962C8B-B14F-4D97-AF65-F5344CB8AC3E}">
        <p14:creationId xmlns:p14="http://schemas.microsoft.com/office/powerpoint/2010/main" val="881503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B2426-1BF4-06AC-C862-3722951D932A}"/>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5260D76F-9E6B-42D8-DF18-DBAE5B2BAE61}"/>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4D46CF5F-B980-6478-ADBE-EE05775598FA}"/>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54200951-085C-912E-8839-2E4FFEB53490}"/>
              </a:ext>
            </a:extLst>
          </p:cNvPr>
          <p:cNvSpPr>
            <a:spLocks noGrp="1"/>
          </p:cNvSpPr>
          <p:nvPr>
            <p:ph type="sldNum" sz="quarter" idx="5"/>
          </p:nvPr>
        </p:nvSpPr>
        <p:spPr/>
        <p:txBody>
          <a:bodyPr/>
          <a:lstStyle/>
          <a:p>
            <a:fld id="{9ED4A299-DD6E-4F4E-AAAF-972CE464E941}" type="slidenum">
              <a:rPr lang="en-US" smtClean="0"/>
              <a:t>16</a:t>
            </a:fld>
            <a:endParaRPr lang="en-US"/>
          </a:p>
        </p:txBody>
      </p:sp>
    </p:spTree>
    <p:extLst>
      <p:ext uri="{BB962C8B-B14F-4D97-AF65-F5344CB8AC3E}">
        <p14:creationId xmlns:p14="http://schemas.microsoft.com/office/powerpoint/2010/main" val="1962945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222018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17825679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90966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70766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94754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621380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9104198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272913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65867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98033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015921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343096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65743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3305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72572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65602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806680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4248011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20569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92247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811431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1504734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449023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image" Target="../media/image2.png"/><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image" Target="../media/image1.png"/><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theme" Target="../theme/theme2.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2"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7" r:id="rId18"/>
    <p:sldLayoutId id="2147483676"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275622389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reepik.com/premium-ai-image/precision-agriculture-technology-with-solarpowered-sensors-field_163651671.htm" TargetMode="External"/><Relationship Id="rId2" Type="http://schemas.openxmlformats.org/officeDocument/2006/relationships/image" Target="../media/image10.jpg"/><Relationship Id="rId1" Type="http://schemas.openxmlformats.org/officeDocument/2006/relationships/slideLayout" Target="../slideLayouts/slideLayout21.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www.youtube.com/embed/CS-i-z8PqRQ?feature=oembed" TargetMode="External"/><Relationship Id="rId5" Type="http://schemas.openxmlformats.org/officeDocument/2006/relationships/hyperlink" Target="https://www.youtube.com/watch?v=CS-i-z8PqRQ" TargetMode="Externa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smartskillsproject.eu/smart-skills-good-practice-guide/" TargetMode="External"/><Relationship Id="rId1" Type="http://schemas.openxmlformats.org/officeDocument/2006/relationships/slideLayout" Target="../slideLayouts/slideLayout8.xml"/><Relationship Id="rId4" Type="http://schemas.openxmlformats.org/officeDocument/2006/relationships/hyperlink" Target="https://vesa-velhartice.cz/en/uvod-english/"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1.xml"/><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www.instructables.com/ESP32-Soil-Moisture-Sensors-DIY-Automatic-Waterin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astopto.en.made-in-china.com/product/MtrUvsaOnzho/China-Best-for-Indoor-or-Greenhouse-Hydroponic-Plant-Automatic-Digital-Precision-pH-Meter-pH-Controller.html" TargetMode="External"/><Relationship Id="rId2" Type="http://schemas.openxmlformats.org/officeDocument/2006/relationships/image" Target="../media/image17.jpeg"/><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hyperlink" Target="https://astopto.en.made-in-china.com/product/MtrUvsaOnzho/China-Best-for-Indoor-or-Greenhouse-Hydroponic-Plant-Automatic-Digital-Precision-pH-Meter-pH-Controller.html" TargetMode="External"/><Relationship Id="rId2" Type="http://schemas.openxmlformats.org/officeDocument/2006/relationships/image" Target="../media/image17.jpeg"/><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www.venturemfgco.com/blog/know-about-impact-of-automation-on-agricultur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venturemfgco.com/actuators-for-tractors/"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a:stretch/>
        </p:blipFill>
        <p:spPr>
          <a:xfrm flipH="1">
            <a:off x="0"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 Placeholder 12"/>
          <p:cNvSpPr>
            <a:spLocks noGrp="1"/>
          </p:cNvSpPr>
          <p:nvPr>
            <p:ph type="body" sz="quarter" idx="20"/>
          </p:nvPr>
        </p:nvSpPr>
        <p:spPr>
          <a:xfrm>
            <a:off x="488656" y="3607527"/>
            <a:ext cx="3903123" cy="1393098"/>
          </a:xfrm>
        </p:spPr>
        <p:txBody>
          <a:bodyPr>
            <a:noAutofit/>
          </a:bodyPr>
          <a:lstStyle/>
          <a:p>
            <a:pPr>
              <a:lnSpc>
                <a:spcPct val="80000"/>
              </a:lnSpc>
            </a:pPr>
            <a:r>
              <a:rPr lang="en-GB" sz="3400" noProof="0">
                <a:solidFill>
                  <a:schemeClr val="bg1"/>
                </a:solidFill>
              </a:rPr>
              <a:t>M3: </a:t>
            </a:r>
            <a:r>
              <a:rPr lang="pl-PL" sz="3400" dirty="0">
                <a:solidFill>
                  <a:schemeClr val="bg1"/>
                </a:solidFill>
              </a:rPr>
              <a:t>Sensors and Actuators</a:t>
            </a:r>
          </a:p>
          <a:p>
            <a:pPr>
              <a:lnSpc>
                <a:spcPct val="80000"/>
              </a:lnSpc>
            </a:pPr>
            <a:endParaRPr lang="en-GB" sz="34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488656" y="2413490"/>
            <a:ext cx="3558493"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Course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3</a:t>
            </a: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Mechatronics </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in Agriculture</a:t>
            </a:r>
            <a:endPar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5"/>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1240833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sk-SK" sz="3600" b="1" kern="1200" dirty="0" err="1">
                <a:solidFill>
                  <a:srgbClr val="007772"/>
                </a:solidFill>
                <a:effectLst/>
                <a:latin typeface="+mn-lt"/>
                <a:ea typeface="+mn-ea"/>
                <a:cs typeface="+mn-cs"/>
              </a:rPr>
              <a:t>Actuators</a:t>
            </a:r>
            <a:r>
              <a:rPr lang="sk-SK" sz="3600" b="1" kern="1200" dirty="0">
                <a:solidFill>
                  <a:srgbClr val="007772"/>
                </a:solidFill>
                <a:effectLst/>
                <a:latin typeface="+mn-lt"/>
                <a:ea typeface="+mn-ea"/>
                <a:cs typeface="+mn-cs"/>
              </a:rPr>
              <a:t> in Agriculture</a:t>
            </a:r>
            <a:endParaRPr lang="en-US" dirty="0"/>
          </a:p>
        </p:txBody>
      </p:sp>
      <p:sp>
        <p:nvSpPr>
          <p:cNvPr id="6" name="Text Placeholder 5"/>
          <p:cNvSpPr>
            <a:spLocks noGrp="1"/>
          </p:cNvSpPr>
          <p:nvPr>
            <p:ph type="body" sz="quarter" idx="14"/>
          </p:nvPr>
        </p:nvSpPr>
        <p:spPr>
          <a:xfrm>
            <a:off x="1639835" y="1543050"/>
            <a:ext cx="9204175" cy="853281"/>
          </a:xfrm>
        </p:spPr>
        <p:txBody>
          <a:bodyPr/>
          <a:lstStyle/>
          <a:p>
            <a:r>
              <a:rPr lang="en-US" dirty="0"/>
              <a:t>For a visual demonstration of electromechanical actuators in agricultural machinery, you might find the following video informative:</a:t>
            </a:r>
          </a:p>
        </p:txBody>
      </p:sp>
      <p:grpSp>
        <p:nvGrpSpPr>
          <p:cNvPr id="7" name="Group 6"/>
          <p:cNvGrpSpPr/>
          <p:nvPr/>
        </p:nvGrpSpPr>
        <p:grpSpPr>
          <a:xfrm>
            <a:off x="8399463" y="2397919"/>
            <a:ext cx="546100" cy="546100"/>
            <a:chOff x="6483350" y="2427288"/>
            <a:chExt cx="546100" cy="546100"/>
          </a:xfrm>
          <a:solidFill>
            <a:schemeClr val="bg1"/>
          </a:solidFill>
        </p:grpSpPr>
        <p:sp>
          <p:nvSpPr>
            <p:cNvPr id="8" name="Freeform 6"/>
            <p:cNvSpPr>
              <a:spLocks noEditPoints="1"/>
            </p:cNvSpPr>
            <p:nvPr/>
          </p:nvSpPr>
          <p:spPr bwMode="auto">
            <a:xfrm>
              <a:off x="6483350" y="2427288"/>
              <a:ext cx="546100" cy="546100"/>
            </a:xfrm>
            <a:custGeom>
              <a:avLst/>
              <a:gdLst>
                <a:gd name="T0" fmla="*/ 1452 w 3439"/>
                <a:gd name="T1" fmla="*/ 202 h 3444"/>
                <a:gd name="T2" fmla="*/ 1111 w 3439"/>
                <a:gd name="T3" fmla="*/ 305 h 3444"/>
                <a:gd name="T4" fmla="*/ 792 w 3439"/>
                <a:gd name="T5" fmla="*/ 490 h 3444"/>
                <a:gd name="T6" fmla="*/ 525 w 3439"/>
                <a:gd name="T7" fmla="*/ 746 h 3444"/>
                <a:gd name="T8" fmla="*/ 328 w 3439"/>
                <a:gd name="T9" fmla="*/ 1059 h 3444"/>
                <a:gd name="T10" fmla="*/ 210 w 3439"/>
                <a:gd name="T11" fmla="*/ 1415 h 3444"/>
                <a:gd name="T12" fmla="*/ 180 w 3439"/>
                <a:gd name="T13" fmla="*/ 1785 h 3444"/>
                <a:gd name="T14" fmla="*/ 238 w 3439"/>
                <a:gd name="T15" fmla="*/ 2149 h 3444"/>
                <a:gd name="T16" fmla="*/ 385 w 3439"/>
                <a:gd name="T17" fmla="*/ 2493 h 3444"/>
                <a:gd name="T18" fmla="*/ 609 w 3439"/>
                <a:gd name="T19" fmla="*/ 2792 h 3444"/>
                <a:gd name="T20" fmla="*/ 894 w 3439"/>
                <a:gd name="T21" fmla="*/ 3026 h 3444"/>
                <a:gd name="T22" fmla="*/ 1231 w 3439"/>
                <a:gd name="T23" fmla="*/ 3185 h 3444"/>
                <a:gd name="T24" fmla="*/ 1598 w 3439"/>
                <a:gd name="T25" fmla="*/ 3260 h 3444"/>
                <a:gd name="T26" fmla="*/ 1966 w 3439"/>
                <a:gd name="T27" fmla="*/ 3245 h 3444"/>
                <a:gd name="T28" fmla="*/ 2321 w 3439"/>
                <a:gd name="T29" fmla="*/ 3142 h 3444"/>
                <a:gd name="T30" fmla="*/ 2647 w 3439"/>
                <a:gd name="T31" fmla="*/ 2954 h 3444"/>
                <a:gd name="T32" fmla="*/ 2914 w 3439"/>
                <a:gd name="T33" fmla="*/ 2697 h 3444"/>
                <a:gd name="T34" fmla="*/ 3111 w 3439"/>
                <a:gd name="T35" fmla="*/ 2386 h 3444"/>
                <a:gd name="T36" fmla="*/ 3229 w 3439"/>
                <a:gd name="T37" fmla="*/ 2029 h 3444"/>
                <a:gd name="T38" fmla="*/ 3259 w 3439"/>
                <a:gd name="T39" fmla="*/ 1659 h 3444"/>
                <a:gd name="T40" fmla="*/ 3201 w 3439"/>
                <a:gd name="T41" fmla="*/ 1295 h 3444"/>
                <a:gd name="T42" fmla="*/ 3053 w 3439"/>
                <a:gd name="T43" fmla="*/ 951 h 3444"/>
                <a:gd name="T44" fmla="*/ 2830 w 3439"/>
                <a:gd name="T45" fmla="*/ 652 h 3444"/>
                <a:gd name="T46" fmla="*/ 2545 w 3439"/>
                <a:gd name="T47" fmla="*/ 419 h 3444"/>
                <a:gd name="T48" fmla="*/ 2208 w 3439"/>
                <a:gd name="T49" fmla="*/ 260 h 3444"/>
                <a:gd name="T50" fmla="*/ 1818 w 3439"/>
                <a:gd name="T51" fmla="*/ 182 h 3444"/>
                <a:gd name="T52" fmla="*/ 1959 w 3439"/>
                <a:gd name="T53" fmla="*/ 17 h 3444"/>
                <a:gd name="T54" fmla="*/ 2350 w 3439"/>
                <a:gd name="T55" fmla="*/ 121 h 3444"/>
                <a:gd name="T56" fmla="*/ 2690 w 3439"/>
                <a:gd name="T57" fmla="*/ 299 h 3444"/>
                <a:gd name="T58" fmla="*/ 2979 w 3439"/>
                <a:gd name="T59" fmla="*/ 549 h 3444"/>
                <a:gd name="T60" fmla="*/ 3209 w 3439"/>
                <a:gd name="T61" fmla="*/ 861 h 3444"/>
                <a:gd name="T62" fmla="*/ 3372 w 3439"/>
                <a:gd name="T63" fmla="*/ 1245 h 3444"/>
                <a:gd name="T64" fmla="*/ 3438 w 3439"/>
                <a:gd name="T65" fmla="*/ 1651 h 3444"/>
                <a:gd name="T66" fmla="*/ 3404 w 3439"/>
                <a:gd name="T67" fmla="*/ 2065 h 3444"/>
                <a:gd name="T68" fmla="*/ 3281 w 3439"/>
                <a:gd name="T69" fmla="*/ 2442 h 3444"/>
                <a:gd name="T70" fmla="*/ 3085 w 3439"/>
                <a:gd name="T71" fmla="*/ 2771 h 3444"/>
                <a:gd name="T72" fmla="*/ 2818 w 3439"/>
                <a:gd name="T73" fmla="*/ 3046 h 3444"/>
                <a:gd name="T74" fmla="*/ 2489 w 3439"/>
                <a:gd name="T75" fmla="*/ 3261 h 3444"/>
                <a:gd name="T76" fmla="*/ 2115 w 3439"/>
                <a:gd name="T77" fmla="*/ 3398 h 3444"/>
                <a:gd name="T78" fmla="*/ 1723 w 3439"/>
                <a:gd name="T79" fmla="*/ 3444 h 3444"/>
                <a:gd name="T80" fmla="*/ 1274 w 3439"/>
                <a:gd name="T81" fmla="*/ 3384 h 3444"/>
                <a:gd name="T82" fmla="*/ 914 w 3439"/>
                <a:gd name="T83" fmla="*/ 3243 h 3444"/>
                <a:gd name="T84" fmla="*/ 598 w 3439"/>
                <a:gd name="T85" fmla="*/ 3028 h 3444"/>
                <a:gd name="T86" fmla="*/ 337 w 3439"/>
                <a:gd name="T87" fmla="*/ 2746 h 3444"/>
                <a:gd name="T88" fmla="*/ 136 w 3439"/>
                <a:gd name="T89" fmla="*/ 2394 h 3444"/>
                <a:gd name="T90" fmla="*/ 21 w 3439"/>
                <a:gd name="T91" fmla="*/ 1998 h 3444"/>
                <a:gd name="T92" fmla="*/ 5 w 3439"/>
                <a:gd name="T93" fmla="*/ 1586 h 3444"/>
                <a:gd name="T94" fmla="*/ 87 w 3439"/>
                <a:gd name="T95" fmla="*/ 1182 h 3444"/>
                <a:gd name="T96" fmla="*/ 247 w 3439"/>
                <a:gd name="T97" fmla="*/ 832 h 3444"/>
                <a:gd name="T98" fmla="*/ 479 w 3439"/>
                <a:gd name="T99" fmla="*/ 528 h 3444"/>
                <a:gd name="T100" fmla="*/ 776 w 3439"/>
                <a:gd name="T101" fmla="*/ 283 h 3444"/>
                <a:gd name="T102" fmla="*/ 1145 w 3439"/>
                <a:gd name="T103" fmla="*/ 99 h 3444"/>
                <a:gd name="T104" fmla="*/ 1546 w 3439"/>
                <a:gd name="T105" fmla="*/ 9 h 3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39" h="3444">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noEditPoints="1"/>
            </p:cNvSpPr>
            <p:nvPr/>
          </p:nvSpPr>
          <p:spPr bwMode="auto">
            <a:xfrm>
              <a:off x="6667500" y="2568575"/>
              <a:ext cx="234950" cy="261938"/>
            </a:xfrm>
            <a:custGeom>
              <a:avLst/>
              <a:gdLst>
                <a:gd name="T0" fmla="*/ 186 w 1481"/>
                <a:gd name="T1" fmla="*/ 179 h 1654"/>
                <a:gd name="T2" fmla="*/ 181 w 1481"/>
                <a:gd name="T3" fmla="*/ 182 h 1654"/>
                <a:gd name="T4" fmla="*/ 180 w 1481"/>
                <a:gd name="T5" fmla="*/ 187 h 1654"/>
                <a:gd name="T6" fmla="*/ 180 w 1481"/>
                <a:gd name="T7" fmla="*/ 1466 h 1654"/>
                <a:gd name="T8" fmla="*/ 180 w 1481"/>
                <a:gd name="T9" fmla="*/ 1469 h 1654"/>
                <a:gd name="T10" fmla="*/ 184 w 1481"/>
                <a:gd name="T11" fmla="*/ 1473 h 1654"/>
                <a:gd name="T12" fmla="*/ 190 w 1481"/>
                <a:gd name="T13" fmla="*/ 1474 h 1654"/>
                <a:gd name="T14" fmla="*/ 193 w 1481"/>
                <a:gd name="T15" fmla="*/ 1473 h 1654"/>
                <a:gd name="T16" fmla="*/ 1299 w 1481"/>
                <a:gd name="T17" fmla="*/ 834 h 1654"/>
                <a:gd name="T18" fmla="*/ 1301 w 1481"/>
                <a:gd name="T19" fmla="*/ 831 h 1654"/>
                <a:gd name="T20" fmla="*/ 1302 w 1481"/>
                <a:gd name="T21" fmla="*/ 827 h 1654"/>
                <a:gd name="T22" fmla="*/ 1301 w 1481"/>
                <a:gd name="T23" fmla="*/ 822 h 1654"/>
                <a:gd name="T24" fmla="*/ 1299 w 1481"/>
                <a:gd name="T25" fmla="*/ 820 h 1654"/>
                <a:gd name="T26" fmla="*/ 193 w 1481"/>
                <a:gd name="T27" fmla="*/ 180 h 1654"/>
                <a:gd name="T28" fmla="*/ 188 w 1481"/>
                <a:gd name="T29" fmla="*/ 179 h 1654"/>
                <a:gd name="T30" fmla="*/ 220 w 1481"/>
                <a:gd name="T31" fmla="*/ 3 h 1654"/>
                <a:gd name="T32" fmla="*/ 281 w 1481"/>
                <a:gd name="T33" fmla="*/ 26 h 1654"/>
                <a:gd name="T34" fmla="*/ 1411 w 1481"/>
                <a:gd name="T35" fmla="*/ 680 h 1654"/>
                <a:gd name="T36" fmla="*/ 1449 w 1481"/>
                <a:gd name="T37" fmla="*/ 721 h 1654"/>
                <a:gd name="T38" fmla="*/ 1473 w 1481"/>
                <a:gd name="T39" fmla="*/ 771 h 1654"/>
                <a:gd name="T40" fmla="*/ 1481 w 1481"/>
                <a:gd name="T41" fmla="*/ 827 h 1654"/>
                <a:gd name="T42" fmla="*/ 1473 w 1481"/>
                <a:gd name="T43" fmla="*/ 883 h 1654"/>
                <a:gd name="T44" fmla="*/ 1449 w 1481"/>
                <a:gd name="T45" fmla="*/ 932 h 1654"/>
                <a:gd name="T46" fmla="*/ 1411 w 1481"/>
                <a:gd name="T47" fmla="*/ 973 h 1654"/>
                <a:gd name="T48" fmla="*/ 281 w 1481"/>
                <a:gd name="T49" fmla="*/ 1629 h 1654"/>
                <a:gd name="T50" fmla="*/ 220 w 1481"/>
                <a:gd name="T51" fmla="*/ 1651 h 1654"/>
                <a:gd name="T52" fmla="*/ 156 w 1481"/>
                <a:gd name="T53" fmla="*/ 1651 h 1654"/>
                <a:gd name="T54" fmla="*/ 94 w 1481"/>
                <a:gd name="T55" fmla="*/ 1629 h 1654"/>
                <a:gd name="T56" fmla="*/ 51 w 1481"/>
                <a:gd name="T57" fmla="*/ 1593 h 1654"/>
                <a:gd name="T58" fmla="*/ 19 w 1481"/>
                <a:gd name="T59" fmla="*/ 1547 h 1654"/>
                <a:gd name="T60" fmla="*/ 3 w 1481"/>
                <a:gd name="T61" fmla="*/ 1495 h 1654"/>
                <a:gd name="T62" fmla="*/ 0 w 1481"/>
                <a:gd name="T63" fmla="*/ 188 h 1654"/>
                <a:gd name="T64" fmla="*/ 9 w 1481"/>
                <a:gd name="T65" fmla="*/ 132 h 1654"/>
                <a:gd name="T66" fmla="*/ 33 w 1481"/>
                <a:gd name="T67" fmla="*/ 82 h 1654"/>
                <a:gd name="T68" fmla="*/ 70 w 1481"/>
                <a:gd name="T69" fmla="*/ 41 h 1654"/>
                <a:gd name="T70" fmla="*/ 125 w 1481"/>
                <a:gd name="T71" fmla="*/ 11 h 1654"/>
                <a:gd name="T72" fmla="*/ 188 w 1481"/>
                <a:gd name="T73" fmla="*/ 0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81" h="1654">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p:cNvSpPr>
            <p:nvPr/>
          </p:nvSpPr>
          <p:spPr bwMode="auto">
            <a:xfrm>
              <a:off x="6769100" y="2489200"/>
              <a:ext cx="158750" cy="103188"/>
            </a:xfrm>
            <a:custGeom>
              <a:avLst/>
              <a:gdLst>
                <a:gd name="T0" fmla="*/ 80 w 998"/>
                <a:gd name="T1" fmla="*/ 0 h 652"/>
                <a:gd name="T2" fmla="*/ 101 w 998"/>
                <a:gd name="T3" fmla="*/ 1 h 652"/>
                <a:gd name="T4" fmla="*/ 187 w 998"/>
                <a:gd name="T5" fmla="*/ 15 h 652"/>
                <a:gd name="T6" fmla="*/ 271 w 998"/>
                <a:gd name="T7" fmla="*/ 35 h 652"/>
                <a:gd name="T8" fmla="*/ 354 w 998"/>
                <a:gd name="T9" fmla="*/ 61 h 652"/>
                <a:gd name="T10" fmla="*/ 435 w 998"/>
                <a:gd name="T11" fmla="*/ 92 h 652"/>
                <a:gd name="T12" fmla="*/ 514 w 998"/>
                <a:gd name="T13" fmla="*/ 128 h 652"/>
                <a:gd name="T14" fmla="*/ 590 w 998"/>
                <a:gd name="T15" fmla="*/ 169 h 652"/>
                <a:gd name="T16" fmla="*/ 663 w 998"/>
                <a:gd name="T17" fmla="*/ 214 h 652"/>
                <a:gd name="T18" fmla="*/ 734 w 998"/>
                <a:gd name="T19" fmla="*/ 264 h 652"/>
                <a:gd name="T20" fmla="*/ 801 w 998"/>
                <a:gd name="T21" fmla="*/ 320 h 652"/>
                <a:gd name="T22" fmla="*/ 865 w 998"/>
                <a:gd name="T23" fmla="*/ 378 h 652"/>
                <a:gd name="T24" fmla="*/ 924 w 998"/>
                <a:gd name="T25" fmla="*/ 441 h 652"/>
                <a:gd name="T26" fmla="*/ 980 w 998"/>
                <a:gd name="T27" fmla="*/ 508 h 652"/>
                <a:gd name="T28" fmla="*/ 990 w 998"/>
                <a:gd name="T29" fmla="*/ 526 h 652"/>
                <a:gd name="T30" fmla="*/ 996 w 998"/>
                <a:gd name="T31" fmla="*/ 544 h 652"/>
                <a:gd name="T32" fmla="*/ 998 w 998"/>
                <a:gd name="T33" fmla="*/ 564 h 652"/>
                <a:gd name="T34" fmla="*/ 995 w 998"/>
                <a:gd name="T35" fmla="*/ 584 h 652"/>
                <a:gd name="T36" fmla="*/ 989 w 998"/>
                <a:gd name="T37" fmla="*/ 603 h 652"/>
                <a:gd name="T38" fmla="*/ 979 w 998"/>
                <a:gd name="T39" fmla="*/ 620 h 652"/>
                <a:gd name="T40" fmla="*/ 964 w 998"/>
                <a:gd name="T41" fmla="*/ 633 h 652"/>
                <a:gd name="T42" fmla="*/ 946 w 998"/>
                <a:gd name="T43" fmla="*/ 645 h 652"/>
                <a:gd name="T44" fmla="*/ 927 w 998"/>
                <a:gd name="T45" fmla="*/ 650 h 652"/>
                <a:gd name="T46" fmla="*/ 909 w 998"/>
                <a:gd name="T47" fmla="*/ 652 h 652"/>
                <a:gd name="T48" fmla="*/ 889 w 998"/>
                <a:gd name="T49" fmla="*/ 650 h 652"/>
                <a:gd name="T50" fmla="*/ 870 w 998"/>
                <a:gd name="T51" fmla="*/ 644 h 652"/>
                <a:gd name="T52" fmla="*/ 852 w 998"/>
                <a:gd name="T53" fmla="*/ 633 h 652"/>
                <a:gd name="T54" fmla="*/ 838 w 998"/>
                <a:gd name="T55" fmla="*/ 618 h 652"/>
                <a:gd name="T56" fmla="*/ 790 w 998"/>
                <a:gd name="T57" fmla="*/ 560 h 652"/>
                <a:gd name="T58" fmla="*/ 738 w 998"/>
                <a:gd name="T59" fmla="*/ 506 h 652"/>
                <a:gd name="T60" fmla="*/ 683 w 998"/>
                <a:gd name="T61" fmla="*/ 454 h 652"/>
                <a:gd name="T62" fmla="*/ 626 w 998"/>
                <a:gd name="T63" fmla="*/ 406 h 652"/>
                <a:gd name="T64" fmla="*/ 564 w 998"/>
                <a:gd name="T65" fmla="*/ 364 h 652"/>
                <a:gd name="T66" fmla="*/ 500 w 998"/>
                <a:gd name="T67" fmla="*/ 324 h 652"/>
                <a:gd name="T68" fmla="*/ 434 w 998"/>
                <a:gd name="T69" fmla="*/ 288 h 652"/>
                <a:gd name="T70" fmla="*/ 366 w 998"/>
                <a:gd name="T71" fmla="*/ 257 h 652"/>
                <a:gd name="T72" fmla="*/ 296 w 998"/>
                <a:gd name="T73" fmla="*/ 231 h 652"/>
                <a:gd name="T74" fmla="*/ 224 w 998"/>
                <a:gd name="T75" fmla="*/ 209 h 652"/>
                <a:gd name="T76" fmla="*/ 151 w 998"/>
                <a:gd name="T77" fmla="*/ 191 h 652"/>
                <a:gd name="T78" fmla="*/ 77 w 998"/>
                <a:gd name="T79" fmla="*/ 178 h 652"/>
                <a:gd name="T80" fmla="*/ 57 w 998"/>
                <a:gd name="T81" fmla="*/ 173 h 652"/>
                <a:gd name="T82" fmla="*/ 39 w 998"/>
                <a:gd name="T83" fmla="*/ 164 h 652"/>
                <a:gd name="T84" fmla="*/ 24 w 998"/>
                <a:gd name="T85" fmla="*/ 151 h 652"/>
                <a:gd name="T86" fmla="*/ 12 w 998"/>
                <a:gd name="T87" fmla="*/ 136 h 652"/>
                <a:gd name="T88" fmla="*/ 4 w 998"/>
                <a:gd name="T89" fmla="*/ 118 h 652"/>
                <a:gd name="T90" fmla="*/ 0 w 998"/>
                <a:gd name="T91" fmla="*/ 98 h 652"/>
                <a:gd name="T92" fmla="*/ 1 w 998"/>
                <a:gd name="T93" fmla="*/ 77 h 652"/>
                <a:gd name="T94" fmla="*/ 6 w 998"/>
                <a:gd name="T95" fmla="*/ 57 h 652"/>
                <a:gd name="T96" fmla="*/ 14 w 998"/>
                <a:gd name="T97" fmla="*/ 39 h 652"/>
                <a:gd name="T98" fmla="*/ 28 w 998"/>
                <a:gd name="T99" fmla="*/ 25 h 652"/>
                <a:gd name="T100" fmla="*/ 43 w 998"/>
                <a:gd name="T101" fmla="*/ 12 h 652"/>
                <a:gd name="T102" fmla="*/ 61 w 998"/>
                <a:gd name="T103" fmla="*/ 4 h 652"/>
                <a:gd name="T104" fmla="*/ 80 w 998"/>
                <a:gd name="T105" fmla="*/ 0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98" h="652">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p:cNvGrpSpPr/>
          <p:nvPr/>
        </p:nvGrpSpPr>
        <p:grpSpPr>
          <a:xfrm>
            <a:off x="8365332" y="1071563"/>
            <a:ext cx="614363" cy="546100"/>
            <a:chOff x="6480175" y="1214438"/>
            <a:chExt cx="614363" cy="546100"/>
          </a:xfrm>
          <a:solidFill>
            <a:schemeClr val="bg1"/>
          </a:solidFill>
        </p:grpSpPr>
        <p:sp>
          <p:nvSpPr>
            <p:cNvPr id="12" name="Freeform 13"/>
            <p:cNvSpPr>
              <a:spLocks noEditPoints="1"/>
            </p:cNvSpPr>
            <p:nvPr/>
          </p:nvSpPr>
          <p:spPr bwMode="auto">
            <a:xfrm>
              <a:off x="6480175" y="1214438"/>
              <a:ext cx="614363" cy="546100"/>
            </a:xfrm>
            <a:custGeom>
              <a:avLst/>
              <a:gdLst>
                <a:gd name="T0" fmla="*/ 1417 w 3483"/>
                <a:gd name="T1" fmla="*/ 2732 h 3100"/>
                <a:gd name="T2" fmla="*/ 1379 w 3483"/>
                <a:gd name="T3" fmla="*/ 2864 h 3100"/>
                <a:gd name="T4" fmla="*/ 2150 w 3483"/>
                <a:gd name="T5" fmla="*/ 2940 h 3100"/>
                <a:gd name="T6" fmla="*/ 2086 w 3483"/>
                <a:gd name="T7" fmla="*/ 2822 h 3100"/>
                <a:gd name="T8" fmla="*/ 2062 w 3483"/>
                <a:gd name="T9" fmla="*/ 2686 h 3100"/>
                <a:gd name="T10" fmla="*/ 160 w 3483"/>
                <a:gd name="T11" fmla="*/ 1901 h 3100"/>
                <a:gd name="T12" fmla="*/ 170 w 3483"/>
                <a:gd name="T13" fmla="*/ 2351 h 3100"/>
                <a:gd name="T14" fmla="*/ 210 w 3483"/>
                <a:gd name="T15" fmla="*/ 2373 h 3100"/>
                <a:gd name="T16" fmla="*/ 3303 w 3483"/>
                <a:gd name="T17" fmla="*/ 2362 h 3100"/>
                <a:gd name="T18" fmla="*/ 3323 w 3483"/>
                <a:gd name="T19" fmla="*/ 2322 h 3100"/>
                <a:gd name="T20" fmla="*/ 210 w 3483"/>
                <a:gd name="T21" fmla="*/ 161 h 3100"/>
                <a:gd name="T22" fmla="*/ 170 w 3483"/>
                <a:gd name="T23" fmla="*/ 181 h 3100"/>
                <a:gd name="T24" fmla="*/ 160 w 3483"/>
                <a:gd name="T25" fmla="*/ 1740 h 3100"/>
                <a:gd name="T26" fmla="*/ 3319 w 3483"/>
                <a:gd name="T27" fmla="*/ 194 h 3100"/>
                <a:gd name="T28" fmla="*/ 3289 w 3483"/>
                <a:gd name="T29" fmla="*/ 163 h 3100"/>
                <a:gd name="T30" fmla="*/ 210 w 3483"/>
                <a:gd name="T31" fmla="*/ 0 h 3100"/>
                <a:gd name="T32" fmla="*/ 3339 w 3483"/>
                <a:gd name="T33" fmla="*/ 11 h 3100"/>
                <a:gd name="T34" fmla="*/ 3422 w 3483"/>
                <a:gd name="T35" fmla="*/ 61 h 3100"/>
                <a:gd name="T36" fmla="*/ 3472 w 3483"/>
                <a:gd name="T37" fmla="*/ 144 h 3100"/>
                <a:gd name="T38" fmla="*/ 3483 w 3483"/>
                <a:gd name="T39" fmla="*/ 2322 h 3100"/>
                <a:gd name="T40" fmla="*/ 3460 w 3483"/>
                <a:gd name="T41" fmla="*/ 2419 h 3100"/>
                <a:gd name="T42" fmla="*/ 3396 w 3483"/>
                <a:gd name="T43" fmla="*/ 2492 h 3100"/>
                <a:gd name="T44" fmla="*/ 3307 w 3483"/>
                <a:gd name="T45" fmla="*/ 2530 h 3100"/>
                <a:gd name="T46" fmla="*/ 2224 w 3483"/>
                <a:gd name="T47" fmla="*/ 2686 h 3100"/>
                <a:gd name="T48" fmla="*/ 2251 w 3483"/>
                <a:gd name="T49" fmla="*/ 2802 h 3100"/>
                <a:gd name="T50" fmla="*/ 2327 w 3483"/>
                <a:gd name="T51" fmla="*/ 2890 h 3100"/>
                <a:gd name="T52" fmla="*/ 2436 w 3483"/>
                <a:gd name="T53" fmla="*/ 2936 h 3100"/>
                <a:gd name="T54" fmla="*/ 2730 w 3483"/>
                <a:gd name="T55" fmla="*/ 2942 h 3100"/>
                <a:gd name="T56" fmla="*/ 2778 w 3483"/>
                <a:gd name="T57" fmla="*/ 2979 h 3100"/>
                <a:gd name="T58" fmla="*/ 2786 w 3483"/>
                <a:gd name="T59" fmla="*/ 3041 h 3100"/>
                <a:gd name="T60" fmla="*/ 2749 w 3483"/>
                <a:gd name="T61" fmla="*/ 3088 h 3100"/>
                <a:gd name="T62" fmla="*/ 774 w 3483"/>
                <a:gd name="T63" fmla="*/ 3100 h 3100"/>
                <a:gd name="T64" fmla="*/ 718 w 3483"/>
                <a:gd name="T65" fmla="*/ 3076 h 3100"/>
                <a:gd name="T66" fmla="*/ 693 w 3483"/>
                <a:gd name="T67" fmla="*/ 3020 h 3100"/>
                <a:gd name="T68" fmla="*/ 718 w 3483"/>
                <a:gd name="T69" fmla="*/ 2963 h 3100"/>
                <a:gd name="T70" fmla="*/ 774 w 3483"/>
                <a:gd name="T71" fmla="*/ 2940 h 3100"/>
                <a:gd name="T72" fmla="*/ 1086 w 3483"/>
                <a:gd name="T73" fmla="*/ 2926 h 3100"/>
                <a:gd name="T74" fmla="*/ 1185 w 3483"/>
                <a:gd name="T75" fmla="*/ 2865 h 3100"/>
                <a:gd name="T76" fmla="*/ 1246 w 3483"/>
                <a:gd name="T77" fmla="*/ 2766 h 3100"/>
                <a:gd name="T78" fmla="*/ 1259 w 3483"/>
                <a:gd name="T79" fmla="*/ 2533 h 3100"/>
                <a:gd name="T80" fmla="*/ 144 w 3483"/>
                <a:gd name="T81" fmla="*/ 2521 h 3100"/>
                <a:gd name="T82" fmla="*/ 61 w 3483"/>
                <a:gd name="T83" fmla="*/ 2471 h 3100"/>
                <a:gd name="T84" fmla="*/ 11 w 3483"/>
                <a:gd name="T85" fmla="*/ 2388 h 3100"/>
                <a:gd name="T86" fmla="*/ 0 w 3483"/>
                <a:gd name="T87" fmla="*/ 210 h 3100"/>
                <a:gd name="T88" fmla="*/ 23 w 3483"/>
                <a:gd name="T89" fmla="*/ 114 h 3100"/>
                <a:gd name="T90" fmla="*/ 87 w 3483"/>
                <a:gd name="T91" fmla="*/ 40 h 3100"/>
                <a:gd name="T92" fmla="*/ 176 w 3483"/>
                <a:gd name="T93" fmla="*/ 3 h 3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83" h="310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14"/>
            <p:cNvSpPr>
              <a:spLocks/>
            </p:cNvSpPr>
            <p:nvPr/>
          </p:nvSpPr>
          <p:spPr bwMode="auto">
            <a:xfrm>
              <a:off x="6772275" y="1574800"/>
              <a:ext cx="30163" cy="31750"/>
            </a:xfrm>
            <a:custGeom>
              <a:avLst/>
              <a:gdLst>
                <a:gd name="T0" fmla="*/ 87 w 173"/>
                <a:gd name="T1" fmla="*/ 0 h 173"/>
                <a:gd name="T2" fmla="*/ 110 w 173"/>
                <a:gd name="T3" fmla="*/ 3 h 173"/>
                <a:gd name="T4" fmla="*/ 130 w 173"/>
                <a:gd name="T5" fmla="*/ 11 h 173"/>
                <a:gd name="T6" fmla="*/ 148 w 173"/>
                <a:gd name="T7" fmla="*/ 25 h 173"/>
                <a:gd name="T8" fmla="*/ 161 w 173"/>
                <a:gd name="T9" fmla="*/ 43 h 173"/>
                <a:gd name="T10" fmla="*/ 170 w 173"/>
                <a:gd name="T11" fmla="*/ 63 h 173"/>
                <a:gd name="T12" fmla="*/ 173 w 173"/>
                <a:gd name="T13" fmla="*/ 86 h 173"/>
                <a:gd name="T14" fmla="*/ 170 w 173"/>
                <a:gd name="T15" fmla="*/ 110 h 173"/>
                <a:gd name="T16" fmla="*/ 161 w 173"/>
                <a:gd name="T17" fmla="*/ 131 h 173"/>
                <a:gd name="T18" fmla="*/ 148 w 173"/>
                <a:gd name="T19" fmla="*/ 147 h 173"/>
                <a:gd name="T20" fmla="*/ 130 w 173"/>
                <a:gd name="T21" fmla="*/ 161 h 173"/>
                <a:gd name="T22" fmla="*/ 110 w 173"/>
                <a:gd name="T23" fmla="*/ 170 h 173"/>
                <a:gd name="T24" fmla="*/ 87 w 173"/>
                <a:gd name="T25" fmla="*/ 173 h 173"/>
                <a:gd name="T26" fmla="*/ 63 w 173"/>
                <a:gd name="T27" fmla="*/ 170 h 173"/>
                <a:gd name="T28" fmla="*/ 43 w 173"/>
                <a:gd name="T29" fmla="*/ 161 h 173"/>
                <a:gd name="T30" fmla="*/ 25 w 173"/>
                <a:gd name="T31" fmla="*/ 147 h 173"/>
                <a:gd name="T32" fmla="*/ 12 w 173"/>
                <a:gd name="T33" fmla="*/ 131 h 173"/>
                <a:gd name="T34" fmla="*/ 3 w 173"/>
                <a:gd name="T35" fmla="*/ 110 h 173"/>
                <a:gd name="T36" fmla="*/ 0 w 173"/>
                <a:gd name="T37" fmla="*/ 86 h 173"/>
                <a:gd name="T38" fmla="*/ 3 w 173"/>
                <a:gd name="T39" fmla="*/ 63 h 173"/>
                <a:gd name="T40" fmla="*/ 12 w 173"/>
                <a:gd name="T41" fmla="*/ 43 h 173"/>
                <a:gd name="T42" fmla="*/ 25 w 173"/>
                <a:gd name="T43" fmla="*/ 25 h 173"/>
                <a:gd name="T44" fmla="*/ 43 w 173"/>
                <a:gd name="T45" fmla="*/ 11 h 173"/>
                <a:gd name="T46" fmla="*/ 63 w 173"/>
                <a:gd name="T47" fmla="*/ 3 h 173"/>
                <a:gd name="T48" fmla="*/ 87 w 173"/>
                <a:gd name="T49"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3" h="173">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5"/>
            <p:cNvSpPr>
              <a:spLocks/>
            </p:cNvSpPr>
            <p:nvPr/>
          </p:nvSpPr>
          <p:spPr bwMode="auto">
            <a:xfrm>
              <a:off x="6688138" y="1306513"/>
              <a:ext cx="127000" cy="128588"/>
            </a:xfrm>
            <a:custGeom>
              <a:avLst/>
              <a:gdLst>
                <a:gd name="T0" fmla="*/ 638 w 727"/>
                <a:gd name="T1" fmla="*/ 0 h 727"/>
                <a:gd name="T2" fmla="*/ 656 w 727"/>
                <a:gd name="T3" fmla="*/ 0 h 727"/>
                <a:gd name="T4" fmla="*/ 673 w 727"/>
                <a:gd name="T5" fmla="*/ 4 h 727"/>
                <a:gd name="T6" fmla="*/ 690 w 727"/>
                <a:gd name="T7" fmla="*/ 11 h 727"/>
                <a:gd name="T8" fmla="*/ 704 w 727"/>
                <a:gd name="T9" fmla="*/ 23 h 727"/>
                <a:gd name="T10" fmla="*/ 715 w 727"/>
                <a:gd name="T11" fmla="*/ 38 h 727"/>
                <a:gd name="T12" fmla="*/ 724 w 727"/>
                <a:gd name="T13" fmla="*/ 53 h 727"/>
                <a:gd name="T14" fmla="*/ 727 w 727"/>
                <a:gd name="T15" fmla="*/ 70 h 727"/>
                <a:gd name="T16" fmla="*/ 727 w 727"/>
                <a:gd name="T17" fmla="*/ 88 h 727"/>
                <a:gd name="T18" fmla="*/ 724 w 727"/>
                <a:gd name="T19" fmla="*/ 105 h 727"/>
                <a:gd name="T20" fmla="*/ 715 w 727"/>
                <a:gd name="T21" fmla="*/ 122 h 727"/>
                <a:gd name="T22" fmla="*/ 704 w 727"/>
                <a:gd name="T23" fmla="*/ 137 h 727"/>
                <a:gd name="T24" fmla="*/ 137 w 727"/>
                <a:gd name="T25" fmla="*/ 703 h 727"/>
                <a:gd name="T26" fmla="*/ 124 w 727"/>
                <a:gd name="T27" fmla="*/ 713 h 727"/>
                <a:gd name="T28" fmla="*/ 111 w 727"/>
                <a:gd name="T29" fmla="*/ 721 h 727"/>
                <a:gd name="T30" fmla="*/ 96 w 727"/>
                <a:gd name="T31" fmla="*/ 725 h 727"/>
                <a:gd name="T32" fmla="*/ 80 w 727"/>
                <a:gd name="T33" fmla="*/ 727 h 727"/>
                <a:gd name="T34" fmla="*/ 64 w 727"/>
                <a:gd name="T35" fmla="*/ 725 h 727"/>
                <a:gd name="T36" fmla="*/ 49 w 727"/>
                <a:gd name="T37" fmla="*/ 721 h 727"/>
                <a:gd name="T38" fmla="*/ 36 w 727"/>
                <a:gd name="T39" fmla="*/ 713 h 727"/>
                <a:gd name="T40" fmla="*/ 23 w 727"/>
                <a:gd name="T41" fmla="*/ 703 h 727"/>
                <a:gd name="T42" fmla="*/ 11 w 727"/>
                <a:gd name="T43" fmla="*/ 688 h 727"/>
                <a:gd name="T44" fmla="*/ 4 w 727"/>
                <a:gd name="T45" fmla="*/ 672 h 727"/>
                <a:gd name="T46" fmla="*/ 0 w 727"/>
                <a:gd name="T47" fmla="*/ 655 h 727"/>
                <a:gd name="T48" fmla="*/ 0 w 727"/>
                <a:gd name="T49" fmla="*/ 637 h 727"/>
                <a:gd name="T50" fmla="*/ 4 w 727"/>
                <a:gd name="T51" fmla="*/ 621 h 727"/>
                <a:gd name="T52" fmla="*/ 11 w 727"/>
                <a:gd name="T53" fmla="*/ 604 h 727"/>
                <a:gd name="T54" fmla="*/ 23 w 727"/>
                <a:gd name="T55" fmla="*/ 590 h 727"/>
                <a:gd name="T56" fmla="*/ 591 w 727"/>
                <a:gd name="T57" fmla="*/ 23 h 727"/>
                <a:gd name="T58" fmla="*/ 606 w 727"/>
                <a:gd name="T59" fmla="*/ 11 h 727"/>
                <a:gd name="T60" fmla="*/ 621 w 727"/>
                <a:gd name="T61" fmla="*/ 4 h 727"/>
                <a:gd name="T62" fmla="*/ 638 w 727"/>
                <a:gd name="T63" fmla="*/ 0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27" h="727">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6"/>
            <p:cNvSpPr>
              <a:spLocks/>
            </p:cNvSpPr>
            <p:nvPr/>
          </p:nvSpPr>
          <p:spPr bwMode="auto">
            <a:xfrm>
              <a:off x="6807200" y="1365250"/>
              <a:ext cx="68263" cy="68263"/>
            </a:xfrm>
            <a:custGeom>
              <a:avLst/>
              <a:gdLst>
                <a:gd name="T0" fmla="*/ 297 w 386"/>
                <a:gd name="T1" fmla="*/ 0 h 386"/>
                <a:gd name="T2" fmla="*/ 315 w 386"/>
                <a:gd name="T3" fmla="*/ 0 h 386"/>
                <a:gd name="T4" fmla="*/ 332 w 386"/>
                <a:gd name="T5" fmla="*/ 4 h 386"/>
                <a:gd name="T6" fmla="*/ 348 w 386"/>
                <a:gd name="T7" fmla="*/ 12 h 386"/>
                <a:gd name="T8" fmla="*/ 362 w 386"/>
                <a:gd name="T9" fmla="*/ 24 h 386"/>
                <a:gd name="T10" fmla="*/ 374 w 386"/>
                <a:gd name="T11" fmla="*/ 37 h 386"/>
                <a:gd name="T12" fmla="*/ 381 w 386"/>
                <a:gd name="T13" fmla="*/ 54 h 386"/>
                <a:gd name="T14" fmla="*/ 386 w 386"/>
                <a:gd name="T15" fmla="*/ 71 h 386"/>
                <a:gd name="T16" fmla="*/ 386 w 386"/>
                <a:gd name="T17" fmla="*/ 89 h 386"/>
                <a:gd name="T18" fmla="*/ 381 w 386"/>
                <a:gd name="T19" fmla="*/ 106 h 386"/>
                <a:gd name="T20" fmla="*/ 374 w 386"/>
                <a:gd name="T21" fmla="*/ 122 h 386"/>
                <a:gd name="T22" fmla="*/ 362 w 386"/>
                <a:gd name="T23" fmla="*/ 137 h 386"/>
                <a:gd name="T24" fmla="*/ 137 w 386"/>
                <a:gd name="T25" fmla="*/ 362 h 386"/>
                <a:gd name="T26" fmla="*/ 124 w 386"/>
                <a:gd name="T27" fmla="*/ 373 h 386"/>
                <a:gd name="T28" fmla="*/ 110 w 386"/>
                <a:gd name="T29" fmla="*/ 380 h 386"/>
                <a:gd name="T30" fmla="*/ 95 w 386"/>
                <a:gd name="T31" fmla="*/ 384 h 386"/>
                <a:gd name="T32" fmla="*/ 80 w 386"/>
                <a:gd name="T33" fmla="*/ 386 h 386"/>
                <a:gd name="T34" fmla="*/ 65 w 386"/>
                <a:gd name="T35" fmla="*/ 384 h 386"/>
                <a:gd name="T36" fmla="*/ 50 w 386"/>
                <a:gd name="T37" fmla="*/ 380 h 386"/>
                <a:gd name="T38" fmla="*/ 35 w 386"/>
                <a:gd name="T39" fmla="*/ 373 h 386"/>
                <a:gd name="T40" fmla="*/ 23 w 386"/>
                <a:gd name="T41" fmla="*/ 362 h 386"/>
                <a:gd name="T42" fmla="*/ 11 w 386"/>
                <a:gd name="T43" fmla="*/ 348 h 386"/>
                <a:gd name="T44" fmla="*/ 4 w 386"/>
                <a:gd name="T45" fmla="*/ 332 h 386"/>
                <a:gd name="T46" fmla="*/ 0 w 386"/>
                <a:gd name="T47" fmla="*/ 315 h 386"/>
                <a:gd name="T48" fmla="*/ 0 w 386"/>
                <a:gd name="T49" fmla="*/ 297 h 386"/>
                <a:gd name="T50" fmla="*/ 4 w 386"/>
                <a:gd name="T51" fmla="*/ 280 h 386"/>
                <a:gd name="T52" fmla="*/ 11 w 386"/>
                <a:gd name="T53" fmla="*/ 263 h 386"/>
                <a:gd name="T54" fmla="*/ 23 w 386"/>
                <a:gd name="T55" fmla="*/ 249 h 386"/>
                <a:gd name="T56" fmla="*/ 249 w 386"/>
                <a:gd name="T57" fmla="*/ 24 h 386"/>
                <a:gd name="T58" fmla="*/ 263 w 386"/>
                <a:gd name="T59" fmla="*/ 12 h 386"/>
                <a:gd name="T60" fmla="*/ 280 w 386"/>
                <a:gd name="T61" fmla="*/ 4 h 386"/>
                <a:gd name="T62" fmla="*/ 297 w 386"/>
                <a:gd name="T63"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6" h="386">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6" name="Freeform 21"/>
          <p:cNvSpPr>
            <a:spLocks noEditPoints="1"/>
          </p:cNvSpPr>
          <p:nvPr/>
        </p:nvSpPr>
        <p:spPr bwMode="auto">
          <a:xfrm>
            <a:off x="8365332" y="3724275"/>
            <a:ext cx="614363" cy="547688"/>
          </a:xfrm>
          <a:custGeom>
            <a:avLst/>
            <a:gdLst>
              <a:gd name="T0" fmla="*/ 163 w 3487"/>
              <a:gd name="T1" fmla="*/ 2142 h 3103"/>
              <a:gd name="T2" fmla="*/ 163 w 3487"/>
              <a:gd name="T3" fmla="*/ 2171 h 3103"/>
              <a:gd name="T4" fmla="*/ 1676 w 3487"/>
              <a:gd name="T5" fmla="*/ 2933 h 3103"/>
              <a:gd name="T6" fmla="*/ 1810 w 3487"/>
              <a:gd name="T7" fmla="*/ 2933 h 3103"/>
              <a:gd name="T8" fmla="*/ 3323 w 3487"/>
              <a:gd name="T9" fmla="*/ 2171 h 3103"/>
              <a:gd name="T10" fmla="*/ 3323 w 3487"/>
              <a:gd name="T11" fmla="*/ 2142 h 3103"/>
              <a:gd name="T12" fmla="*/ 1914 w 3487"/>
              <a:gd name="T13" fmla="*/ 2457 h 3103"/>
              <a:gd name="T14" fmla="*/ 1743 w 3487"/>
              <a:gd name="T15" fmla="*/ 2497 h 3103"/>
              <a:gd name="T16" fmla="*/ 1572 w 3487"/>
              <a:gd name="T17" fmla="*/ 2457 h 3103"/>
              <a:gd name="T18" fmla="*/ 1872 w 3487"/>
              <a:gd name="T19" fmla="*/ 1869 h 3103"/>
              <a:gd name="T20" fmla="*/ 1699 w 3487"/>
              <a:gd name="T21" fmla="*/ 1889 h 3103"/>
              <a:gd name="T22" fmla="*/ 545 w 3487"/>
              <a:gd name="T23" fmla="*/ 1338 h 3103"/>
              <a:gd name="T24" fmla="*/ 161 w 3487"/>
              <a:gd name="T25" fmla="*/ 1545 h 3103"/>
              <a:gd name="T26" fmla="*/ 169 w 3487"/>
              <a:gd name="T27" fmla="*/ 1574 h 3103"/>
              <a:gd name="T28" fmla="*/ 1709 w 3487"/>
              <a:gd name="T29" fmla="*/ 2334 h 3103"/>
              <a:gd name="T30" fmla="*/ 1843 w 3487"/>
              <a:gd name="T31" fmla="*/ 2313 h 3103"/>
              <a:gd name="T32" fmla="*/ 3326 w 3487"/>
              <a:gd name="T33" fmla="*/ 1558 h 3103"/>
              <a:gd name="T34" fmla="*/ 3317 w 3487"/>
              <a:gd name="T35" fmla="*/ 1529 h 3103"/>
              <a:gd name="T36" fmla="*/ 1709 w 3487"/>
              <a:gd name="T37" fmla="*/ 163 h 3103"/>
              <a:gd name="T38" fmla="*/ 169 w 3487"/>
              <a:gd name="T39" fmla="*/ 923 h 3103"/>
              <a:gd name="T40" fmla="*/ 161 w 3487"/>
              <a:gd name="T41" fmla="*/ 953 h 3103"/>
              <a:gd name="T42" fmla="*/ 1644 w 3487"/>
              <a:gd name="T43" fmla="*/ 1708 h 3103"/>
              <a:gd name="T44" fmla="*/ 1777 w 3487"/>
              <a:gd name="T45" fmla="*/ 1729 h 3103"/>
              <a:gd name="T46" fmla="*/ 3317 w 3487"/>
              <a:gd name="T47" fmla="*/ 969 h 3103"/>
              <a:gd name="T48" fmla="*/ 3326 w 3487"/>
              <a:gd name="T49" fmla="*/ 939 h 3103"/>
              <a:gd name="T50" fmla="*/ 1842 w 3487"/>
              <a:gd name="T51" fmla="*/ 183 h 3103"/>
              <a:gd name="T52" fmla="*/ 1743 w 3487"/>
              <a:gd name="T53" fmla="*/ 0 h 3103"/>
              <a:gd name="T54" fmla="*/ 1914 w 3487"/>
              <a:gd name="T55" fmla="*/ 40 h 3103"/>
              <a:gd name="T56" fmla="*/ 3449 w 3487"/>
              <a:gd name="T57" fmla="*/ 831 h 3103"/>
              <a:gd name="T58" fmla="*/ 3487 w 3487"/>
              <a:gd name="T59" fmla="*/ 945 h 3103"/>
              <a:gd name="T60" fmla="*/ 3450 w 3487"/>
              <a:gd name="T61" fmla="*/ 1060 h 3103"/>
              <a:gd name="T62" fmla="*/ 3380 w 3487"/>
              <a:gd name="T63" fmla="*/ 1119 h 3103"/>
              <a:gd name="T64" fmla="*/ 3430 w 3487"/>
              <a:gd name="T65" fmla="*/ 1414 h 3103"/>
              <a:gd name="T66" fmla="*/ 3484 w 3487"/>
              <a:gd name="T67" fmla="*/ 1520 h 3103"/>
              <a:gd name="T68" fmla="*/ 3464 w 3487"/>
              <a:gd name="T69" fmla="*/ 1640 h 3103"/>
              <a:gd name="T70" fmla="*/ 3380 w 3487"/>
              <a:gd name="T71" fmla="*/ 1725 h 3103"/>
              <a:gd name="T72" fmla="*/ 3430 w 3487"/>
              <a:gd name="T73" fmla="*/ 2020 h 3103"/>
              <a:gd name="T74" fmla="*/ 3484 w 3487"/>
              <a:gd name="T75" fmla="*/ 2126 h 3103"/>
              <a:gd name="T76" fmla="*/ 3464 w 3487"/>
              <a:gd name="T77" fmla="*/ 2245 h 3103"/>
              <a:gd name="T78" fmla="*/ 3380 w 3487"/>
              <a:gd name="T79" fmla="*/ 2330 h 3103"/>
              <a:gd name="T80" fmla="*/ 1787 w 3487"/>
              <a:gd name="T81" fmla="*/ 3100 h 3103"/>
              <a:gd name="T82" fmla="*/ 1613 w 3487"/>
              <a:gd name="T83" fmla="*/ 3080 h 3103"/>
              <a:gd name="T84" fmla="*/ 57 w 3487"/>
              <a:gd name="T85" fmla="*/ 2294 h 3103"/>
              <a:gd name="T86" fmla="*/ 2 w 3487"/>
              <a:gd name="T87" fmla="*/ 2187 h 3103"/>
              <a:gd name="T88" fmla="*/ 21 w 3487"/>
              <a:gd name="T89" fmla="*/ 2068 h 3103"/>
              <a:gd name="T90" fmla="*/ 107 w 3487"/>
              <a:gd name="T91" fmla="*/ 1984 h 3103"/>
              <a:gd name="T92" fmla="*/ 57 w 3487"/>
              <a:gd name="T93" fmla="*/ 1689 h 3103"/>
              <a:gd name="T94" fmla="*/ 2 w 3487"/>
              <a:gd name="T95" fmla="*/ 1583 h 3103"/>
              <a:gd name="T96" fmla="*/ 21 w 3487"/>
              <a:gd name="T97" fmla="*/ 1463 h 3103"/>
              <a:gd name="T98" fmla="*/ 107 w 3487"/>
              <a:gd name="T99" fmla="*/ 1378 h 3103"/>
              <a:gd name="T100" fmla="*/ 57 w 3487"/>
              <a:gd name="T101" fmla="*/ 1083 h 3103"/>
              <a:gd name="T102" fmla="*/ 2 w 3487"/>
              <a:gd name="T103" fmla="*/ 977 h 3103"/>
              <a:gd name="T104" fmla="*/ 21 w 3487"/>
              <a:gd name="T105" fmla="*/ 858 h 3103"/>
              <a:gd name="T106" fmla="*/ 107 w 3487"/>
              <a:gd name="T107" fmla="*/ 773 h 3103"/>
              <a:gd name="T108" fmla="*/ 1699 w 3487"/>
              <a:gd name="T109" fmla="*/ 2 h 3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87" h="3103">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pic>
        <p:nvPicPr>
          <p:cNvPr id="2" name="Online médium 1" title="Ewellix - Electromechanical actuators for agriculture machinery &amp; equipment">
            <a:hlinkClick r:id="" action="ppaction://media"/>
            <a:extLst>
              <a:ext uri="{FF2B5EF4-FFF2-40B4-BE49-F238E27FC236}">
                <a16:creationId xmlns:a16="http://schemas.microsoft.com/office/drawing/2014/main" id="{3A5828E6-481F-3BC3-75E4-5F11EB2D2FD3}"/>
              </a:ext>
            </a:extLst>
          </p:cNvPr>
          <p:cNvPicPr>
            <a:picLocks noRot="1" noChangeAspect="1"/>
          </p:cNvPicPr>
          <p:nvPr>
            <a:videoFile r:link="rId1"/>
          </p:nvPr>
        </p:nvPicPr>
        <p:blipFill>
          <a:blip r:embed="rId4"/>
          <a:stretch>
            <a:fillRect/>
          </a:stretch>
        </p:blipFill>
        <p:spPr>
          <a:xfrm>
            <a:off x="1639836" y="2475706"/>
            <a:ext cx="7620000" cy="4305300"/>
          </a:xfrm>
          <a:prstGeom prst="rect">
            <a:avLst/>
          </a:prstGeom>
        </p:spPr>
      </p:pic>
      <p:sp>
        <p:nvSpPr>
          <p:cNvPr id="4" name="TextBox 3">
            <a:extLst>
              <a:ext uri="{FF2B5EF4-FFF2-40B4-BE49-F238E27FC236}">
                <a16:creationId xmlns:a16="http://schemas.microsoft.com/office/drawing/2014/main" id="{C1CB87ED-D953-8CC2-1976-3B2FBC939F46}"/>
              </a:ext>
            </a:extLst>
          </p:cNvPr>
          <p:cNvSpPr txBox="1"/>
          <p:nvPr/>
        </p:nvSpPr>
        <p:spPr>
          <a:xfrm>
            <a:off x="9392478" y="5216243"/>
            <a:ext cx="2587487" cy="954107"/>
          </a:xfrm>
          <a:prstGeom prst="rect">
            <a:avLst/>
          </a:prstGeom>
          <a:noFill/>
        </p:spPr>
        <p:txBody>
          <a:bodyPr wrap="square">
            <a:spAutoFit/>
          </a:bodyPr>
          <a:lstStyle/>
          <a:p>
            <a:r>
              <a:rPr lang="en-US" sz="1400" dirty="0" err="1">
                <a:hlinkClick r:id="rId5"/>
              </a:rPr>
              <a:t>Ewellix</a:t>
            </a:r>
            <a:r>
              <a:rPr lang="en-US" sz="1400" dirty="0">
                <a:hlinkClick r:id="rId5"/>
              </a:rPr>
              <a:t> - Electromechanical actuators for agriculture machinery &amp; equipment - YouTube</a:t>
            </a:r>
            <a:endParaRPr lang="en-IE" sz="1400" dirty="0"/>
          </a:p>
        </p:txBody>
      </p:sp>
    </p:spTree>
    <p:extLst>
      <p:ext uri="{BB962C8B-B14F-4D97-AF65-F5344CB8AC3E}">
        <p14:creationId xmlns:p14="http://schemas.microsoft.com/office/powerpoint/2010/main" val="212846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C9A40-C437-1C69-0799-B58DC6752820}"/>
            </a:ext>
          </a:extLst>
        </p:cNvPr>
        <p:cNvGrpSpPr/>
        <p:nvPr/>
      </p:nvGrpSpPr>
      <p:grpSpPr>
        <a:xfrm>
          <a:off x="0" y="0"/>
          <a:ext cx="0" cy="0"/>
          <a:chOff x="0" y="0"/>
          <a:chExt cx="0" cy="0"/>
        </a:xfrm>
      </p:grpSpPr>
      <p:pic>
        <p:nvPicPr>
          <p:cNvPr id="4" name="Picture Placeholder 13" descr="Roof of greenhouse">
            <a:extLst>
              <a:ext uri="{FF2B5EF4-FFF2-40B4-BE49-F238E27FC236}">
                <a16:creationId xmlns:a16="http://schemas.microsoft.com/office/drawing/2014/main" id="{EF8E9D3F-F98B-55AC-14C7-39BD1F38F2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BC1E2DB8-6728-7811-7537-7758C66F4310}"/>
              </a:ext>
            </a:extLst>
          </p:cNvPr>
          <p:cNvSpPr txBox="1"/>
          <p:nvPr/>
        </p:nvSpPr>
        <p:spPr>
          <a:xfrm>
            <a:off x="2358886" y="2268415"/>
            <a:ext cx="6783923" cy="954107"/>
          </a:xfrm>
          <a:prstGeom prst="rect">
            <a:avLst/>
          </a:prstGeom>
          <a:solidFill>
            <a:srgbClr val="EEA821"/>
          </a:solidFill>
        </p:spPr>
        <p:txBody>
          <a:bodyPr wrap="square" rtlCol="0">
            <a:spAutoFit/>
          </a:bodyPr>
          <a:lstStyle/>
          <a:p>
            <a:pPr algn="ctr"/>
            <a:r>
              <a:rPr lang="en-GB" sz="2800" b="1" dirty="0">
                <a:solidFill>
                  <a:schemeClr val="bg1"/>
                </a:solidFill>
                <a:latin typeface="Calibri" panose="020F0502020204030204" pitchFamily="34" charset="0"/>
                <a:cs typeface="Calibri" panose="020F0502020204030204" pitchFamily="34" charset="0"/>
              </a:rPr>
              <a:t>CASE STUDY: </a:t>
            </a:r>
            <a:r>
              <a:rPr lang="sk-SK" sz="2800" b="1" dirty="0">
                <a:solidFill>
                  <a:schemeClr val="bg1"/>
                </a:solidFill>
                <a:latin typeface="Calibri" panose="020F0502020204030204" pitchFamily="34" charset="0"/>
                <a:cs typeface="Calibri" panose="020F0502020204030204" pitchFamily="34" charset="0"/>
              </a:rPr>
              <a:t>MECHATRONICS FOR SMART GREENHOUSE SYSTEMS</a:t>
            </a:r>
          </a:p>
        </p:txBody>
      </p:sp>
      <p:sp>
        <p:nvSpPr>
          <p:cNvPr id="6" name="Rectangle 5">
            <a:extLst>
              <a:ext uri="{FF2B5EF4-FFF2-40B4-BE49-F238E27FC236}">
                <a16:creationId xmlns:a16="http://schemas.microsoft.com/office/drawing/2014/main" id="{6E267171-492D-8F44-59B7-7FF965E76CE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2A6DC67-D1C5-CA06-2F26-6BAD62E9D10F}"/>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8B8F323C-727C-4D11-A790-7C7F2C1E126F}"/>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02</a:t>
            </a:r>
          </a:p>
        </p:txBody>
      </p:sp>
      <p:grpSp>
        <p:nvGrpSpPr>
          <p:cNvPr id="10" name="Group 9">
            <a:extLst>
              <a:ext uri="{FF2B5EF4-FFF2-40B4-BE49-F238E27FC236}">
                <a16:creationId xmlns:a16="http://schemas.microsoft.com/office/drawing/2014/main" id="{2004C291-0A11-6A95-6CEE-8C63859DF4FF}"/>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C06D978D-0FF4-DDB0-CCA7-23B79EDB867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394E55A-B307-F116-02F3-AB435B59C70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703721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658092"/>
            <a:ext cx="8349291" cy="922728"/>
          </a:xfrm>
        </p:spPr>
        <p:txBody>
          <a:bodyPr>
            <a:noAutofit/>
          </a:bodyPr>
          <a:lstStyle/>
          <a:p>
            <a:r>
              <a:rPr lang="en-US" b="1" dirty="0">
                <a:highlight>
                  <a:srgbClr val="EEA821"/>
                </a:highlight>
              </a:rPr>
              <a:t>Case Study: </a:t>
            </a:r>
            <a:r>
              <a:rPr lang="sk-SK" b="1" kern="1200" dirty="0" err="1">
                <a:solidFill>
                  <a:srgbClr val="007772"/>
                </a:solidFill>
                <a:effectLst/>
                <a:latin typeface="+mn-lt"/>
                <a:ea typeface="+mn-ea"/>
                <a:cs typeface="+mn-cs"/>
              </a:rPr>
              <a:t>Mechatronics</a:t>
            </a:r>
            <a:r>
              <a:rPr lang="sk-SK" b="1" kern="1200" dirty="0">
                <a:solidFill>
                  <a:srgbClr val="007772"/>
                </a:solidFill>
                <a:effectLst/>
                <a:latin typeface="+mn-lt"/>
                <a:ea typeface="+mn-ea"/>
                <a:cs typeface="+mn-cs"/>
              </a:rPr>
              <a:t> for </a:t>
            </a:r>
            <a:r>
              <a:rPr lang="sk-SK" b="1" kern="1200" dirty="0" err="1">
                <a:solidFill>
                  <a:srgbClr val="007772"/>
                </a:solidFill>
                <a:effectLst/>
                <a:latin typeface="+mn-lt"/>
                <a:ea typeface="+mn-ea"/>
                <a:cs typeface="+mn-cs"/>
              </a:rPr>
              <a:t>Smart</a:t>
            </a:r>
            <a:r>
              <a:rPr lang="sk-SK" b="1" kern="1200" dirty="0">
                <a:solidFill>
                  <a:srgbClr val="007772"/>
                </a:solidFill>
                <a:effectLst/>
                <a:latin typeface="+mn-lt"/>
                <a:ea typeface="+mn-ea"/>
                <a:cs typeface="+mn-cs"/>
              </a:rPr>
              <a:t> </a:t>
            </a:r>
            <a:r>
              <a:rPr lang="sk-SK" b="1" kern="1200" dirty="0" err="1">
                <a:solidFill>
                  <a:srgbClr val="007772"/>
                </a:solidFill>
                <a:effectLst/>
                <a:latin typeface="+mn-lt"/>
                <a:ea typeface="+mn-ea"/>
                <a:cs typeface="+mn-cs"/>
              </a:rPr>
              <a:t>Greenhouse</a:t>
            </a:r>
            <a:r>
              <a:rPr lang="sk-SK" b="1" kern="1200" dirty="0">
                <a:solidFill>
                  <a:srgbClr val="007772"/>
                </a:solidFill>
                <a:effectLst/>
                <a:latin typeface="+mn-lt"/>
                <a:ea typeface="+mn-ea"/>
                <a:cs typeface="+mn-cs"/>
              </a:rPr>
              <a:t> Systems</a:t>
            </a:r>
            <a:endParaRPr lang="en-US" b="1" dirty="0"/>
          </a:p>
        </p:txBody>
      </p:sp>
      <p:sp>
        <p:nvSpPr>
          <p:cNvPr id="6" name="Text Placeholder 5"/>
          <p:cNvSpPr>
            <a:spLocks noGrp="1"/>
          </p:cNvSpPr>
          <p:nvPr>
            <p:ph type="body" sz="quarter" idx="14"/>
          </p:nvPr>
        </p:nvSpPr>
        <p:spPr>
          <a:xfrm>
            <a:off x="1556709" y="1928445"/>
            <a:ext cx="9177552" cy="4707881"/>
          </a:xfrm>
        </p:spPr>
        <p:txBody>
          <a:bodyPr/>
          <a:lstStyle/>
          <a:p>
            <a:r>
              <a:rPr lang="sk-SK" sz="2400" kern="1200" baseline="0" dirty="0">
                <a:solidFill>
                  <a:schemeClr val="tx1">
                    <a:lumMod val="75000"/>
                    <a:lumOff val="25000"/>
                  </a:schemeClr>
                </a:solidFill>
                <a:effectLst/>
                <a:latin typeface="+mn-lt"/>
                <a:ea typeface="+mn-ea"/>
                <a:cs typeface="+mn-cs"/>
              </a:rPr>
              <a:t>Greenhouses equipped with </a:t>
            </a:r>
            <a:r>
              <a:rPr lang="sk-SK" sz="2400" b="1" kern="1200" baseline="0" dirty="0">
                <a:solidFill>
                  <a:schemeClr val="tx1">
                    <a:lumMod val="75000"/>
                    <a:lumOff val="25000"/>
                  </a:schemeClr>
                </a:solidFill>
                <a:effectLst/>
                <a:latin typeface="+mn-lt"/>
                <a:ea typeface="+mn-ea"/>
                <a:cs typeface="+mn-cs"/>
              </a:rPr>
              <a:t>mechatronic control systems</a:t>
            </a:r>
            <a:r>
              <a:rPr lang="sk-SK" sz="2400" kern="1200" baseline="0" dirty="0">
                <a:solidFill>
                  <a:schemeClr val="tx1">
                    <a:lumMod val="75000"/>
                    <a:lumOff val="25000"/>
                  </a:schemeClr>
                </a:solidFill>
                <a:effectLst/>
                <a:latin typeface="+mn-lt"/>
                <a:ea typeface="+mn-ea"/>
                <a:cs typeface="+mn-cs"/>
              </a:rPr>
              <a:t> integrate </a:t>
            </a:r>
            <a:r>
              <a:rPr lang="sk-SK" sz="2400" b="1" kern="1200" baseline="0" dirty="0">
                <a:solidFill>
                  <a:schemeClr val="tx1">
                    <a:lumMod val="75000"/>
                    <a:lumOff val="25000"/>
                  </a:schemeClr>
                </a:solidFill>
                <a:effectLst/>
                <a:latin typeface="+mn-lt"/>
                <a:ea typeface="+mn-ea"/>
                <a:cs typeface="+mn-cs"/>
              </a:rPr>
              <a:t>sensors, actuators, and AI</a:t>
            </a:r>
            <a:r>
              <a:rPr lang="sk-SK" sz="2400" kern="1200" baseline="0" dirty="0">
                <a:solidFill>
                  <a:schemeClr val="tx1">
                    <a:lumMod val="75000"/>
                    <a:lumOff val="25000"/>
                  </a:schemeClr>
                </a:solidFill>
                <a:effectLst/>
                <a:latin typeface="+mn-lt"/>
                <a:ea typeface="+mn-ea"/>
                <a:cs typeface="+mn-cs"/>
              </a:rPr>
              <a:t> to create an optimi</a:t>
            </a:r>
            <a:r>
              <a:rPr lang="en-IE" sz="2400" kern="1200" baseline="0" dirty="0">
                <a:solidFill>
                  <a:schemeClr val="tx1">
                    <a:lumMod val="75000"/>
                    <a:lumOff val="25000"/>
                  </a:schemeClr>
                </a:solidFill>
                <a:effectLst/>
                <a:latin typeface="+mn-lt"/>
                <a:ea typeface="+mn-ea"/>
                <a:cs typeface="+mn-cs"/>
              </a:rPr>
              <a:t>s</a:t>
            </a:r>
            <a:r>
              <a:rPr lang="sk-SK" sz="2400" kern="1200" baseline="0" dirty="0">
                <a:solidFill>
                  <a:schemeClr val="tx1">
                    <a:lumMod val="75000"/>
                    <a:lumOff val="25000"/>
                  </a:schemeClr>
                </a:solidFill>
                <a:effectLst/>
                <a:latin typeface="+mn-lt"/>
                <a:ea typeface="+mn-ea"/>
                <a:cs typeface="+mn-cs"/>
              </a:rPr>
              <a:t>ed growing environment. </a:t>
            </a:r>
            <a:r>
              <a:rPr lang="sk-SK" sz="2400" kern="1200" baseline="0" dirty="0" err="1">
                <a:solidFill>
                  <a:schemeClr val="tx1">
                    <a:lumMod val="75000"/>
                    <a:lumOff val="25000"/>
                  </a:schemeClr>
                </a:solidFill>
                <a:effectLst/>
                <a:latin typeface="+mn-lt"/>
                <a:ea typeface="+mn-ea"/>
                <a:cs typeface="+mn-cs"/>
              </a:rPr>
              <a:t>These</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smart</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systems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adjust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temperature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humidity</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irrigation</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based</a:t>
            </a:r>
            <a:r>
              <a:rPr lang="sk-SK" sz="2400" kern="1200" baseline="0" dirty="0">
                <a:solidFill>
                  <a:schemeClr val="tx1">
                    <a:lumMod val="75000"/>
                    <a:lumOff val="25000"/>
                  </a:schemeClr>
                </a:solidFill>
                <a:effectLst/>
                <a:latin typeface="+mn-lt"/>
                <a:ea typeface="+mn-ea"/>
                <a:cs typeface="+mn-cs"/>
              </a:rPr>
              <a:t> on </a:t>
            </a:r>
            <a:r>
              <a:rPr lang="sk-SK" sz="2400" kern="1200" baseline="0" dirty="0" err="1">
                <a:solidFill>
                  <a:schemeClr val="tx1">
                    <a:lumMod val="75000"/>
                    <a:lumOff val="25000"/>
                  </a:schemeClr>
                </a:solidFill>
                <a:effectLst/>
                <a:latin typeface="+mn-lt"/>
                <a:ea typeface="+mn-ea"/>
                <a:cs typeface="+mn-cs"/>
              </a:rPr>
              <a:t>real-time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conditions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enhancing</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productivity</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sustainability</a:t>
            </a:r>
            <a:r>
              <a:rPr lang="sk-SK" sz="2400" kern="1200" baseline="0" dirty="0">
                <a:solidFill>
                  <a:schemeClr val="tx1">
                    <a:lumMod val="75000"/>
                    <a:lumOff val="25000"/>
                  </a:schemeClr>
                </a:solidFill>
                <a:effectLst/>
                <a:latin typeface="+mn-lt"/>
                <a:ea typeface="+mn-ea"/>
                <a:cs typeface="+mn-cs"/>
              </a:rPr>
              <a:t>.</a:t>
            </a:r>
          </a:p>
          <a:p>
            <a:r>
              <a:rPr lang="sk-SK" sz="2400" b="1" kern="1200" baseline="0" dirty="0" err="1">
                <a:solidFill>
                  <a:schemeClr val="tx1">
                    <a:lumMod val="75000"/>
                    <a:lumOff val="25000"/>
                  </a:schemeClr>
                </a:solidFill>
                <a:effectLst/>
                <a:latin typeface="+mn-lt"/>
                <a:ea typeface="+mn-ea"/>
                <a:cs typeface="+mn-cs"/>
              </a:rPr>
              <a:t>How</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It</a:t>
            </a:r>
            <a:r>
              <a:rPr lang="sk-SK" sz="2400" b="1" kern="1200" baseline="0" dirty="0">
                <a:solidFill>
                  <a:schemeClr val="tx1">
                    <a:lumMod val="75000"/>
                    <a:lumOff val="25000"/>
                  </a:schemeClr>
                </a:solidFill>
                <a:effectLst/>
                <a:latin typeface="+mn-lt"/>
                <a:ea typeface="+mn-ea"/>
                <a:cs typeface="+mn-cs"/>
              </a:rPr>
              <a:t> Works:</a:t>
            </a:r>
            <a:endParaRPr lang="sk-SK" sz="2400" kern="1200" baseline="0" dirty="0">
              <a:solidFill>
                <a:schemeClr val="tx1">
                  <a:lumMod val="75000"/>
                  <a:lumOff val="25000"/>
                </a:schemeClr>
              </a:solidFill>
              <a:effectLst/>
              <a:latin typeface="+mn-lt"/>
              <a:ea typeface="+mn-ea"/>
              <a:cs typeface="+mn-cs"/>
            </a:endParaRPr>
          </a:p>
          <a:p>
            <a:pPr marL="342900" lvl="0" indent="-342900">
              <a:buFont typeface="Arial" panose="020B0604020202020204" pitchFamily="34" charset="0"/>
              <a:buChar char="•"/>
            </a:pPr>
            <a:r>
              <a:rPr lang="sk-SK" sz="2400" b="1" kern="1200" baseline="0" dirty="0" err="1">
                <a:solidFill>
                  <a:schemeClr val="tx1">
                    <a:lumMod val="75000"/>
                    <a:lumOff val="25000"/>
                  </a:schemeClr>
                </a:solidFill>
                <a:effectLst/>
                <a:latin typeface="+mn-lt"/>
                <a:ea typeface="+mn-ea"/>
                <a:cs typeface="+mn-cs"/>
              </a:rPr>
              <a:t>Sensors</a:t>
            </a:r>
            <a:r>
              <a:rPr lang="sk-SK" sz="2400" b="1" kern="1200" baseline="0" dirty="0">
                <a:solidFill>
                  <a:schemeClr val="tx1">
                    <a:lumMod val="75000"/>
                    <a:lumOff val="25000"/>
                  </a:schemeClr>
                </a:solidFill>
                <a:effectLst/>
                <a:latin typeface="+mn-lt"/>
                <a:ea typeface="+mn-ea"/>
                <a:cs typeface="+mn-cs"/>
              </a:rPr>
              <a:t> monitor </a:t>
            </a:r>
            <a:r>
              <a:rPr lang="sk-SK" sz="2400" b="1" kern="1200" baseline="0" dirty="0" err="1">
                <a:solidFill>
                  <a:schemeClr val="tx1">
                    <a:lumMod val="75000"/>
                    <a:lumOff val="25000"/>
                  </a:schemeClr>
                </a:solidFill>
                <a:effectLst/>
                <a:latin typeface="+mn-lt"/>
                <a:ea typeface="+mn-ea"/>
                <a:cs typeface="+mn-cs"/>
              </a:rPr>
              <a:t>climate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conditions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temperature</a:t>
            </a:r>
            <a:r>
              <a:rPr lang="sk-SK" sz="2400" kern="1200" baseline="0" dirty="0">
                <a:solidFill>
                  <a:schemeClr val="tx1">
                    <a:lumMod val="75000"/>
                    <a:lumOff val="25000"/>
                  </a:schemeClr>
                </a:solidFill>
                <a:effectLst/>
                <a:latin typeface="+mn-lt"/>
                <a:ea typeface="+mn-ea"/>
                <a:cs typeface="+mn-cs"/>
              </a:rPr>
              <a:t>, CO₂ </a:t>
            </a:r>
            <a:r>
              <a:rPr lang="sk-SK" sz="2400" kern="1200" baseline="0" dirty="0" err="1">
                <a:solidFill>
                  <a:schemeClr val="tx1">
                    <a:lumMod val="75000"/>
                    <a:lumOff val="25000"/>
                  </a:schemeClr>
                </a:solidFill>
                <a:effectLst/>
                <a:latin typeface="+mn-lt"/>
                <a:ea typeface="+mn-ea"/>
                <a:cs typeface="+mn-cs"/>
              </a:rPr>
              <a:t>levels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soil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moisture</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light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intensity</a:t>
            </a:r>
            <a:r>
              <a:rPr lang="sk-SK" sz="2400" kern="1200" baseline="0" dirty="0">
                <a:solidFill>
                  <a:schemeClr val="tx1">
                    <a:lumMod val="75000"/>
                    <a:lumOff val="25000"/>
                  </a:schemeClr>
                </a:solidFill>
                <a:effectLst/>
                <a:latin typeface="+mn-lt"/>
                <a:ea typeface="+mn-ea"/>
                <a:cs typeface="+mn-cs"/>
              </a:rPr>
              <a:t>).</a:t>
            </a:r>
          </a:p>
          <a:p>
            <a:pPr marL="342900" lvl="0" indent="-342900">
              <a:buFont typeface="Arial" panose="020B0604020202020204" pitchFamily="34" charset="0"/>
              <a:buChar char="•"/>
            </a:pPr>
            <a:r>
              <a:rPr lang="sk-SK" sz="2400" b="1" kern="1200" baseline="0" dirty="0" err="1">
                <a:solidFill>
                  <a:schemeClr val="tx1">
                    <a:lumMod val="75000"/>
                    <a:lumOff val="25000"/>
                  </a:schemeClr>
                </a:solidFill>
                <a:effectLst/>
                <a:latin typeface="+mn-lt"/>
                <a:ea typeface="+mn-ea"/>
                <a:cs typeface="+mn-cs"/>
              </a:rPr>
              <a:t>Actuators</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regulate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automated</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processes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such</a:t>
            </a:r>
            <a:r>
              <a:rPr lang="sk-SK" sz="2400" kern="1200" baseline="0" dirty="0">
                <a:solidFill>
                  <a:schemeClr val="tx1">
                    <a:lumMod val="75000"/>
                    <a:lumOff val="25000"/>
                  </a:schemeClr>
                </a:solidFill>
                <a:effectLst/>
                <a:latin typeface="+mn-lt"/>
                <a:ea typeface="+mn-ea"/>
                <a:cs typeface="+mn-cs"/>
              </a:rPr>
              <a:t> as </a:t>
            </a:r>
            <a:r>
              <a:rPr lang="sk-SK" sz="2400" kern="1200" baseline="0" dirty="0" err="1">
                <a:solidFill>
                  <a:schemeClr val="tx1">
                    <a:lumMod val="75000"/>
                    <a:lumOff val="25000"/>
                  </a:schemeClr>
                </a:solidFill>
                <a:effectLst/>
                <a:latin typeface="+mn-lt"/>
                <a:ea typeface="+mn-ea"/>
                <a:cs typeface="+mn-cs"/>
              </a:rPr>
              <a:t>ventilation</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heating</a:t>
            </a:r>
            <a:r>
              <a:rPr lang="sk-SK" sz="2400" kern="1200" baseline="0" dirty="0">
                <a:solidFill>
                  <a:schemeClr val="tx1">
                    <a:lumMod val="75000"/>
                    <a:lumOff val="25000"/>
                  </a:schemeClr>
                </a:solidFill>
                <a:effectLst/>
                <a:latin typeface="+mn-lt"/>
                <a:ea typeface="+mn-ea"/>
                <a:cs typeface="+mn-cs"/>
              </a:rPr>
              <a:t>, and nutrient </a:t>
            </a:r>
            <a:r>
              <a:rPr lang="sk-SK" sz="2400" kern="1200" baseline="0" dirty="0" err="1">
                <a:solidFill>
                  <a:schemeClr val="tx1">
                    <a:lumMod val="75000"/>
                    <a:lumOff val="25000"/>
                  </a:schemeClr>
                </a:solidFill>
                <a:effectLst/>
                <a:latin typeface="+mn-lt"/>
                <a:ea typeface="+mn-ea"/>
                <a:cs typeface="+mn-cs"/>
              </a:rPr>
              <a:t>delivery</a:t>
            </a:r>
            <a:r>
              <a:rPr lang="sk-SK" sz="2400" kern="1200" baseline="0" dirty="0">
                <a:solidFill>
                  <a:schemeClr val="tx1">
                    <a:lumMod val="75000"/>
                    <a:lumOff val="25000"/>
                  </a:schemeClr>
                </a:solidFill>
                <a:effectLst/>
                <a:latin typeface="+mn-lt"/>
                <a:ea typeface="+mn-ea"/>
                <a:cs typeface="+mn-cs"/>
              </a:rPr>
              <a:t>.</a:t>
            </a:r>
          </a:p>
          <a:p>
            <a:pPr marL="342900" lvl="0" indent="-342900">
              <a:buFont typeface="Arial" panose="020B0604020202020204" pitchFamily="34" charset="0"/>
              <a:buChar char="•"/>
            </a:pPr>
            <a:r>
              <a:rPr lang="sk-SK" sz="2400" b="1" kern="1200" baseline="0" dirty="0">
                <a:solidFill>
                  <a:schemeClr val="tx1">
                    <a:lumMod val="75000"/>
                    <a:lumOff val="25000"/>
                  </a:schemeClr>
                </a:solidFill>
                <a:effectLst/>
                <a:latin typeface="+mn-lt"/>
                <a:ea typeface="+mn-ea"/>
                <a:cs typeface="+mn-cs"/>
              </a:rPr>
              <a:t>AI-driven controllers</a:t>
            </a:r>
            <a:r>
              <a:rPr lang="sk-SK" sz="2400" kern="1200" baseline="0" dirty="0">
                <a:solidFill>
                  <a:schemeClr val="tx1">
                    <a:lumMod val="75000"/>
                    <a:lumOff val="25000"/>
                  </a:schemeClr>
                </a:solidFill>
                <a:effectLst/>
                <a:latin typeface="+mn-lt"/>
                <a:ea typeface="+mn-ea"/>
                <a:cs typeface="+mn-cs"/>
              </a:rPr>
              <a:t> analy</a:t>
            </a:r>
            <a:r>
              <a:rPr lang="en-IE" sz="2400" kern="1200" baseline="0" dirty="0">
                <a:solidFill>
                  <a:schemeClr val="tx1">
                    <a:lumMod val="75000"/>
                    <a:lumOff val="25000"/>
                  </a:schemeClr>
                </a:solidFill>
                <a:effectLst/>
                <a:latin typeface="+mn-lt"/>
                <a:ea typeface="+mn-ea"/>
                <a:cs typeface="+mn-cs"/>
              </a:rPr>
              <a:t>s</a:t>
            </a:r>
            <a:r>
              <a:rPr lang="sk-SK" sz="2400" kern="1200" baseline="0" dirty="0">
                <a:solidFill>
                  <a:schemeClr val="tx1">
                    <a:lumMod val="75000"/>
                    <a:lumOff val="25000"/>
                  </a:schemeClr>
                </a:solidFill>
                <a:effectLst/>
                <a:latin typeface="+mn-lt"/>
                <a:ea typeface="+mn-ea"/>
                <a:cs typeface="+mn-cs"/>
              </a:rPr>
              <a:t>e data and make real-time adjustments to optimi</a:t>
            </a:r>
            <a:r>
              <a:rPr lang="en-IE" sz="2400" kern="1200" baseline="0" dirty="0">
                <a:solidFill>
                  <a:schemeClr val="tx1">
                    <a:lumMod val="75000"/>
                    <a:lumOff val="25000"/>
                  </a:schemeClr>
                </a:solidFill>
                <a:effectLst/>
                <a:latin typeface="+mn-lt"/>
                <a:ea typeface="+mn-ea"/>
                <a:cs typeface="+mn-cs"/>
              </a:rPr>
              <a:t>s</a:t>
            </a:r>
            <a:r>
              <a:rPr lang="sk-SK" sz="2400" kern="1200" baseline="0" dirty="0">
                <a:solidFill>
                  <a:schemeClr val="tx1">
                    <a:lumMod val="75000"/>
                    <a:lumOff val="25000"/>
                  </a:schemeClr>
                </a:solidFill>
                <a:effectLst/>
                <a:latin typeface="+mn-lt"/>
                <a:ea typeface="+mn-ea"/>
                <a:cs typeface="+mn-cs"/>
              </a:rPr>
              <a:t>e plant growth.</a:t>
            </a:r>
            <a:endParaRPr lang="en-US" dirty="0"/>
          </a:p>
        </p:txBody>
      </p:sp>
    </p:spTree>
    <p:extLst>
      <p:ext uri="{BB962C8B-B14F-4D97-AF65-F5344CB8AC3E}">
        <p14:creationId xmlns:p14="http://schemas.microsoft.com/office/powerpoint/2010/main" val="1587215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0F1247-930D-B78F-290F-CC696AF958BC}"/>
              </a:ext>
            </a:extLst>
          </p:cNvPr>
          <p:cNvSpPr>
            <a:spLocks noGrp="1"/>
          </p:cNvSpPr>
          <p:nvPr>
            <p:ph type="body" sz="quarter" idx="13"/>
          </p:nvPr>
        </p:nvSpPr>
        <p:spPr/>
        <p:txBody>
          <a:bodyPr/>
          <a:lstStyle/>
          <a:p>
            <a:r>
              <a:rPr lang="en-IE" b="1" dirty="0">
                <a:highlight>
                  <a:srgbClr val="EEA821"/>
                </a:highlight>
              </a:rPr>
              <a:t>Be Inspired:</a:t>
            </a:r>
          </a:p>
        </p:txBody>
      </p:sp>
      <p:sp>
        <p:nvSpPr>
          <p:cNvPr id="3" name="Text Placeholder 2">
            <a:extLst>
              <a:ext uri="{FF2B5EF4-FFF2-40B4-BE49-F238E27FC236}">
                <a16:creationId xmlns:a16="http://schemas.microsoft.com/office/drawing/2014/main" id="{F07EF4FC-96D6-7B07-0B1B-4AB5EF30DC30}"/>
              </a:ext>
            </a:extLst>
          </p:cNvPr>
          <p:cNvSpPr>
            <a:spLocks noGrp="1"/>
          </p:cNvSpPr>
          <p:nvPr>
            <p:ph type="body" sz="quarter" idx="14"/>
          </p:nvPr>
        </p:nvSpPr>
        <p:spPr/>
        <p:txBody>
          <a:bodyPr/>
          <a:lstStyle/>
          <a:p>
            <a:r>
              <a:rPr lang="en-IE" dirty="0"/>
              <a:t>In our </a:t>
            </a:r>
            <a:r>
              <a:rPr lang="en-IE" dirty="0" err="1"/>
              <a:t>SmartSkills</a:t>
            </a:r>
            <a:r>
              <a:rPr lang="en-IE" dirty="0"/>
              <a:t> </a:t>
            </a:r>
            <a:r>
              <a:rPr lang="en-IE" dirty="0">
                <a:hlinkClick r:id="rId2"/>
              </a:rPr>
              <a:t>Good Practice Compendium</a:t>
            </a:r>
            <a:r>
              <a:rPr lang="en-IE" dirty="0"/>
              <a:t> the Czech case study VESA, demonstrates how they use a</a:t>
            </a:r>
            <a:r>
              <a:rPr lang="en-US" i="1" dirty="0">
                <a:ea typeface="Open Sans"/>
                <a:cs typeface="Calibri"/>
              </a:rPr>
              <a:t> network of environmental sensors to monitor climatic conditions in their greenhouses.</a:t>
            </a:r>
          </a:p>
          <a:p>
            <a:r>
              <a:rPr lang="en-IE" dirty="0"/>
              <a:t> For more information: </a:t>
            </a:r>
          </a:p>
        </p:txBody>
      </p:sp>
      <p:pic>
        <p:nvPicPr>
          <p:cNvPr id="6" name="Picture 5">
            <a:extLst>
              <a:ext uri="{FF2B5EF4-FFF2-40B4-BE49-F238E27FC236}">
                <a16:creationId xmlns:a16="http://schemas.microsoft.com/office/drawing/2014/main" id="{8F7E36A7-6BB7-8149-C33A-C9600E08DC31}"/>
              </a:ext>
            </a:extLst>
          </p:cNvPr>
          <p:cNvPicPr>
            <a:picLocks noChangeAspect="1"/>
          </p:cNvPicPr>
          <p:nvPr/>
        </p:nvPicPr>
        <p:blipFill>
          <a:blip r:embed="rId3"/>
          <a:stretch>
            <a:fillRect/>
          </a:stretch>
        </p:blipFill>
        <p:spPr>
          <a:xfrm>
            <a:off x="8265686" y="1423332"/>
            <a:ext cx="3187864" cy="4534133"/>
          </a:xfrm>
          <a:prstGeom prst="rect">
            <a:avLst/>
          </a:prstGeom>
          <a:ln>
            <a:solidFill>
              <a:srgbClr val="007772"/>
            </a:solidFill>
          </a:ln>
        </p:spPr>
      </p:pic>
      <p:sp>
        <p:nvSpPr>
          <p:cNvPr id="7" name="TextBox 34">
            <a:extLst>
              <a:ext uri="{FF2B5EF4-FFF2-40B4-BE49-F238E27FC236}">
                <a16:creationId xmlns:a16="http://schemas.microsoft.com/office/drawing/2014/main" id="{65133BFC-20BB-8161-067F-C2747586E8E9}"/>
              </a:ext>
            </a:extLst>
          </p:cNvPr>
          <p:cNvSpPr txBox="1"/>
          <p:nvPr/>
        </p:nvSpPr>
        <p:spPr>
          <a:xfrm>
            <a:off x="4774377" y="4331235"/>
            <a:ext cx="3153644" cy="400110"/>
          </a:xfrm>
          <a:prstGeom prst="rect">
            <a:avLst/>
          </a:prstGeom>
          <a:noFill/>
        </p:spPr>
        <p:txBody>
          <a:bodyPr wrap="square" numCol="1">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base">
              <a:buClr>
                <a:srgbClr val="EEA821"/>
              </a:buClr>
            </a:pPr>
            <a:r>
              <a:rPr lang="en-GB" sz="2000" b="1" dirty="0">
                <a:solidFill>
                  <a:srgbClr val="005753"/>
                </a:solidFill>
                <a:effectLst/>
                <a:latin typeface="Calibri" panose="020F0502020204030204" pitchFamily="34" charset="0"/>
                <a:ea typeface="Times New Roman" panose="02020603050405020304" pitchFamily="18" charset="0"/>
                <a:hlinkClick r:id="rId4"/>
              </a:rPr>
              <a:t>Vesa </a:t>
            </a:r>
            <a:r>
              <a:rPr lang="en-GB" sz="2000" b="1" dirty="0" err="1">
                <a:solidFill>
                  <a:srgbClr val="005753"/>
                </a:solidFill>
                <a:effectLst/>
                <a:latin typeface="Calibri" panose="020F0502020204030204" pitchFamily="34" charset="0"/>
                <a:ea typeface="Times New Roman" panose="02020603050405020304" pitchFamily="18" charset="0"/>
                <a:hlinkClick r:id="rId4"/>
              </a:rPr>
              <a:t>Velhartice</a:t>
            </a:r>
            <a:endParaRPr lang="en-GB" sz="2000" b="1" dirty="0">
              <a:solidFill>
                <a:srgbClr val="005753"/>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01978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524388" y="2268415"/>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8C040-AE90-2B29-3D63-591282E8A9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3FEE9F-B470-4CE3-7E70-89262B1AC580}"/>
              </a:ext>
            </a:extLst>
          </p:cNvPr>
          <p:cNvSpPr>
            <a:spLocks noGrp="1"/>
          </p:cNvSpPr>
          <p:nvPr>
            <p:ph type="body" sz="quarter" idx="16"/>
          </p:nvPr>
        </p:nvSpPr>
        <p:spPr>
          <a:prstGeom prst="rect">
            <a:avLst/>
          </a:prstGeom>
        </p:spPr>
        <p:txBody>
          <a:bodyPr/>
          <a:lstStyle/>
          <a:p>
            <a:r>
              <a:rPr lang="en-GB" b="1"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rPr>
              <a:t>Learner Activity:</a:t>
            </a:r>
            <a:endParaRPr lang="sk-SK"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EC3D7BF2-76C8-733B-5CF1-51BD4308BADF}"/>
              </a:ext>
            </a:extLst>
          </p:cNvPr>
          <p:cNvSpPr>
            <a:spLocks noGrp="1"/>
          </p:cNvSpPr>
          <p:nvPr>
            <p:ph type="body" sz="quarter" idx="19"/>
          </p:nvPr>
        </p:nvSpPr>
        <p:spPr>
          <a:xfrm>
            <a:off x="904856" y="1624109"/>
            <a:ext cx="10621736" cy="4558681"/>
          </a:xfrm>
          <a:prstGeom prst="rect">
            <a:avLst/>
          </a:prstGeom>
        </p:spPr>
        <p:txBody>
          <a:bodyPr/>
          <a:lstStyle/>
          <a:p>
            <a:pPr>
              <a:lnSpc>
                <a:spcPct val="100000"/>
              </a:lnSpc>
              <a:spcBef>
                <a:spcPts val="600"/>
              </a:spcBef>
              <a:buNone/>
            </a:pPr>
            <a:r>
              <a:rPr lang="en-US" sz="2800" b="1" dirty="0"/>
              <a:t>Practical Activity:</a:t>
            </a:r>
            <a:r>
              <a:rPr lang="en-US" sz="2800" dirty="0"/>
              <a:t> “</a:t>
            </a:r>
            <a:r>
              <a:rPr lang="en-US" sz="2800" b="0" i="0" kern="1200" spc="0" dirty="0">
                <a:solidFill>
                  <a:srgbClr val="404040"/>
                </a:solidFill>
                <a:effectLst/>
                <a:latin typeface="+mn-lt"/>
                <a:ea typeface="+mn-ea"/>
                <a:cs typeface="+mn-cs"/>
              </a:rPr>
              <a:t>Exploring Sensor and Actuator Applications in Agriculture</a:t>
            </a:r>
            <a:r>
              <a:rPr lang="en-US" sz="2800" b="1" kern="1200" spc="0" dirty="0">
                <a:solidFill>
                  <a:srgbClr val="404040"/>
                </a:solidFill>
                <a:effectLst/>
                <a:latin typeface="+mn-lt"/>
                <a:ea typeface="+mn-ea"/>
                <a:cs typeface="+mn-cs"/>
              </a:rPr>
              <a:t>”</a:t>
            </a:r>
            <a:endParaRPr lang="en-US" sz="2800" dirty="0"/>
          </a:p>
          <a:p>
            <a:pPr>
              <a:lnSpc>
                <a:spcPct val="100000"/>
              </a:lnSpc>
              <a:spcBef>
                <a:spcPts val="600"/>
              </a:spcBef>
              <a:buFont typeface="Arial" panose="020B0604020202020204" pitchFamily="34" charset="0"/>
              <a:buChar char="•"/>
            </a:pPr>
            <a:r>
              <a:rPr lang="en-US" sz="2800" dirty="0"/>
              <a:t>Identify one type of sensor and one type of actuator commonly used in modern agricultural machinery.</a:t>
            </a:r>
            <a:endParaRPr lang="sk-SK" sz="2800" dirty="0"/>
          </a:p>
          <a:p>
            <a:pPr>
              <a:lnSpc>
                <a:spcPct val="100000"/>
              </a:lnSpc>
              <a:spcBef>
                <a:spcPts val="600"/>
              </a:spcBef>
              <a:buFont typeface="Arial" panose="020B0604020202020204" pitchFamily="34" charset="0"/>
              <a:buChar char="•"/>
            </a:pPr>
            <a:r>
              <a:rPr lang="en-US" sz="2800" dirty="0"/>
              <a:t>Task: Write a brief explanation (100-150 words) of how they function, their role in farming operations, and their benefits.</a:t>
            </a:r>
            <a:endParaRPr lang="sk-SK" sz="2800" dirty="0"/>
          </a:p>
          <a:p>
            <a:pPr>
              <a:lnSpc>
                <a:spcPct val="100000"/>
              </a:lnSpc>
              <a:spcBef>
                <a:spcPts val="600"/>
              </a:spcBef>
              <a:buFont typeface="Arial" panose="020B0604020202020204" pitchFamily="34" charset="0"/>
              <a:buChar char="•"/>
            </a:pPr>
            <a:r>
              <a:rPr lang="en-US" sz="2800" dirty="0"/>
              <a:t>Optional: Find an image or video demonstrating these components in action.</a:t>
            </a:r>
            <a:endParaRPr lang="sk-SK" sz="2800" dirty="0"/>
          </a:p>
        </p:txBody>
      </p:sp>
    </p:spTree>
    <p:extLst>
      <p:ext uri="{BB962C8B-B14F-4D97-AF65-F5344CB8AC3E}">
        <p14:creationId xmlns:p14="http://schemas.microsoft.com/office/powerpoint/2010/main" val="2922486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2870B-A5CB-589C-15D6-BFC054AFCB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68C158-68B6-A49B-1514-972B8564A744}"/>
              </a:ext>
            </a:extLst>
          </p:cNvPr>
          <p:cNvSpPr>
            <a:spLocks noGrp="1"/>
          </p:cNvSpPr>
          <p:nvPr>
            <p:ph type="body" sz="quarter" idx="16"/>
          </p:nvPr>
        </p:nvSpPr>
        <p:spPr>
          <a:prstGeom prst="rect">
            <a:avLst/>
          </a:prstGeom>
        </p:spPr>
        <p:txBody>
          <a:bodyPr/>
          <a:lstStyle/>
          <a:p>
            <a:r>
              <a:rPr lang="en-GB" b="1" kern="100" dirty="0">
                <a:effectLst/>
                <a:highlight>
                  <a:srgbClr val="EEA821"/>
                </a:highlight>
                <a:ea typeface="Aptos" panose="020B0004020202020204" pitchFamily="34" charset="0"/>
                <a:cs typeface="Times New Roman" panose="02020603050405020304" pitchFamily="18" charset="0"/>
              </a:rPr>
              <a:t>Group Activity:</a:t>
            </a:r>
            <a:endParaRPr lang="sk-SK" kern="100" dirty="0">
              <a:effectLst/>
              <a:highlight>
                <a:srgbClr val="EEA821"/>
              </a:highligh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1F89D522-A8AF-A993-1722-34DD0329A5B1}"/>
              </a:ext>
            </a:extLst>
          </p:cNvPr>
          <p:cNvSpPr>
            <a:spLocks noGrp="1"/>
          </p:cNvSpPr>
          <p:nvPr>
            <p:ph type="body" sz="quarter" idx="19"/>
          </p:nvPr>
        </p:nvSpPr>
        <p:spPr>
          <a:xfrm>
            <a:off x="904856" y="1624109"/>
            <a:ext cx="10621736" cy="4558681"/>
          </a:xfrm>
          <a:prstGeom prst="rect">
            <a:avLst/>
          </a:prstGeom>
        </p:spPr>
        <p:txBody>
          <a:bodyPr/>
          <a:lstStyle/>
          <a:p>
            <a:pPr marL="0" indent="0">
              <a:lnSpc>
                <a:spcPct val="100000"/>
              </a:lnSpc>
              <a:spcBef>
                <a:spcPts val="600"/>
              </a:spcBef>
            </a:pPr>
            <a:r>
              <a:rPr lang="en-US" sz="2800" b="1" dirty="0"/>
              <a:t>Discussion Prompt:</a:t>
            </a:r>
          </a:p>
          <a:p>
            <a:pPr marL="0">
              <a:lnSpc>
                <a:spcPct val="100000"/>
              </a:lnSpc>
              <a:spcBef>
                <a:spcPts val="600"/>
              </a:spcBef>
            </a:pPr>
            <a:r>
              <a:rPr lang="en-US" sz="2800" dirty="0"/>
              <a:t>How do you think advanced sensors and actuators will shape the future of smart farming? What challenges might arise in their widespread adoption?</a:t>
            </a:r>
          </a:p>
          <a:p>
            <a:pPr marL="0">
              <a:lnSpc>
                <a:spcPct val="100000"/>
              </a:lnSpc>
              <a:spcBef>
                <a:spcPts val="600"/>
              </a:spcBef>
            </a:pPr>
            <a:endParaRPr lang="sk-SK" sz="2800" dirty="0"/>
          </a:p>
          <a:p>
            <a:pPr marL="0">
              <a:lnSpc>
                <a:spcPct val="100000"/>
              </a:lnSpc>
              <a:spcBef>
                <a:spcPts val="600"/>
              </a:spcBef>
            </a:pPr>
            <a:r>
              <a:rPr lang="en-US" sz="2800" b="1" dirty="0"/>
              <a:t>Purpose: </a:t>
            </a:r>
            <a:r>
              <a:rPr lang="en-US" sz="2800" dirty="0"/>
              <a:t>This activity engages learners in understanding real-world applications, encourages critical thinking, and highlights the impact of automation in agriculture. </a:t>
            </a:r>
            <a:endParaRPr lang="sk-SK" sz="2800" dirty="0"/>
          </a:p>
          <a:p>
            <a:pPr>
              <a:lnSpc>
                <a:spcPct val="100000"/>
              </a:lnSpc>
              <a:spcBef>
                <a:spcPts val="600"/>
              </a:spcBef>
            </a:pPr>
            <a:endParaRPr lang="en-US" sz="2800" b="1" dirty="0"/>
          </a:p>
        </p:txBody>
      </p:sp>
    </p:spTree>
    <p:extLst>
      <p:ext uri="{BB962C8B-B14F-4D97-AF65-F5344CB8AC3E}">
        <p14:creationId xmlns:p14="http://schemas.microsoft.com/office/powerpoint/2010/main" val="1317853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442464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14500" y="2237347"/>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096000" y="2237346"/>
            <a:ext cx="5647702" cy="566444"/>
          </a:xfrm>
          <a:prstGeom prst="rect">
            <a:avLst/>
          </a:prstGeom>
        </p:spPr>
        <p:txBody>
          <a:bodyPr/>
          <a:lstStyle/>
          <a:p>
            <a:r>
              <a:rPr lang="en-US" noProof="0" dirty="0"/>
              <a:t>Sensors and Actuators in Agricultural Machinery</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14500" y="2815209"/>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096000" y="2815208"/>
            <a:ext cx="6802582" cy="566444"/>
          </a:xfrm>
          <a:prstGeom prst="rect">
            <a:avLst/>
          </a:prstGeom>
        </p:spPr>
        <p:txBody>
          <a:bodyPr/>
          <a:lstStyle/>
          <a:p>
            <a:r>
              <a:rPr lang="en-US" noProof="0" dirty="0"/>
              <a:t>Case study: </a:t>
            </a:r>
            <a:r>
              <a:rPr lang="en-US" sz="2000" noProof="0" dirty="0"/>
              <a:t>Mechatronics for Smart Greenhouse Systems</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14500" y="3394278"/>
            <a:ext cx="700387" cy="566443"/>
          </a:xfrm>
          <a:prstGeom prst="rect">
            <a:avLst/>
          </a:prstGeom>
        </p:spPr>
        <p:txBody>
          <a:bodyPr/>
          <a:lstStyle/>
          <a:p>
            <a:r>
              <a:rPr lang="en-GB" noProof="0" dirty="0"/>
              <a:t>0</a:t>
            </a:r>
            <a:r>
              <a:rPr lang="en-GB" dirty="0"/>
              <a:t>3</a:t>
            </a:r>
            <a:endParaRPr lang="en-GB" noProof="0" dirty="0"/>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096000" y="3410159"/>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66791" y="1890850"/>
            <a:ext cx="4904509" cy="4057649"/>
          </a:xfrm>
          <a:prstGeom prst="rect">
            <a:avLst/>
          </a:prstGeom>
        </p:spPr>
        <p:txBody>
          <a:bodyPr/>
          <a:lstStyle/>
          <a:p>
            <a:pPr marL="0" indent="0"/>
            <a:r>
              <a:rPr lang="en-GB" dirty="0"/>
              <a:t>In t</a:t>
            </a:r>
            <a:r>
              <a:rPr lang="en-GB" noProof="0" dirty="0"/>
              <a:t>his module, </a:t>
            </a:r>
            <a:r>
              <a:rPr lang="en-US" dirty="0"/>
              <a:t>l</a:t>
            </a:r>
            <a:r>
              <a:rPr lang="en-US" noProof="0" dirty="0"/>
              <a:t>earners will understand the role of sensors and actuators in agriculture, recognising how these components form the backbone of mechatronic systems, enabling real-time monitoring, intelligent decision-making, and automated control of equipment. </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284726" y="5755980"/>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52413"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400434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FA92A-74EA-8EC5-D3A6-379DD0E2DBC7}"/>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B1C327D2-CE4F-1DBF-1FA7-0EB11CD42C4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5227444F-FEAD-DE49-A722-C7F2C821469E}"/>
              </a:ext>
            </a:extLst>
          </p:cNvPr>
          <p:cNvSpPr txBox="1"/>
          <p:nvPr/>
        </p:nvSpPr>
        <p:spPr>
          <a:xfrm>
            <a:off x="1407911" y="2149768"/>
            <a:ext cx="7192939" cy="954107"/>
          </a:xfrm>
          <a:prstGeom prst="rect">
            <a:avLst/>
          </a:prstGeom>
          <a:solidFill>
            <a:srgbClr val="EEA821"/>
          </a:solidFill>
        </p:spPr>
        <p:txBody>
          <a:bodyPr wrap="square" rtlCol="0">
            <a:spAutoFit/>
          </a:bodyPr>
          <a:lstStyle/>
          <a:p>
            <a:pPr algn="ctr"/>
            <a:r>
              <a:rPr lang="sk-SK" sz="2800" b="1" dirty="0">
                <a:solidFill>
                  <a:schemeClr val="bg1"/>
                </a:solidFill>
                <a:latin typeface="Calibri" panose="020F0502020204030204" pitchFamily="34" charset="0"/>
                <a:cs typeface="Calibri" panose="020F0502020204030204" pitchFamily="34" charset="0"/>
              </a:rPr>
              <a:t>SENSORS AND ACTUATORS IN AGRICULTURAL MACHINERY</a:t>
            </a:r>
          </a:p>
        </p:txBody>
      </p:sp>
      <p:sp>
        <p:nvSpPr>
          <p:cNvPr id="6" name="Rectangle 5">
            <a:extLst>
              <a:ext uri="{FF2B5EF4-FFF2-40B4-BE49-F238E27FC236}">
                <a16:creationId xmlns:a16="http://schemas.microsoft.com/office/drawing/2014/main" id="{60C86F09-172F-D9F1-BCA0-F1069DBAD110}"/>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9186575-76B9-20FB-61CF-429184A9BC78}"/>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9DA3C47B-261B-AC54-9B78-D9064B8BCB4B}"/>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01</a:t>
            </a:r>
          </a:p>
        </p:txBody>
      </p:sp>
      <p:grpSp>
        <p:nvGrpSpPr>
          <p:cNvPr id="10" name="Group 9">
            <a:extLst>
              <a:ext uri="{FF2B5EF4-FFF2-40B4-BE49-F238E27FC236}">
                <a16:creationId xmlns:a16="http://schemas.microsoft.com/office/drawing/2014/main" id="{387CBD9D-D333-2522-F8B0-9BD2A5A9FC97}"/>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1A1B34F-60D6-A4CD-3600-732975F58173}"/>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6A5598C-A785-3503-E107-8CA8DC880D45}"/>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4137439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B573C-6A1F-03AD-783E-E82C6E7DC9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BAAD419-F843-B947-91DD-070E392892E3}"/>
              </a:ext>
            </a:extLst>
          </p:cNvPr>
          <p:cNvSpPr>
            <a:spLocks noGrp="1"/>
          </p:cNvSpPr>
          <p:nvPr>
            <p:ph type="body" sz="quarter" idx="13"/>
          </p:nvPr>
        </p:nvSpPr>
        <p:spPr>
          <a:xfrm>
            <a:off x="5850082" y="413323"/>
            <a:ext cx="5466986" cy="697353"/>
          </a:xfrm>
        </p:spPr>
        <p:txBody>
          <a:bodyPr>
            <a:noAutofit/>
          </a:bodyPr>
          <a:lstStyle/>
          <a:p>
            <a:r>
              <a:rPr lang="sk-SK" b="1" kern="1200" dirty="0" err="1">
                <a:solidFill>
                  <a:srgbClr val="007772"/>
                </a:solidFill>
                <a:effectLst/>
                <a:latin typeface="+mn-lt"/>
                <a:ea typeface="+mn-ea"/>
                <a:cs typeface="+mn-cs"/>
              </a:rPr>
              <a:t>Sensors</a:t>
            </a:r>
            <a:r>
              <a:rPr lang="sk-SK" b="1" kern="1200" dirty="0">
                <a:solidFill>
                  <a:srgbClr val="007772"/>
                </a:solidFill>
                <a:effectLst/>
                <a:latin typeface="+mn-lt"/>
                <a:ea typeface="+mn-ea"/>
                <a:cs typeface="+mn-cs"/>
              </a:rPr>
              <a:t> and </a:t>
            </a:r>
            <a:r>
              <a:rPr lang="sk-SK" b="1" kern="1200" dirty="0" err="1">
                <a:solidFill>
                  <a:srgbClr val="007772"/>
                </a:solidFill>
                <a:effectLst/>
                <a:latin typeface="+mn-lt"/>
                <a:ea typeface="+mn-ea"/>
                <a:cs typeface="+mn-cs"/>
              </a:rPr>
              <a:t>Actuators</a:t>
            </a:r>
            <a:r>
              <a:rPr lang="sk-SK" b="1" kern="1200" dirty="0">
                <a:solidFill>
                  <a:srgbClr val="007772"/>
                </a:solidFill>
                <a:effectLst/>
                <a:latin typeface="+mn-lt"/>
                <a:ea typeface="+mn-ea"/>
                <a:cs typeface="+mn-cs"/>
              </a:rPr>
              <a:t> in </a:t>
            </a:r>
            <a:r>
              <a:rPr lang="sk-SK" b="1" kern="1200" dirty="0" err="1">
                <a:solidFill>
                  <a:srgbClr val="007772"/>
                </a:solidFill>
                <a:effectLst/>
                <a:latin typeface="+mn-lt"/>
                <a:ea typeface="+mn-ea"/>
                <a:cs typeface="+mn-cs"/>
              </a:rPr>
              <a:t>Agricultural</a:t>
            </a:r>
            <a:r>
              <a:rPr lang="sk-SK" b="1" kern="1200" dirty="0">
                <a:solidFill>
                  <a:srgbClr val="007772"/>
                </a:solidFill>
                <a:effectLst/>
                <a:latin typeface="+mn-lt"/>
                <a:ea typeface="+mn-ea"/>
                <a:cs typeface="+mn-cs"/>
              </a:rPr>
              <a:t> </a:t>
            </a:r>
            <a:r>
              <a:rPr lang="sk-SK" b="1" kern="1200" dirty="0" err="1">
                <a:solidFill>
                  <a:srgbClr val="007772"/>
                </a:solidFill>
                <a:effectLst/>
                <a:latin typeface="+mn-lt"/>
                <a:ea typeface="+mn-ea"/>
                <a:cs typeface="+mn-cs"/>
              </a:rPr>
              <a:t>Machinery</a:t>
            </a:r>
            <a:endParaRPr lang="en-US" b="1" dirty="0"/>
          </a:p>
        </p:txBody>
      </p:sp>
      <p:sp>
        <p:nvSpPr>
          <p:cNvPr id="3" name="Text Placeholder 2">
            <a:extLst>
              <a:ext uri="{FF2B5EF4-FFF2-40B4-BE49-F238E27FC236}">
                <a16:creationId xmlns:a16="http://schemas.microsoft.com/office/drawing/2014/main" id="{BA47D7CE-7614-DFA9-596D-0C901A747A7A}"/>
              </a:ext>
            </a:extLst>
          </p:cNvPr>
          <p:cNvSpPr>
            <a:spLocks noGrp="1"/>
          </p:cNvSpPr>
          <p:nvPr>
            <p:ph type="body" sz="quarter" idx="14"/>
          </p:nvPr>
        </p:nvSpPr>
        <p:spPr>
          <a:xfrm>
            <a:off x="5916575" y="1722447"/>
            <a:ext cx="5334001" cy="4118121"/>
          </a:xfrm>
        </p:spPr>
        <p:txBody>
          <a:bodyPr/>
          <a:lstStyle/>
          <a:p>
            <a:pPr rtl="0" eaLnBrk="1" latinLnBrk="0" hangingPunct="1"/>
            <a:r>
              <a:rPr lang="sk-SK" sz="2400" kern="1200" baseline="0" dirty="0" err="1">
                <a:solidFill>
                  <a:schemeClr val="tx1">
                    <a:lumMod val="75000"/>
                    <a:lumOff val="25000"/>
                  </a:schemeClr>
                </a:solidFill>
                <a:effectLst/>
                <a:latin typeface="+mn-lt"/>
                <a:ea typeface="+mn-ea"/>
                <a:cs typeface="+mn-cs"/>
              </a:rPr>
              <a:t>Modern</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agricultural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machinery</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relies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heavily</a:t>
            </a:r>
            <a:r>
              <a:rPr lang="sk-SK" sz="2400" kern="1200" baseline="0" dirty="0">
                <a:solidFill>
                  <a:schemeClr val="tx1">
                    <a:lumMod val="75000"/>
                    <a:lumOff val="25000"/>
                  </a:schemeClr>
                </a:solidFill>
                <a:effectLst/>
                <a:latin typeface="+mn-lt"/>
                <a:ea typeface="+mn-ea"/>
                <a:cs typeface="+mn-cs"/>
              </a:rPr>
              <a:t> on </a:t>
            </a:r>
            <a:r>
              <a:rPr lang="sk-SK" sz="2400" b="1" kern="1200" baseline="0" dirty="0" err="1">
                <a:solidFill>
                  <a:schemeClr val="tx1">
                    <a:lumMod val="75000"/>
                    <a:lumOff val="25000"/>
                  </a:schemeClr>
                </a:solidFill>
                <a:effectLst/>
                <a:latin typeface="+mn-lt"/>
                <a:ea typeface="+mn-ea"/>
                <a:cs typeface="+mn-cs"/>
              </a:rPr>
              <a:t>sensors</a:t>
            </a:r>
            <a:r>
              <a:rPr lang="sk-SK" sz="2400" b="1" kern="1200" baseline="0" dirty="0">
                <a:solidFill>
                  <a:schemeClr val="tx1">
                    <a:lumMod val="75000"/>
                    <a:lumOff val="25000"/>
                  </a:schemeClr>
                </a:solidFill>
                <a:effectLst/>
                <a:latin typeface="+mn-lt"/>
                <a:ea typeface="+mn-ea"/>
                <a:cs typeface="+mn-cs"/>
              </a:rPr>
              <a:t> and </a:t>
            </a:r>
            <a:r>
              <a:rPr lang="sk-SK" sz="2400" b="1" kern="1200" baseline="0" dirty="0" err="1">
                <a:solidFill>
                  <a:schemeClr val="tx1">
                    <a:lumMod val="75000"/>
                    <a:lumOff val="25000"/>
                  </a:schemeClr>
                </a:solidFill>
                <a:effectLst/>
                <a:latin typeface="+mn-lt"/>
                <a:ea typeface="+mn-ea"/>
                <a:cs typeface="+mn-cs"/>
              </a:rPr>
              <a:t>actuators</a:t>
            </a:r>
            <a:r>
              <a:rPr lang="sk-SK" sz="2400" kern="1200" baseline="0" dirty="0">
                <a:solidFill>
                  <a:schemeClr val="tx1">
                    <a:lumMod val="75000"/>
                    <a:lumOff val="25000"/>
                  </a:schemeClr>
                </a:solidFill>
                <a:effectLst/>
                <a:latin typeface="+mn-lt"/>
                <a:ea typeface="+mn-ea"/>
                <a:cs typeface="+mn-cs"/>
              </a:rPr>
              <a:t> to </a:t>
            </a:r>
            <a:r>
              <a:rPr lang="sk-SK" sz="2400" kern="1200" baseline="0" dirty="0" err="1">
                <a:solidFill>
                  <a:schemeClr val="tx1">
                    <a:lumMod val="75000"/>
                    <a:lumOff val="25000"/>
                  </a:schemeClr>
                </a:solidFill>
                <a:effectLst/>
                <a:latin typeface="+mn-lt"/>
                <a:ea typeface="+mn-ea"/>
                <a:cs typeface="+mn-cs"/>
              </a:rPr>
              <a:t>enhance</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efficiency</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automation</a:t>
            </a:r>
            <a:r>
              <a:rPr lang="sk-SK" sz="2400" b="1" kern="1200" baseline="0" dirty="0">
                <a:solidFill>
                  <a:schemeClr val="tx1">
                    <a:lumMod val="75000"/>
                    <a:lumOff val="25000"/>
                  </a:schemeClr>
                </a:solidFill>
                <a:effectLst/>
                <a:latin typeface="+mn-lt"/>
                <a:ea typeface="+mn-ea"/>
                <a:cs typeface="+mn-cs"/>
              </a:rPr>
              <a:t>, and </a:t>
            </a:r>
            <a:r>
              <a:rPr lang="sk-SK" sz="2400" b="1" kern="1200" baseline="0" dirty="0" err="1">
                <a:solidFill>
                  <a:schemeClr val="tx1">
                    <a:lumMod val="75000"/>
                    <a:lumOff val="25000"/>
                  </a:schemeClr>
                </a:solidFill>
                <a:effectLst/>
                <a:latin typeface="+mn-lt"/>
                <a:ea typeface="+mn-ea"/>
                <a:cs typeface="+mn-cs"/>
              </a:rPr>
              <a:t>precision</a:t>
            </a:r>
            <a:r>
              <a:rPr lang="sk-SK" sz="2400" kern="1200" baseline="0" dirty="0">
                <a:solidFill>
                  <a:schemeClr val="tx1">
                    <a:lumMod val="75000"/>
                    <a:lumOff val="25000"/>
                  </a:schemeClr>
                </a:solidFill>
                <a:effectLst/>
                <a:latin typeface="+mn-lt"/>
                <a:ea typeface="+mn-ea"/>
                <a:cs typeface="+mn-cs"/>
              </a:rPr>
              <a:t> in </a:t>
            </a:r>
            <a:r>
              <a:rPr lang="sk-SK" sz="2400" kern="1200" baseline="0" dirty="0" err="1">
                <a:solidFill>
                  <a:schemeClr val="tx1">
                    <a:lumMod val="75000"/>
                    <a:lumOff val="25000"/>
                  </a:schemeClr>
                </a:solidFill>
                <a:effectLst/>
                <a:latin typeface="+mn-lt"/>
                <a:ea typeface="+mn-ea"/>
                <a:cs typeface="+mn-cs"/>
              </a:rPr>
              <a:t>farming</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operations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These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components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form</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the</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backbone</a:t>
            </a:r>
            <a:r>
              <a:rPr lang="sk-SK" sz="2400" kern="1200" baseline="0" dirty="0">
                <a:solidFill>
                  <a:schemeClr val="tx1">
                    <a:lumMod val="75000"/>
                    <a:lumOff val="25000"/>
                  </a:schemeClr>
                </a:solidFill>
                <a:effectLst/>
                <a:latin typeface="+mn-lt"/>
                <a:ea typeface="+mn-ea"/>
                <a:cs typeface="+mn-cs"/>
              </a:rPr>
              <a:t> of </a:t>
            </a:r>
            <a:r>
              <a:rPr lang="sk-SK" sz="2400" b="1" kern="1200" baseline="0" dirty="0" err="1">
                <a:solidFill>
                  <a:schemeClr val="tx1">
                    <a:lumMod val="75000"/>
                    <a:lumOff val="25000"/>
                  </a:schemeClr>
                </a:solidFill>
                <a:effectLst/>
                <a:latin typeface="+mn-lt"/>
                <a:ea typeface="+mn-ea"/>
                <a:cs typeface="+mn-cs"/>
              </a:rPr>
              <a:t>mechatronic</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systems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enabling</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real-time</a:t>
            </a:r>
            <a:r>
              <a:rPr lang="sk-SK" sz="2400" kern="1200" baseline="0" dirty="0">
                <a:solidFill>
                  <a:schemeClr val="tx1">
                    <a:lumMod val="75000"/>
                    <a:lumOff val="25000"/>
                  </a:schemeClr>
                </a:solidFill>
                <a:effectLst/>
                <a:latin typeface="+mn-lt"/>
                <a:ea typeface="+mn-ea"/>
                <a:cs typeface="+mn-cs"/>
              </a:rPr>
              <a:t> monitoring, </a:t>
            </a:r>
            <a:r>
              <a:rPr lang="sk-SK" sz="2400" kern="1200" baseline="0" dirty="0" err="1">
                <a:solidFill>
                  <a:schemeClr val="tx1">
                    <a:lumMod val="75000"/>
                    <a:lumOff val="25000"/>
                  </a:schemeClr>
                </a:solidFill>
                <a:effectLst/>
                <a:latin typeface="+mn-lt"/>
                <a:ea typeface="+mn-ea"/>
                <a:cs typeface="+mn-cs"/>
              </a:rPr>
              <a:t>intelligent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decision-making</a:t>
            </a:r>
            <a:r>
              <a:rPr lang="sk-SK" sz="2400" kern="1200" baseline="0" dirty="0">
                <a:solidFill>
                  <a:schemeClr val="tx1">
                    <a:lumMod val="75000"/>
                    <a:lumOff val="25000"/>
                  </a:schemeClr>
                </a:solidFill>
                <a:effectLst/>
                <a:latin typeface="+mn-lt"/>
                <a:ea typeface="+mn-ea"/>
                <a:cs typeface="+mn-cs"/>
              </a:rPr>
              <a:t>, and </a:t>
            </a:r>
            <a:r>
              <a:rPr lang="sk-SK" sz="2400" kern="1200" baseline="0" dirty="0" err="1">
                <a:solidFill>
                  <a:schemeClr val="tx1">
                    <a:lumMod val="75000"/>
                    <a:lumOff val="25000"/>
                  </a:schemeClr>
                </a:solidFill>
                <a:effectLst/>
                <a:latin typeface="+mn-lt"/>
                <a:ea typeface="+mn-ea"/>
                <a:cs typeface="+mn-cs"/>
              </a:rPr>
              <a:t>automated</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control</a:t>
            </a:r>
            <a:r>
              <a:rPr lang="sk-SK" sz="2400" kern="1200" baseline="0" dirty="0">
                <a:solidFill>
                  <a:schemeClr val="tx1">
                    <a:lumMod val="75000"/>
                    <a:lumOff val="25000"/>
                  </a:schemeClr>
                </a:solidFill>
                <a:effectLst/>
                <a:latin typeface="+mn-lt"/>
                <a:ea typeface="+mn-ea"/>
                <a:cs typeface="+mn-cs"/>
              </a:rPr>
              <a:t> of </a:t>
            </a:r>
            <a:r>
              <a:rPr lang="sk-SK" sz="2400" kern="1200" baseline="0" dirty="0" err="1">
                <a:solidFill>
                  <a:schemeClr val="tx1">
                    <a:lumMod val="75000"/>
                    <a:lumOff val="25000"/>
                  </a:schemeClr>
                </a:solidFill>
                <a:effectLst/>
                <a:latin typeface="+mn-lt"/>
                <a:ea typeface="+mn-ea"/>
                <a:cs typeface="+mn-cs"/>
              </a:rPr>
              <a:t>equipment</a:t>
            </a:r>
            <a:r>
              <a:rPr lang="sk-SK" sz="2400" kern="1200" baseline="0" dirty="0">
                <a:solidFill>
                  <a:schemeClr val="tx1">
                    <a:lumMod val="75000"/>
                    <a:lumOff val="25000"/>
                  </a:schemeClr>
                </a:solidFill>
                <a:effectLst/>
                <a:latin typeface="+mn-lt"/>
                <a:ea typeface="+mn-ea"/>
                <a:cs typeface="+mn-cs"/>
              </a:rPr>
              <a:t>. This </a:t>
            </a:r>
            <a:r>
              <a:rPr lang="en-IE" sz="2400" kern="1200" baseline="0" dirty="0">
                <a:solidFill>
                  <a:schemeClr val="tx1">
                    <a:lumMod val="75000"/>
                    <a:lumOff val="25000"/>
                  </a:schemeClr>
                </a:solidFill>
                <a:effectLst/>
                <a:latin typeface="+mn-lt"/>
                <a:ea typeface="+mn-ea"/>
                <a:cs typeface="+mn-cs"/>
              </a:rPr>
              <a:t>module</a:t>
            </a:r>
            <a:r>
              <a:rPr lang="sk-SK" sz="2400" kern="1200" baseline="0" dirty="0">
                <a:solidFill>
                  <a:schemeClr val="tx1">
                    <a:lumMod val="75000"/>
                    <a:lumOff val="25000"/>
                  </a:schemeClr>
                </a:solidFill>
                <a:effectLst/>
                <a:latin typeface="+mn-lt"/>
                <a:ea typeface="+mn-ea"/>
                <a:cs typeface="+mn-cs"/>
              </a:rPr>
              <a:t> explores how sensors improve machine efficiency, the role of actuators in farming, and a case study on mechatronics in smart greenhouse systems</a:t>
            </a:r>
            <a:r>
              <a:rPr lang="en-GB" sz="2400" kern="1200" baseline="0" dirty="0">
                <a:solidFill>
                  <a:schemeClr val="tx1">
                    <a:lumMod val="75000"/>
                    <a:lumOff val="25000"/>
                  </a:schemeClr>
                </a:solidFill>
                <a:effectLst/>
                <a:latin typeface="+mn-lt"/>
                <a:ea typeface="+mn-ea"/>
                <a:cs typeface="+mn-cs"/>
              </a:rPr>
              <a:t>.</a:t>
            </a:r>
            <a:endParaRPr lang="sk-SK" sz="2000" dirty="0">
              <a:effectLst/>
            </a:endParaRPr>
          </a:p>
        </p:txBody>
      </p:sp>
      <p:pic>
        <p:nvPicPr>
          <p:cNvPr id="6" name="Picture Placeholder 38">
            <a:extLst>
              <a:ext uri="{FF2B5EF4-FFF2-40B4-BE49-F238E27FC236}">
                <a16:creationId xmlns:a16="http://schemas.microsoft.com/office/drawing/2014/main" id="{EC4CDBA3-238A-38B6-6E16-0D3F3C628AE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A7FB1AA0-B715-2A15-1288-59E299454583}"/>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50D109E-CB03-5EB5-DFD2-E58050E5FB88}"/>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0915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BD22F-376A-DE03-EA81-1A7978B27B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23D90D5-9F1F-AEE1-A574-F89F2E25CE69}"/>
              </a:ext>
            </a:extLst>
          </p:cNvPr>
          <p:cNvSpPr>
            <a:spLocks noGrp="1"/>
          </p:cNvSpPr>
          <p:nvPr>
            <p:ph type="body" sz="quarter" idx="13"/>
          </p:nvPr>
        </p:nvSpPr>
        <p:spPr>
          <a:xfrm>
            <a:off x="1717964" y="413323"/>
            <a:ext cx="9588324" cy="697353"/>
          </a:xfrm>
        </p:spPr>
        <p:txBody>
          <a:bodyPr>
            <a:noAutofit/>
          </a:bodyPr>
          <a:lstStyle/>
          <a:p>
            <a:pPr rtl="0" eaLnBrk="1" latinLnBrk="0" hangingPunct="1"/>
            <a:r>
              <a:rPr lang="sk-SK" b="1" kern="1200" dirty="0" err="1">
                <a:solidFill>
                  <a:srgbClr val="007772"/>
                </a:solidFill>
                <a:effectLst/>
                <a:latin typeface="+mn-lt"/>
                <a:ea typeface="+mn-ea"/>
                <a:cs typeface="+mn-cs"/>
              </a:rPr>
              <a:t>How</a:t>
            </a:r>
            <a:r>
              <a:rPr lang="sk-SK" b="1" kern="1200" dirty="0">
                <a:solidFill>
                  <a:srgbClr val="007772"/>
                </a:solidFill>
                <a:effectLst/>
                <a:latin typeface="+mn-lt"/>
                <a:ea typeface="+mn-ea"/>
                <a:cs typeface="+mn-cs"/>
              </a:rPr>
              <a:t> </a:t>
            </a:r>
            <a:r>
              <a:rPr lang="sk-SK" b="1" kern="1200" dirty="0" err="1">
                <a:solidFill>
                  <a:srgbClr val="007772"/>
                </a:solidFill>
                <a:effectLst/>
                <a:latin typeface="+mn-lt"/>
                <a:ea typeface="+mn-ea"/>
                <a:cs typeface="+mn-cs"/>
              </a:rPr>
              <a:t>Sensors</a:t>
            </a:r>
            <a:r>
              <a:rPr lang="sk-SK" b="1" kern="1200" dirty="0">
                <a:solidFill>
                  <a:srgbClr val="007772"/>
                </a:solidFill>
                <a:effectLst/>
                <a:latin typeface="+mn-lt"/>
                <a:ea typeface="+mn-ea"/>
                <a:cs typeface="+mn-cs"/>
              </a:rPr>
              <a:t> </a:t>
            </a:r>
            <a:r>
              <a:rPr lang="sk-SK" b="1" kern="1200" dirty="0" err="1">
                <a:solidFill>
                  <a:srgbClr val="007772"/>
                </a:solidFill>
                <a:effectLst/>
                <a:latin typeface="+mn-lt"/>
                <a:ea typeface="+mn-ea"/>
                <a:cs typeface="+mn-cs"/>
              </a:rPr>
              <a:t>Enhance</a:t>
            </a:r>
            <a:r>
              <a:rPr lang="sk-SK" b="1" kern="1200" dirty="0">
                <a:solidFill>
                  <a:srgbClr val="007772"/>
                </a:solidFill>
                <a:effectLst/>
                <a:latin typeface="+mn-lt"/>
                <a:ea typeface="+mn-ea"/>
                <a:cs typeface="+mn-cs"/>
              </a:rPr>
              <a:t> </a:t>
            </a:r>
            <a:r>
              <a:rPr lang="sk-SK" b="1" kern="1200" dirty="0" err="1">
                <a:solidFill>
                  <a:srgbClr val="007772"/>
                </a:solidFill>
                <a:effectLst/>
                <a:latin typeface="+mn-lt"/>
                <a:ea typeface="+mn-ea"/>
                <a:cs typeface="+mn-cs"/>
              </a:rPr>
              <a:t>Machine</a:t>
            </a:r>
            <a:r>
              <a:rPr lang="sk-SK" b="1" kern="1200" dirty="0">
                <a:solidFill>
                  <a:srgbClr val="007772"/>
                </a:solidFill>
                <a:effectLst/>
                <a:latin typeface="+mn-lt"/>
                <a:ea typeface="+mn-ea"/>
                <a:cs typeface="+mn-cs"/>
              </a:rPr>
              <a:t> </a:t>
            </a:r>
            <a:r>
              <a:rPr lang="sk-SK" b="1" kern="1200" dirty="0" err="1">
                <a:solidFill>
                  <a:srgbClr val="007772"/>
                </a:solidFill>
                <a:effectLst/>
                <a:latin typeface="+mn-lt"/>
                <a:ea typeface="+mn-ea"/>
                <a:cs typeface="+mn-cs"/>
              </a:rPr>
              <a:t>Efficiency</a:t>
            </a:r>
            <a:endParaRPr lang="sk-SK" dirty="0">
              <a:effectLst/>
            </a:endParaRPr>
          </a:p>
        </p:txBody>
      </p:sp>
      <p:sp>
        <p:nvSpPr>
          <p:cNvPr id="3" name="Text Placeholder 2">
            <a:extLst>
              <a:ext uri="{FF2B5EF4-FFF2-40B4-BE49-F238E27FC236}">
                <a16:creationId xmlns:a16="http://schemas.microsoft.com/office/drawing/2014/main" id="{DC08333C-4B2E-15AD-B165-DB1DAB2EC508}"/>
              </a:ext>
            </a:extLst>
          </p:cNvPr>
          <p:cNvSpPr>
            <a:spLocks noGrp="1"/>
          </p:cNvSpPr>
          <p:nvPr>
            <p:ph type="body" sz="quarter" idx="14"/>
          </p:nvPr>
        </p:nvSpPr>
        <p:spPr>
          <a:xfrm>
            <a:off x="5916575" y="1263791"/>
            <a:ext cx="5918749" cy="4813581"/>
          </a:xfrm>
        </p:spPr>
        <p:txBody>
          <a:bodyPr/>
          <a:lstStyle/>
          <a:p>
            <a:pPr>
              <a:lnSpc>
                <a:spcPct val="100000"/>
              </a:lnSpc>
              <a:spcBef>
                <a:spcPts val="600"/>
              </a:spcBef>
              <a:spcAft>
                <a:spcPts val="800"/>
              </a:spcAft>
            </a:pPr>
            <a:r>
              <a:rPr lang="sk-SK" b="1" dirty="0" err="1">
                <a:solidFill>
                  <a:srgbClr val="404040"/>
                </a:solidFill>
                <a:latin typeface="Calibri "/>
              </a:rPr>
              <a:t>Sensors</a:t>
            </a:r>
            <a:r>
              <a:rPr lang="sk-SK" dirty="0">
                <a:solidFill>
                  <a:srgbClr val="404040"/>
                </a:solidFill>
                <a:latin typeface="Calibri "/>
              </a:rPr>
              <a:t> </a:t>
            </a:r>
            <a:r>
              <a:rPr lang="sk-SK" dirty="0" err="1">
                <a:solidFill>
                  <a:srgbClr val="404040"/>
                </a:solidFill>
                <a:latin typeface="Calibri "/>
              </a:rPr>
              <a:t>play</a:t>
            </a:r>
            <a:r>
              <a:rPr lang="sk-SK" dirty="0">
                <a:solidFill>
                  <a:srgbClr val="404040"/>
                </a:solidFill>
                <a:latin typeface="Calibri "/>
              </a:rPr>
              <a:t> a </a:t>
            </a:r>
            <a:r>
              <a:rPr lang="sk-SK" dirty="0" err="1">
                <a:solidFill>
                  <a:srgbClr val="404040"/>
                </a:solidFill>
                <a:latin typeface="Calibri "/>
              </a:rPr>
              <a:t>crucial</a:t>
            </a:r>
            <a:r>
              <a:rPr lang="sk-SK" dirty="0">
                <a:solidFill>
                  <a:srgbClr val="404040"/>
                </a:solidFill>
                <a:latin typeface="Calibri "/>
              </a:rPr>
              <a:t> role in </a:t>
            </a:r>
            <a:r>
              <a:rPr lang="sk-SK" dirty="0" err="1">
                <a:solidFill>
                  <a:srgbClr val="404040"/>
                </a:solidFill>
                <a:latin typeface="Calibri "/>
              </a:rPr>
              <a:t>data</a:t>
            </a:r>
            <a:r>
              <a:rPr lang="sk-SK" dirty="0">
                <a:solidFill>
                  <a:srgbClr val="404040"/>
                </a:solidFill>
                <a:latin typeface="Calibri "/>
              </a:rPr>
              <a:t> </a:t>
            </a:r>
            <a:r>
              <a:rPr lang="sk-SK" dirty="0" err="1">
                <a:solidFill>
                  <a:srgbClr val="404040"/>
                </a:solidFill>
                <a:latin typeface="Calibri "/>
              </a:rPr>
              <a:t>collection</a:t>
            </a:r>
            <a:r>
              <a:rPr lang="sk-SK" dirty="0">
                <a:solidFill>
                  <a:srgbClr val="404040"/>
                </a:solidFill>
                <a:latin typeface="Calibri "/>
              </a:rPr>
              <a:t> and </a:t>
            </a:r>
            <a:r>
              <a:rPr lang="sk-SK" dirty="0" err="1">
                <a:solidFill>
                  <a:srgbClr val="404040"/>
                </a:solidFill>
                <a:latin typeface="Calibri "/>
              </a:rPr>
              <a:t>decision-making</a:t>
            </a:r>
            <a:r>
              <a:rPr lang="sk-SK" dirty="0">
                <a:solidFill>
                  <a:srgbClr val="404040"/>
                </a:solidFill>
                <a:latin typeface="Calibri "/>
              </a:rPr>
              <a:t> in </a:t>
            </a:r>
            <a:r>
              <a:rPr lang="sk-SK" dirty="0" err="1">
                <a:solidFill>
                  <a:srgbClr val="404040"/>
                </a:solidFill>
                <a:latin typeface="Calibri "/>
              </a:rPr>
              <a:t>agricultural</a:t>
            </a:r>
            <a:r>
              <a:rPr lang="sk-SK" dirty="0">
                <a:solidFill>
                  <a:srgbClr val="404040"/>
                </a:solidFill>
                <a:latin typeface="Calibri "/>
              </a:rPr>
              <a:t> </a:t>
            </a:r>
            <a:r>
              <a:rPr lang="sk-SK" dirty="0" err="1">
                <a:solidFill>
                  <a:srgbClr val="404040"/>
                </a:solidFill>
                <a:latin typeface="Calibri "/>
              </a:rPr>
              <a:t>machinery</a:t>
            </a:r>
            <a:r>
              <a:rPr lang="sk-SK" dirty="0">
                <a:solidFill>
                  <a:srgbClr val="404040"/>
                </a:solidFill>
                <a:latin typeface="Calibri "/>
              </a:rPr>
              <a:t>. By </a:t>
            </a:r>
            <a:r>
              <a:rPr lang="sk-SK" b="1" dirty="0">
                <a:solidFill>
                  <a:srgbClr val="404040"/>
                </a:solidFill>
                <a:latin typeface="Calibri "/>
              </a:rPr>
              <a:t>continuously monitoring </a:t>
            </a:r>
            <a:r>
              <a:rPr lang="sk-SK" dirty="0">
                <a:solidFill>
                  <a:srgbClr val="404040"/>
                </a:solidFill>
                <a:latin typeface="Calibri "/>
              </a:rPr>
              <a:t>environmental and operational conditions, sensors help optimi</a:t>
            </a:r>
            <a:r>
              <a:rPr lang="en-IE" dirty="0">
                <a:solidFill>
                  <a:srgbClr val="404040"/>
                </a:solidFill>
                <a:latin typeface="Calibri "/>
              </a:rPr>
              <a:t>s</a:t>
            </a:r>
            <a:r>
              <a:rPr lang="sk-SK" dirty="0">
                <a:solidFill>
                  <a:srgbClr val="404040"/>
                </a:solidFill>
                <a:latin typeface="Calibri "/>
              </a:rPr>
              <a:t>e processes, reduce resource waste, and improve crop yields.</a:t>
            </a:r>
            <a:endParaRPr lang="en-GB" dirty="0">
              <a:solidFill>
                <a:srgbClr val="404040"/>
              </a:solidFill>
              <a:latin typeface="Calibri "/>
            </a:endParaRPr>
          </a:p>
          <a:p>
            <a:pPr>
              <a:lnSpc>
                <a:spcPct val="100000"/>
              </a:lnSpc>
              <a:spcBef>
                <a:spcPts val="600"/>
              </a:spcBef>
              <a:spcAft>
                <a:spcPts val="800"/>
              </a:spcAft>
            </a:pPr>
            <a:r>
              <a:rPr lang="sk-SK" b="1" dirty="0" err="1">
                <a:effectLst/>
                <a:latin typeface="Calibri "/>
                <a:ea typeface="Aptos" panose="020B0004020202020204" pitchFamily="34" charset="0"/>
                <a:cs typeface="Times New Roman" panose="02020603050405020304" pitchFamily="18" charset="0"/>
              </a:rPr>
              <a:t>Example</a:t>
            </a:r>
            <a:r>
              <a:rPr lang="sk-SK" b="1" dirty="0">
                <a:effectLst/>
                <a:latin typeface="Calibri "/>
                <a:ea typeface="Aptos" panose="020B0004020202020204" pitchFamily="34" charset="0"/>
                <a:cs typeface="Times New Roman" panose="02020603050405020304" pitchFamily="18" charset="0"/>
              </a:rPr>
              <a:t>:</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Smart</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irrigation</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systems</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use</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soil</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moisture</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sensors</a:t>
            </a:r>
            <a:r>
              <a:rPr lang="sk-SK" dirty="0">
                <a:effectLst/>
                <a:latin typeface="Calibri "/>
                <a:ea typeface="Aptos" panose="020B0004020202020204" pitchFamily="34" charset="0"/>
                <a:cs typeface="Times New Roman" panose="02020603050405020304" pitchFamily="18" charset="0"/>
              </a:rPr>
              <a:t> to </a:t>
            </a:r>
            <a:r>
              <a:rPr lang="sk-SK" dirty="0" err="1">
                <a:effectLst/>
                <a:latin typeface="Calibri "/>
                <a:ea typeface="Aptos" panose="020B0004020202020204" pitchFamily="34" charset="0"/>
                <a:cs typeface="Times New Roman" panose="02020603050405020304" pitchFamily="18" charset="0"/>
              </a:rPr>
              <a:t>trigger</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water</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pumps</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only</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when</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necessary</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improving</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water</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conservation</a:t>
            </a:r>
            <a:r>
              <a:rPr lang="sk-SK" dirty="0">
                <a:effectLst/>
                <a:latin typeface="Calibri "/>
                <a:ea typeface="Aptos" panose="020B0004020202020204" pitchFamily="34" charset="0"/>
                <a:cs typeface="Times New Roman" panose="02020603050405020304" pitchFamily="18" charset="0"/>
              </a:rPr>
              <a:t> and </a:t>
            </a:r>
            <a:r>
              <a:rPr lang="sk-SK" dirty="0" err="1">
                <a:effectLst/>
                <a:latin typeface="Calibri "/>
                <a:ea typeface="Aptos" panose="020B0004020202020204" pitchFamily="34" charset="0"/>
                <a:cs typeface="Times New Roman" panose="02020603050405020304" pitchFamily="18" charset="0"/>
              </a:rPr>
              <a:t>crop</a:t>
            </a:r>
            <a:r>
              <a:rPr lang="sk-SK" dirty="0">
                <a:effectLst/>
                <a:latin typeface="Calibri "/>
                <a:ea typeface="Aptos" panose="020B0004020202020204" pitchFamily="34" charset="0"/>
                <a:cs typeface="Times New Roman" panose="02020603050405020304" pitchFamily="18" charset="0"/>
              </a:rPr>
              <a:t> </a:t>
            </a:r>
            <a:r>
              <a:rPr lang="sk-SK" dirty="0" err="1">
                <a:effectLst/>
                <a:latin typeface="Calibri "/>
                <a:ea typeface="Aptos" panose="020B0004020202020204" pitchFamily="34" charset="0"/>
                <a:cs typeface="Times New Roman" panose="02020603050405020304" pitchFamily="18" charset="0"/>
              </a:rPr>
              <a:t>health</a:t>
            </a:r>
            <a:r>
              <a:rPr lang="sk-SK" dirty="0">
                <a:effectLst/>
                <a:latin typeface="Calibri "/>
                <a:ea typeface="Aptos" panose="020B0004020202020204" pitchFamily="34" charset="0"/>
                <a:cs typeface="Times New Roman" panose="02020603050405020304" pitchFamily="18" charset="0"/>
              </a:rPr>
              <a:t>.</a:t>
            </a:r>
            <a:endParaRPr lang="sk-SK" dirty="0">
              <a:solidFill>
                <a:srgbClr val="404040"/>
              </a:solidFill>
              <a:latin typeface="Calibri "/>
            </a:endParaRPr>
          </a:p>
        </p:txBody>
      </p:sp>
      <p:sp>
        <p:nvSpPr>
          <p:cNvPr id="7" name="Rectangle 6">
            <a:extLst>
              <a:ext uri="{FF2B5EF4-FFF2-40B4-BE49-F238E27FC236}">
                <a16:creationId xmlns:a16="http://schemas.microsoft.com/office/drawing/2014/main" id="{3AE25613-1D2D-7A4B-71FC-4C0046A2E337}"/>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880572E-E828-97CD-6DBE-7415B5F84B4E}"/>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ESP32 Soil Moisture Sensors - DIY Automatic Watering System : 9 Steps ...">
            <a:extLst>
              <a:ext uri="{FF2B5EF4-FFF2-40B4-BE49-F238E27FC236}">
                <a16:creationId xmlns:a16="http://schemas.microsoft.com/office/drawing/2014/main" id="{5F44FFED-B3E1-93E6-C16F-47469301D9C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9305" y="1263791"/>
            <a:ext cx="5196501" cy="4330418"/>
          </a:xfrm>
          <a:prstGeom prst="rect">
            <a:avLst/>
          </a:prstGeom>
          <a:noFill/>
          <a:extLst>
            <a:ext uri="{909E8E84-426E-40DD-AFC4-6F175D3DCCD1}">
              <a14:hiddenFill xmlns:a14="http://schemas.microsoft.com/office/drawing/2010/main">
                <a:solidFill>
                  <a:srgbClr val="FFFFFF"/>
                </a:solidFill>
              </a14:hiddenFill>
            </a:ext>
          </a:extLst>
        </p:spPr>
      </p:pic>
      <p:sp>
        <p:nvSpPr>
          <p:cNvPr id="5" name="BlokTextu 4">
            <a:extLst>
              <a:ext uri="{FF2B5EF4-FFF2-40B4-BE49-F238E27FC236}">
                <a16:creationId xmlns:a16="http://schemas.microsoft.com/office/drawing/2014/main" id="{D30B131F-7EC4-792A-440A-CEE4AEDD04B0}"/>
              </a:ext>
            </a:extLst>
          </p:cNvPr>
          <p:cNvSpPr txBox="1"/>
          <p:nvPr/>
        </p:nvSpPr>
        <p:spPr>
          <a:xfrm>
            <a:off x="356676" y="5605062"/>
            <a:ext cx="3961324" cy="646331"/>
          </a:xfrm>
          <a:prstGeom prst="rect">
            <a:avLst/>
          </a:prstGeom>
          <a:noFill/>
        </p:spPr>
        <p:txBody>
          <a:bodyPr wrap="square">
            <a:spAutoFit/>
          </a:bodyPr>
          <a:lstStyle/>
          <a:p>
            <a:r>
              <a:rPr lang="sk-SK" sz="1200" dirty="0">
                <a:hlinkClick r:id="rId4"/>
              </a:rPr>
              <a:t>https://www.instructables.com/ESP32-Soil-Moisture-Sensors-DIY-Automatic-Watering/</a:t>
            </a:r>
            <a:endParaRPr lang="en-IE" sz="1200" dirty="0"/>
          </a:p>
          <a:p>
            <a:endParaRPr lang="sk-SK" sz="1200" dirty="0"/>
          </a:p>
        </p:txBody>
      </p:sp>
    </p:spTree>
    <p:extLst>
      <p:ext uri="{BB962C8B-B14F-4D97-AF65-F5344CB8AC3E}">
        <p14:creationId xmlns:p14="http://schemas.microsoft.com/office/powerpoint/2010/main" val="3008176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31FC2-CEF4-5C27-3B31-5CC8A1B7F19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40EDD0F-8D29-0CD9-0F85-D9305C5E462E}"/>
              </a:ext>
            </a:extLst>
          </p:cNvPr>
          <p:cNvSpPr>
            <a:spLocks noGrp="1"/>
          </p:cNvSpPr>
          <p:nvPr>
            <p:ph type="body" sz="quarter" idx="13"/>
          </p:nvPr>
        </p:nvSpPr>
        <p:spPr>
          <a:xfrm>
            <a:off x="1675006" y="725979"/>
            <a:ext cx="9649486" cy="697353"/>
          </a:xfrm>
        </p:spPr>
        <p:txBody>
          <a:bodyPr/>
          <a:lstStyle/>
          <a:p>
            <a:pPr rtl="0" eaLnBrk="1" latinLnBrk="0" hangingPunct="1"/>
            <a:r>
              <a:rPr lang="sk-SK" sz="3600" b="1" kern="1200" baseline="0" dirty="0" err="1">
                <a:solidFill>
                  <a:srgbClr val="007772"/>
                </a:solidFill>
                <a:effectLst/>
                <a:latin typeface="+mn-lt"/>
                <a:ea typeface="+mn-ea"/>
                <a:cs typeface="+mn-cs"/>
              </a:rPr>
              <a:t>Key</a:t>
            </a:r>
            <a:r>
              <a:rPr lang="sk-SK" sz="3600" b="1" kern="1200" baseline="0" dirty="0">
                <a:solidFill>
                  <a:srgbClr val="007772"/>
                </a:solidFill>
                <a:effectLst/>
                <a:latin typeface="+mn-lt"/>
                <a:ea typeface="+mn-ea"/>
                <a:cs typeface="+mn-cs"/>
              </a:rPr>
              <a:t> </a:t>
            </a:r>
            <a:r>
              <a:rPr lang="sk-SK" sz="3600" b="1" kern="1200" baseline="0" dirty="0" err="1">
                <a:solidFill>
                  <a:srgbClr val="007772"/>
                </a:solidFill>
                <a:effectLst/>
                <a:latin typeface="+mn-lt"/>
                <a:ea typeface="+mn-ea"/>
                <a:cs typeface="+mn-cs"/>
              </a:rPr>
              <a:t>Functions</a:t>
            </a:r>
            <a:r>
              <a:rPr lang="sk-SK" sz="3600" b="1" kern="1200" baseline="0" dirty="0">
                <a:solidFill>
                  <a:srgbClr val="007772"/>
                </a:solidFill>
                <a:effectLst/>
                <a:latin typeface="+mn-lt"/>
                <a:ea typeface="+mn-ea"/>
                <a:cs typeface="+mn-cs"/>
              </a:rPr>
              <a:t> of </a:t>
            </a:r>
            <a:r>
              <a:rPr lang="sk-SK" sz="3600" b="1" kern="1200" baseline="0" dirty="0" err="1">
                <a:solidFill>
                  <a:srgbClr val="007772"/>
                </a:solidFill>
                <a:effectLst/>
                <a:latin typeface="+mn-lt"/>
                <a:ea typeface="+mn-ea"/>
                <a:cs typeface="+mn-cs"/>
              </a:rPr>
              <a:t>Sensors</a:t>
            </a:r>
            <a:r>
              <a:rPr lang="sk-SK" sz="3600" b="1" kern="1200" baseline="0" dirty="0">
                <a:solidFill>
                  <a:srgbClr val="007772"/>
                </a:solidFill>
                <a:effectLst/>
                <a:latin typeface="+mn-lt"/>
                <a:ea typeface="+mn-ea"/>
                <a:cs typeface="+mn-cs"/>
              </a:rPr>
              <a:t> in Agriculture:</a:t>
            </a:r>
            <a:endParaRPr lang="sk-SK" dirty="0">
              <a:effectLst/>
            </a:endParaRPr>
          </a:p>
        </p:txBody>
      </p:sp>
      <p:sp>
        <p:nvSpPr>
          <p:cNvPr id="6" name="Text Placeholder 5">
            <a:extLst>
              <a:ext uri="{FF2B5EF4-FFF2-40B4-BE49-F238E27FC236}">
                <a16:creationId xmlns:a16="http://schemas.microsoft.com/office/drawing/2014/main" id="{693DDAF9-DC64-CD2E-28FE-10C3E5CE4656}"/>
              </a:ext>
            </a:extLst>
          </p:cNvPr>
          <p:cNvSpPr>
            <a:spLocks noGrp="1"/>
          </p:cNvSpPr>
          <p:nvPr>
            <p:ph type="body" sz="quarter" idx="14"/>
          </p:nvPr>
        </p:nvSpPr>
        <p:spPr>
          <a:xfrm>
            <a:off x="624625" y="2216506"/>
            <a:ext cx="5738790" cy="4302057"/>
          </a:xfrm>
        </p:spPr>
        <p:txBody>
          <a:bodyPr/>
          <a:lstStyle/>
          <a:p>
            <a:pPr marL="342900" lvl="0" indent="-342900">
              <a:buFont typeface="Arial" panose="020B0604020202020204" pitchFamily="34" charset="0"/>
              <a:buChar char="•"/>
            </a:pPr>
            <a:r>
              <a:rPr lang="sk-SK" b="1" kern="1200" baseline="0" dirty="0" err="1">
                <a:solidFill>
                  <a:srgbClr val="404040"/>
                </a:solidFill>
                <a:effectLst/>
              </a:rPr>
              <a:t>Precision</a:t>
            </a:r>
            <a:r>
              <a:rPr lang="sk-SK" b="1" kern="1200" baseline="0" dirty="0">
                <a:solidFill>
                  <a:srgbClr val="404040"/>
                </a:solidFill>
                <a:effectLst/>
              </a:rPr>
              <a:t> </a:t>
            </a:r>
            <a:r>
              <a:rPr lang="sk-SK" b="1" kern="1200" baseline="0" dirty="0" err="1">
                <a:solidFill>
                  <a:srgbClr val="404040"/>
                </a:solidFill>
                <a:effectLst/>
              </a:rPr>
              <a:t>Farming</a:t>
            </a:r>
            <a:r>
              <a:rPr lang="sk-SK" b="1" kern="1200" baseline="0" dirty="0">
                <a:solidFill>
                  <a:srgbClr val="404040"/>
                </a:solidFill>
                <a:effectLst/>
              </a:rPr>
              <a:t>:</a:t>
            </a:r>
            <a:r>
              <a:rPr lang="sk-SK" kern="1200" baseline="0" dirty="0">
                <a:solidFill>
                  <a:srgbClr val="404040"/>
                </a:solidFill>
                <a:effectLst/>
              </a:rPr>
              <a:t> GPS and </a:t>
            </a:r>
            <a:r>
              <a:rPr lang="sk-SK" kern="1200" baseline="0" dirty="0" err="1">
                <a:solidFill>
                  <a:srgbClr val="404040"/>
                </a:solidFill>
                <a:effectLst/>
              </a:rPr>
              <a:t>LiDAR</a:t>
            </a:r>
            <a:r>
              <a:rPr lang="sk-SK" kern="1200" baseline="0" dirty="0">
                <a:solidFill>
                  <a:srgbClr val="404040"/>
                </a:solidFill>
                <a:effectLst/>
              </a:rPr>
              <a:t> </a:t>
            </a:r>
            <a:r>
              <a:rPr lang="sk-SK" kern="1200" baseline="0" dirty="0" err="1">
                <a:solidFill>
                  <a:srgbClr val="404040"/>
                </a:solidFill>
                <a:effectLst/>
              </a:rPr>
              <a:t>sensors</a:t>
            </a:r>
            <a:r>
              <a:rPr lang="sk-SK" kern="1200" baseline="0" dirty="0">
                <a:solidFill>
                  <a:srgbClr val="404040"/>
                </a:solidFill>
                <a:effectLst/>
              </a:rPr>
              <a:t> </a:t>
            </a:r>
            <a:r>
              <a:rPr lang="sk-SK" kern="1200" baseline="0" dirty="0" err="1">
                <a:solidFill>
                  <a:srgbClr val="404040"/>
                </a:solidFill>
                <a:effectLst/>
              </a:rPr>
              <a:t>guide</a:t>
            </a:r>
            <a:r>
              <a:rPr lang="sk-SK" kern="1200" baseline="0" dirty="0">
                <a:solidFill>
                  <a:srgbClr val="404040"/>
                </a:solidFill>
                <a:effectLst/>
              </a:rPr>
              <a:t> </a:t>
            </a:r>
            <a:r>
              <a:rPr lang="sk-SK" kern="1200" baseline="0" dirty="0" err="1">
                <a:solidFill>
                  <a:srgbClr val="404040"/>
                </a:solidFill>
                <a:effectLst/>
              </a:rPr>
              <a:t>autonomous</a:t>
            </a:r>
            <a:r>
              <a:rPr lang="sk-SK" kern="1200" baseline="0" dirty="0">
                <a:solidFill>
                  <a:srgbClr val="404040"/>
                </a:solidFill>
                <a:effectLst/>
              </a:rPr>
              <a:t> </a:t>
            </a:r>
            <a:r>
              <a:rPr lang="sk-SK" kern="1200" baseline="0" dirty="0" err="1">
                <a:solidFill>
                  <a:srgbClr val="404040"/>
                </a:solidFill>
                <a:effectLst/>
              </a:rPr>
              <a:t>tractors</a:t>
            </a:r>
            <a:r>
              <a:rPr lang="sk-SK" kern="1200" baseline="0" dirty="0">
                <a:solidFill>
                  <a:srgbClr val="404040"/>
                </a:solidFill>
                <a:effectLst/>
              </a:rPr>
              <a:t> and </a:t>
            </a:r>
            <a:r>
              <a:rPr lang="sk-SK" kern="1200" baseline="0" dirty="0" err="1">
                <a:solidFill>
                  <a:srgbClr val="404040"/>
                </a:solidFill>
                <a:effectLst/>
              </a:rPr>
              <a:t>drones</a:t>
            </a:r>
            <a:r>
              <a:rPr lang="sk-SK" kern="1200" baseline="0" dirty="0">
                <a:solidFill>
                  <a:srgbClr val="404040"/>
                </a:solidFill>
                <a:effectLst/>
              </a:rPr>
              <a:t> for </a:t>
            </a:r>
            <a:r>
              <a:rPr lang="sk-SK" kern="1200" baseline="0" dirty="0" err="1">
                <a:solidFill>
                  <a:srgbClr val="404040"/>
                </a:solidFill>
                <a:effectLst/>
              </a:rPr>
              <a:t>accurate</a:t>
            </a:r>
            <a:r>
              <a:rPr lang="sk-SK" kern="1200" baseline="0" dirty="0">
                <a:solidFill>
                  <a:srgbClr val="404040"/>
                </a:solidFill>
                <a:effectLst/>
              </a:rPr>
              <a:t> </a:t>
            </a:r>
            <a:r>
              <a:rPr lang="sk-SK" kern="1200" baseline="0" dirty="0" err="1">
                <a:solidFill>
                  <a:srgbClr val="404040"/>
                </a:solidFill>
                <a:effectLst/>
              </a:rPr>
              <a:t>navigation</a:t>
            </a:r>
            <a:r>
              <a:rPr lang="sk-SK" kern="1200" baseline="0" dirty="0">
                <a:solidFill>
                  <a:srgbClr val="404040"/>
                </a:solidFill>
                <a:effectLst/>
              </a:rPr>
              <a:t> and </a:t>
            </a:r>
            <a:r>
              <a:rPr lang="sk-SK" kern="1200" baseline="0" dirty="0" err="1">
                <a:solidFill>
                  <a:srgbClr val="404040"/>
                </a:solidFill>
                <a:effectLst/>
              </a:rPr>
              <a:t>efficient</a:t>
            </a:r>
            <a:r>
              <a:rPr lang="sk-SK" kern="1200" baseline="0" dirty="0">
                <a:solidFill>
                  <a:srgbClr val="404040"/>
                </a:solidFill>
                <a:effectLst/>
              </a:rPr>
              <a:t> </a:t>
            </a:r>
            <a:r>
              <a:rPr lang="sk-SK" kern="1200" baseline="0" dirty="0" err="1">
                <a:solidFill>
                  <a:srgbClr val="404040"/>
                </a:solidFill>
                <a:effectLst/>
              </a:rPr>
              <a:t>land</a:t>
            </a:r>
            <a:r>
              <a:rPr lang="sk-SK" kern="1200" baseline="0" dirty="0">
                <a:solidFill>
                  <a:srgbClr val="404040"/>
                </a:solidFill>
                <a:effectLst/>
              </a:rPr>
              <a:t> </a:t>
            </a:r>
            <a:r>
              <a:rPr lang="sk-SK" kern="1200" baseline="0" dirty="0" err="1">
                <a:solidFill>
                  <a:srgbClr val="404040"/>
                </a:solidFill>
                <a:effectLst/>
              </a:rPr>
              <a:t>use</a:t>
            </a:r>
            <a:r>
              <a:rPr lang="sk-SK" kern="1200" baseline="0" dirty="0">
                <a:solidFill>
                  <a:srgbClr val="404040"/>
                </a:solidFill>
                <a:effectLst/>
              </a:rPr>
              <a:t>.</a:t>
            </a:r>
          </a:p>
          <a:p>
            <a:pPr marL="342900" lvl="0" indent="-342900">
              <a:buFont typeface="Arial" panose="020B0604020202020204" pitchFamily="34" charset="0"/>
              <a:buChar char="•"/>
            </a:pPr>
            <a:r>
              <a:rPr lang="sk-SK" b="1" kern="1200" baseline="0" dirty="0">
                <a:solidFill>
                  <a:srgbClr val="404040"/>
                </a:solidFill>
                <a:effectLst/>
              </a:rPr>
              <a:t>Irrigation Optimi</a:t>
            </a:r>
            <a:r>
              <a:rPr lang="en-IE" b="1" kern="1200" baseline="0" dirty="0">
                <a:solidFill>
                  <a:srgbClr val="404040"/>
                </a:solidFill>
                <a:effectLst/>
              </a:rPr>
              <a:t>s</a:t>
            </a:r>
            <a:r>
              <a:rPr lang="sk-SK" b="1" kern="1200" baseline="0" dirty="0">
                <a:solidFill>
                  <a:srgbClr val="404040"/>
                </a:solidFill>
                <a:effectLst/>
              </a:rPr>
              <a:t>ation:</a:t>
            </a:r>
            <a:r>
              <a:rPr lang="sk-SK" kern="1200" baseline="0" dirty="0">
                <a:solidFill>
                  <a:srgbClr val="404040"/>
                </a:solidFill>
                <a:effectLst/>
              </a:rPr>
              <a:t> Soil moisture sensors adjust water supply based on real-time data, preventing overwatering.</a:t>
            </a:r>
          </a:p>
          <a:p>
            <a:pPr marL="342900" lvl="0" indent="-342900">
              <a:buFont typeface="Arial" panose="020B0604020202020204" pitchFamily="34" charset="0"/>
              <a:buChar char="•"/>
            </a:pPr>
            <a:r>
              <a:rPr lang="sk-SK" b="1" kern="1200" baseline="0" dirty="0" err="1">
                <a:solidFill>
                  <a:srgbClr val="404040"/>
                </a:solidFill>
                <a:effectLst/>
              </a:rPr>
              <a:t>Pest</a:t>
            </a:r>
            <a:r>
              <a:rPr lang="sk-SK" b="1" kern="1200" baseline="0" dirty="0">
                <a:solidFill>
                  <a:srgbClr val="404040"/>
                </a:solidFill>
                <a:effectLst/>
              </a:rPr>
              <a:t> and </a:t>
            </a:r>
            <a:r>
              <a:rPr lang="sk-SK" b="1" kern="1200" baseline="0" dirty="0" err="1">
                <a:solidFill>
                  <a:srgbClr val="404040"/>
                </a:solidFill>
                <a:effectLst/>
              </a:rPr>
              <a:t>Disease</a:t>
            </a:r>
            <a:r>
              <a:rPr lang="sk-SK" b="1" kern="1200" baseline="0" dirty="0">
                <a:solidFill>
                  <a:srgbClr val="404040"/>
                </a:solidFill>
                <a:effectLst/>
              </a:rPr>
              <a:t> </a:t>
            </a:r>
            <a:r>
              <a:rPr lang="sk-SK" b="1" kern="1200" baseline="0" dirty="0" err="1">
                <a:solidFill>
                  <a:srgbClr val="404040"/>
                </a:solidFill>
                <a:effectLst/>
              </a:rPr>
              <a:t>Detection</a:t>
            </a:r>
            <a:r>
              <a:rPr lang="sk-SK" b="1" kern="1200" baseline="0" dirty="0">
                <a:solidFill>
                  <a:srgbClr val="404040"/>
                </a:solidFill>
                <a:effectLst/>
              </a:rPr>
              <a:t>:</a:t>
            </a:r>
            <a:r>
              <a:rPr lang="sk-SK" kern="1200" baseline="0" dirty="0">
                <a:solidFill>
                  <a:srgbClr val="404040"/>
                </a:solidFill>
                <a:effectLst/>
              </a:rPr>
              <a:t> </a:t>
            </a:r>
            <a:r>
              <a:rPr lang="sk-SK" kern="1200" baseline="0" dirty="0" err="1">
                <a:solidFill>
                  <a:srgbClr val="404040"/>
                </a:solidFill>
                <a:effectLst/>
              </a:rPr>
              <a:t>Multispectral</a:t>
            </a:r>
            <a:r>
              <a:rPr lang="sk-SK" kern="1200" baseline="0" dirty="0">
                <a:solidFill>
                  <a:srgbClr val="404040"/>
                </a:solidFill>
                <a:effectLst/>
              </a:rPr>
              <a:t> and </a:t>
            </a:r>
            <a:r>
              <a:rPr lang="sk-SK" kern="1200" baseline="0" dirty="0" err="1">
                <a:solidFill>
                  <a:srgbClr val="404040"/>
                </a:solidFill>
                <a:effectLst/>
              </a:rPr>
              <a:t>thermal</a:t>
            </a:r>
            <a:r>
              <a:rPr lang="sk-SK" kern="1200" baseline="0" dirty="0">
                <a:solidFill>
                  <a:srgbClr val="404040"/>
                </a:solidFill>
                <a:effectLst/>
              </a:rPr>
              <a:t> </a:t>
            </a:r>
            <a:r>
              <a:rPr lang="sk-SK" kern="1200" baseline="0" dirty="0" err="1">
                <a:solidFill>
                  <a:srgbClr val="404040"/>
                </a:solidFill>
                <a:effectLst/>
              </a:rPr>
              <a:t>cameras</a:t>
            </a:r>
            <a:r>
              <a:rPr lang="sk-SK" kern="1200" baseline="0" dirty="0">
                <a:solidFill>
                  <a:srgbClr val="404040"/>
                </a:solidFill>
                <a:effectLst/>
              </a:rPr>
              <a:t> </a:t>
            </a:r>
            <a:r>
              <a:rPr lang="sk-SK" kern="1200" baseline="0" dirty="0" err="1">
                <a:solidFill>
                  <a:srgbClr val="404040"/>
                </a:solidFill>
                <a:effectLst/>
              </a:rPr>
              <a:t>identify</a:t>
            </a:r>
            <a:r>
              <a:rPr lang="sk-SK" kern="1200" baseline="0" dirty="0">
                <a:solidFill>
                  <a:srgbClr val="404040"/>
                </a:solidFill>
                <a:effectLst/>
              </a:rPr>
              <a:t> </a:t>
            </a:r>
            <a:r>
              <a:rPr lang="sk-SK" kern="1200" baseline="0" dirty="0" err="1">
                <a:solidFill>
                  <a:srgbClr val="404040"/>
                </a:solidFill>
                <a:effectLst/>
              </a:rPr>
              <a:t>early</a:t>
            </a:r>
            <a:r>
              <a:rPr lang="sk-SK" kern="1200" baseline="0" dirty="0">
                <a:solidFill>
                  <a:srgbClr val="404040"/>
                </a:solidFill>
                <a:effectLst/>
              </a:rPr>
              <a:t> </a:t>
            </a:r>
            <a:r>
              <a:rPr lang="sk-SK" kern="1200" baseline="0" dirty="0" err="1">
                <a:solidFill>
                  <a:srgbClr val="404040"/>
                </a:solidFill>
                <a:effectLst/>
              </a:rPr>
              <a:t>signs</a:t>
            </a:r>
            <a:r>
              <a:rPr lang="sk-SK" kern="1200" baseline="0" dirty="0">
                <a:solidFill>
                  <a:srgbClr val="404040"/>
                </a:solidFill>
                <a:effectLst/>
              </a:rPr>
              <a:t> of </a:t>
            </a:r>
            <a:r>
              <a:rPr lang="sk-SK" kern="1200" baseline="0" dirty="0" err="1">
                <a:solidFill>
                  <a:srgbClr val="404040"/>
                </a:solidFill>
                <a:effectLst/>
              </a:rPr>
              <a:t>plant</a:t>
            </a:r>
            <a:r>
              <a:rPr lang="sk-SK" kern="1200" baseline="0" dirty="0">
                <a:solidFill>
                  <a:srgbClr val="404040"/>
                </a:solidFill>
                <a:effectLst/>
              </a:rPr>
              <a:t> </a:t>
            </a:r>
            <a:r>
              <a:rPr lang="sk-SK" kern="1200" baseline="0" dirty="0" err="1">
                <a:solidFill>
                  <a:srgbClr val="404040"/>
                </a:solidFill>
                <a:effectLst/>
              </a:rPr>
              <a:t>stress</a:t>
            </a:r>
            <a:r>
              <a:rPr lang="sk-SK" kern="1200" baseline="0" dirty="0">
                <a:solidFill>
                  <a:srgbClr val="404040"/>
                </a:solidFill>
                <a:effectLst/>
              </a:rPr>
              <a:t>, </a:t>
            </a:r>
            <a:r>
              <a:rPr lang="sk-SK" kern="1200" baseline="0" dirty="0" err="1">
                <a:solidFill>
                  <a:srgbClr val="404040"/>
                </a:solidFill>
                <a:effectLst/>
              </a:rPr>
              <a:t>enabling</a:t>
            </a:r>
            <a:r>
              <a:rPr lang="sk-SK" kern="1200" baseline="0" dirty="0">
                <a:solidFill>
                  <a:srgbClr val="404040"/>
                </a:solidFill>
                <a:effectLst/>
              </a:rPr>
              <a:t> </a:t>
            </a:r>
            <a:r>
              <a:rPr lang="sk-SK" kern="1200" baseline="0" dirty="0" err="1">
                <a:solidFill>
                  <a:srgbClr val="404040"/>
                </a:solidFill>
                <a:effectLst/>
              </a:rPr>
              <a:t>targeted</a:t>
            </a:r>
            <a:r>
              <a:rPr lang="sk-SK" kern="1200" baseline="0" dirty="0">
                <a:solidFill>
                  <a:srgbClr val="404040"/>
                </a:solidFill>
                <a:effectLst/>
              </a:rPr>
              <a:t> </a:t>
            </a:r>
            <a:r>
              <a:rPr lang="sk-SK" kern="1200" baseline="0" dirty="0" err="1">
                <a:solidFill>
                  <a:srgbClr val="404040"/>
                </a:solidFill>
                <a:effectLst/>
              </a:rPr>
              <a:t>treatment</a:t>
            </a:r>
            <a:r>
              <a:rPr lang="sk-SK" kern="1200" baseline="0" dirty="0">
                <a:solidFill>
                  <a:srgbClr val="404040"/>
                </a:solidFill>
                <a:effectLst/>
              </a:rPr>
              <a:t>.</a:t>
            </a:r>
          </a:p>
          <a:p>
            <a:pPr lvl="0"/>
            <a:endParaRPr lang="sk-SK" dirty="0"/>
          </a:p>
        </p:txBody>
      </p:sp>
      <p:pic>
        <p:nvPicPr>
          <p:cNvPr id="2050" name="Picture 2" descr="University startup develops $5,000 agricultural robot - The Daily Illini">
            <a:extLst>
              <a:ext uri="{FF2B5EF4-FFF2-40B4-BE49-F238E27FC236}">
                <a16:creationId xmlns:a16="http://schemas.microsoft.com/office/drawing/2014/main" id="{3D292B98-80FC-B55E-00A0-0E7400B4243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80774" y="2884487"/>
            <a:ext cx="3864472" cy="2898857"/>
          </a:xfrm>
          <a:prstGeom prst="rect">
            <a:avLst/>
          </a:prstGeom>
          <a:noFill/>
          <a:extLst>
            <a:ext uri="{909E8E84-426E-40DD-AFC4-6F175D3DCCD1}">
              <a14:hiddenFill xmlns:a14="http://schemas.microsoft.com/office/drawing/2010/main">
                <a:solidFill>
                  <a:srgbClr val="FFFFFF"/>
                </a:solidFill>
              </a14:hiddenFill>
            </a:ext>
          </a:extLst>
        </p:spPr>
      </p:pic>
      <p:pic>
        <p:nvPicPr>
          <p:cNvPr id="4" name="Zástupný objekt pre obrázok 3" descr="Obrázok, na ktorom je rastlina, vnútri, exteriér&#10;&#10;Obsah vygenerovaný umelou inteligenciou môže byť nesprávny.">
            <a:hlinkClick r:id="rId3"/>
            <a:extLst>
              <a:ext uri="{FF2B5EF4-FFF2-40B4-BE49-F238E27FC236}">
                <a16:creationId xmlns:a16="http://schemas.microsoft.com/office/drawing/2014/main" id="{6E0F112E-05DC-F3AE-8C34-A77D3B927DAC}"/>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a:stretch>
            <a:fillRect/>
          </a:stretch>
        </p:blipFill>
        <p:spPr/>
      </p:pic>
      <p:sp>
        <p:nvSpPr>
          <p:cNvPr id="9" name="Šípka: doprava 8">
            <a:extLst>
              <a:ext uri="{FF2B5EF4-FFF2-40B4-BE49-F238E27FC236}">
                <a16:creationId xmlns:a16="http://schemas.microsoft.com/office/drawing/2014/main" id="{5D888436-7942-6E9A-7298-C119354AC32B}"/>
              </a:ext>
            </a:extLst>
          </p:cNvPr>
          <p:cNvSpPr/>
          <p:nvPr/>
        </p:nvSpPr>
        <p:spPr>
          <a:xfrm flipH="1">
            <a:off x="10241377" y="5603870"/>
            <a:ext cx="1867050" cy="1244486"/>
          </a:xfrm>
          <a:prstGeom prst="rightArrow">
            <a:avLst/>
          </a:prstGeom>
          <a:solidFill>
            <a:srgbClr val="007772"/>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Click for more info</a:t>
            </a:r>
          </a:p>
        </p:txBody>
      </p:sp>
    </p:spTree>
    <p:extLst>
      <p:ext uri="{BB962C8B-B14F-4D97-AF65-F5344CB8AC3E}">
        <p14:creationId xmlns:p14="http://schemas.microsoft.com/office/powerpoint/2010/main" val="3885792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9E2EC-AC73-A6CD-A88B-EC5C2D78E85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E49B040-00E3-35A9-79D9-639CFE05BF0B}"/>
              </a:ext>
            </a:extLst>
          </p:cNvPr>
          <p:cNvSpPr>
            <a:spLocks noGrp="1"/>
          </p:cNvSpPr>
          <p:nvPr>
            <p:ph type="body" sz="quarter" idx="13"/>
          </p:nvPr>
        </p:nvSpPr>
        <p:spPr>
          <a:xfrm>
            <a:off x="1675006" y="725979"/>
            <a:ext cx="9649486" cy="697353"/>
          </a:xfrm>
        </p:spPr>
        <p:txBody>
          <a:bodyPr/>
          <a:lstStyle/>
          <a:p>
            <a:pPr rtl="0" eaLnBrk="1" latinLnBrk="0" hangingPunct="1"/>
            <a:r>
              <a:rPr lang="sk-SK" sz="3600" b="1" kern="1200" baseline="0" dirty="0" err="1">
                <a:solidFill>
                  <a:srgbClr val="007772"/>
                </a:solidFill>
                <a:effectLst/>
                <a:latin typeface="+mn-lt"/>
                <a:ea typeface="+mn-ea"/>
                <a:cs typeface="+mn-cs"/>
              </a:rPr>
              <a:t>Key</a:t>
            </a:r>
            <a:r>
              <a:rPr lang="sk-SK" sz="3600" b="1" kern="1200" baseline="0" dirty="0">
                <a:solidFill>
                  <a:srgbClr val="007772"/>
                </a:solidFill>
                <a:effectLst/>
                <a:latin typeface="+mn-lt"/>
                <a:ea typeface="+mn-ea"/>
                <a:cs typeface="+mn-cs"/>
              </a:rPr>
              <a:t> </a:t>
            </a:r>
            <a:r>
              <a:rPr lang="sk-SK" sz="3600" b="1" kern="1200" baseline="0" dirty="0" err="1">
                <a:solidFill>
                  <a:srgbClr val="007772"/>
                </a:solidFill>
                <a:effectLst/>
                <a:latin typeface="+mn-lt"/>
                <a:ea typeface="+mn-ea"/>
                <a:cs typeface="+mn-cs"/>
              </a:rPr>
              <a:t>Functions</a:t>
            </a:r>
            <a:r>
              <a:rPr lang="sk-SK" sz="3600" b="1" kern="1200" baseline="0" dirty="0">
                <a:solidFill>
                  <a:srgbClr val="007772"/>
                </a:solidFill>
                <a:effectLst/>
                <a:latin typeface="+mn-lt"/>
                <a:ea typeface="+mn-ea"/>
                <a:cs typeface="+mn-cs"/>
              </a:rPr>
              <a:t> of </a:t>
            </a:r>
            <a:r>
              <a:rPr lang="sk-SK" sz="3600" b="1" kern="1200" baseline="0" dirty="0" err="1">
                <a:solidFill>
                  <a:srgbClr val="007772"/>
                </a:solidFill>
                <a:effectLst/>
                <a:latin typeface="+mn-lt"/>
                <a:ea typeface="+mn-ea"/>
                <a:cs typeface="+mn-cs"/>
              </a:rPr>
              <a:t>Sensors</a:t>
            </a:r>
            <a:r>
              <a:rPr lang="sk-SK" sz="3600" b="1" kern="1200" baseline="0" dirty="0">
                <a:solidFill>
                  <a:srgbClr val="007772"/>
                </a:solidFill>
                <a:effectLst/>
                <a:latin typeface="+mn-lt"/>
                <a:ea typeface="+mn-ea"/>
                <a:cs typeface="+mn-cs"/>
              </a:rPr>
              <a:t> in Agriculture:</a:t>
            </a:r>
            <a:endParaRPr lang="sk-SK" dirty="0">
              <a:effectLst/>
            </a:endParaRPr>
          </a:p>
        </p:txBody>
      </p:sp>
      <p:sp>
        <p:nvSpPr>
          <p:cNvPr id="6" name="Text Placeholder 5">
            <a:extLst>
              <a:ext uri="{FF2B5EF4-FFF2-40B4-BE49-F238E27FC236}">
                <a16:creationId xmlns:a16="http://schemas.microsoft.com/office/drawing/2014/main" id="{3CFEF4ED-3033-A17C-C536-715D3FB22B02}"/>
              </a:ext>
            </a:extLst>
          </p:cNvPr>
          <p:cNvSpPr>
            <a:spLocks noGrp="1"/>
          </p:cNvSpPr>
          <p:nvPr>
            <p:ph type="body" sz="quarter" idx="14"/>
          </p:nvPr>
        </p:nvSpPr>
        <p:spPr>
          <a:xfrm>
            <a:off x="624625" y="2583431"/>
            <a:ext cx="5738790" cy="4302057"/>
          </a:xfrm>
        </p:spPr>
        <p:txBody>
          <a:bodyPr/>
          <a:lstStyle/>
          <a:p>
            <a:pPr marL="342900" lvl="0" indent="-342900">
              <a:buFont typeface="Arial" panose="020B0604020202020204" pitchFamily="34" charset="0"/>
              <a:buChar char="•"/>
            </a:pPr>
            <a:r>
              <a:rPr lang="sk-SK" b="1" kern="1200" baseline="0" dirty="0">
                <a:solidFill>
                  <a:srgbClr val="404040"/>
                </a:solidFill>
                <a:effectLst/>
              </a:rPr>
              <a:t>Livestock Monitoring:</a:t>
            </a:r>
            <a:r>
              <a:rPr lang="sk-SK" kern="1200" baseline="0" dirty="0">
                <a:solidFill>
                  <a:srgbClr val="404040"/>
                </a:solidFill>
                <a:effectLst/>
              </a:rPr>
              <a:t> RFID tags and biometric sensors track animal health and movement, ensuring better welfare.</a:t>
            </a:r>
          </a:p>
          <a:p>
            <a:pPr marL="342900" lvl="0" indent="-342900">
              <a:buFont typeface="Arial" panose="020B0604020202020204" pitchFamily="34" charset="0"/>
              <a:buChar char="•"/>
            </a:pPr>
            <a:r>
              <a:rPr lang="sk-SK" b="1" kern="1200" baseline="0" dirty="0" err="1">
                <a:solidFill>
                  <a:srgbClr val="404040"/>
                </a:solidFill>
                <a:effectLst/>
              </a:rPr>
              <a:t>Machine</a:t>
            </a:r>
            <a:r>
              <a:rPr lang="sk-SK" b="1" kern="1200" baseline="0" dirty="0">
                <a:solidFill>
                  <a:srgbClr val="404040"/>
                </a:solidFill>
                <a:effectLst/>
              </a:rPr>
              <a:t> </a:t>
            </a:r>
            <a:r>
              <a:rPr lang="sk-SK" b="1" kern="1200" baseline="0" dirty="0" err="1">
                <a:solidFill>
                  <a:srgbClr val="404040"/>
                </a:solidFill>
                <a:effectLst/>
              </a:rPr>
              <a:t>Condition</a:t>
            </a:r>
            <a:r>
              <a:rPr lang="sk-SK" b="1" kern="1200" baseline="0" dirty="0">
                <a:solidFill>
                  <a:srgbClr val="404040"/>
                </a:solidFill>
                <a:effectLst/>
              </a:rPr>
              <a:t> Monitoring:</a:t>
            </a:r>
            <a:r>
              <a:rPr lang="sk-SK" kern="1200" baseline="0" dirty="0">
                <a:solidFill>
                  <a:srgbClr val="404040"/>
                </a:solidFill>
                <a:effectLst/>
              </a:rPr>
              <a:t> </a:t>
            </a:r>
            <a:r>
              <a:rPr lang="sk-SK" kern="1200" baseline="0" dirty="0" err="1">
                <a:solidFill>
                  <a:srgbClr val="404040"/>
                </a:solidFill>
                <a:effectLst/>
              </a:rPr>
              <a:t>Vibration</a:t>
            </a:r>
            <a:r>
              <a:rPr lang="sk-SK" kern="1200" baseline="0" dirty="0">
                <a:solidFill>
                  <a:srgbClr val="404040"/>
                </a:solidFill>
                <a:effectLst/>
              </a:rPr>
              <a:t> and </a:t>
            </a:r>
            <a:r>
              <a:rPr lang="sk-SK" kern="1200" baseline="0" dirty="0" err="1">
                <a:solidFill>
                  <a:srgbClr val="404040"/>
                </a:solidFill>
                <a:effectLst/>
              </a:rPr>
              <a:t>pressure</a:t>
            </a:r>
            <a:r>
              <a:rPr lang="sk-SK" kern="1200" baseline="0" dirty="0">
                <a:solidFill>
                  <a:srgbClr val="404040"/>
                </a:solidFill>
                <a:effectLst/>
              </a:rPr>
              <a:t> </a:t>
            </a:r>
            <a:r>
              <a:rPr lang="sk-SK" kern="1200" baseline="0" dirty="0" err="1">
                <a:solidFill>
                  <a:srgbClr val="404040"/>
                </a:solidFill>
                <a:effectLst/>
              </a:rPr>
              <a:t>sensors</a:t>
            </a:r>
            <a:r>
              <a:rPr lang="sk-SK" kern="1200" baseline="0" dirty="0">
                <a:solidFill>
                  <a:srgbClr val="404040"/>
                </a:solidFill>
                <a:effectLst/>
              </a:rPr>
              <a:t> </a:t>
            </a:r>
            <a:r>
              <a:rPr lang="sk-SK" kern="1200" baseline="0" dirty="0" err="1">
                <a:solidFill>
                  <a:srgbClr val="404040"/>
                </a:solidFill>
                <a:effectLst/>
              </a:rPr>
              <a:t>detect</a:t>
            </a:r>
            <a:r>
              <a:rPr lang="sk-SK" kern="1200" baseline="0" dirty="0">
                <a:solidFill>
                  <a:srgbClr val="404040"/>
                </a:solidFill>
                <a:effectLst/>
              </a:rPr>
              <a:t> </a:t>
            </a:r>
            <a:r>
              <a:rPr lang="sk-SK" kern="1200" baseline="0" dirty="0" err="1">
                <a:solidFill>
                  <a:srgbClr val="404040"/>
                </a:solidFill>
                <a:effectLst/>
              </a:rPr>
              <a:t>wear</a:t>
            </a:r>
            <a:r>
              <a:rPr lang="sk-SK" kern="1200" baseline="0" dirty="0">
                <a:solidFill>
                  <a:srgbClr val="404040"/>
                </a:solidFill>
                <a:effectLst/>
              </a:rPr>
              <a:t> and </a:t>
            </a:r>
            <a:r>
              <a:rPr lang="sk-SK" kern="1200" baseline="0" dirty="0" err="1">
                <a:solidFill>
                  <a:srgbClr val="404040"/>
                </a:solidFill>
                <a:effectLst/>
              </a:rPr>
              <a:t>mechanical</a:t>
            </a:r>
            <a:r>
              <a:rPr lang="sk-SK" kern="1200" baseline="0" dirty="0">
                <a:solidFill>
                  <a:srgbClr val="404040"/>
                </a:solidFill>
                <a:effectLst/>
              </a:rPr>
              <a:t> </a:t>
            </a:r>
            <a:r>
              <a:rPr lang="sk-SK" kern="1200" baseline="0" dirty="0" err="1">
                <a:solidFill>
                  <a:srgbClr val="404040"/>
                </a:solidFill>
                <a:effectLst/>
              </a:rPr>
              <a:t>faults</a:t>
            </a:r>
            <a:r>
              <a:rPr lang="sk-SK" kern="1200" baseline="0" dirty="0">
                <a:solidFill>
                  <a:srgbClr val="404040"/>
                </a:solidFill>
                <a:effectLst/>
              </a:rPr>
              <a:t> in </a:t>
            </a:r>
            <a:r>
              <a:rPr lang="sk-SK" kern="1200" baseline="0" dirty="0" err="1">
                <a:solidFill>
                  <a:srgbClr val="404040"/>
                </a:solidFill>
                <a:effectLst/>
              </a:rPr>
              <a:t>machinery</a:t>
            </a:r>
            <a:r>
              <a:rPr lang="sk-SK" kern="1200" baseline="0" dirty="0">
                <a:solidFill>
                  <a:srgbClr val="404040"/>
                </a:solidFill>
                <a:effectLst/>
              </a:rPr>
              <a:t>, </a:t>
            </a:r>
            <a:r>
              <a:rPr lang="sk-SK" kern="1200" baseline="0" dirty="0" err="1">
                <a:solidFill>
                  <a:srgbClr val="404040"/>
                </a:solidFill>
                <a:effectLst/>
              </a:rPr>
              <a:t>reducing</a:t>
            </a:r>
            <a:r>
              <a:rPr lang="sk-SK" kern="1200" baseline="0" dirty="0">
                <a:solidFill>
                  <a:srgbClr val="404040"/>
                </a:solidFill>
                <a:effectLst/>
              </a:rPr>
              <a:t> </a:t>
            </a:r>
            <a:r>
              <a:rPr lang="sk-SK" kern="1200" baseline="0" dirty="0" err="1">
                <a:solidFill>
                  <a:srgbClr val="404040"/>
                </a:solidFill>
                <a:effectLst/>
              </a:rPr>
              <a:t>downtime</a:t>
            </a:r>
            <a:r>
              <a:rPr lang="sk-SK" kern="1200" baseline="0" dirty="0">
                <a:solidFill>
                  <a:srgbClr val="404040"/>
                </a:solidFill>
                <a:effectLst/>
              </a:rPr>
              <a:t>.</a:t>
            </a:r>
            <a:endParaRPr lang="sk-SK" dirty="0"/>
          </a:p>
        </p:txBody>
      </p:sp>
      <p:pic>
        <p:nvPicPr>
          <p:cNvPr id="2050" name="Picture 2" descr="University startup develops $5,000 agricultural robot - The Daily Illini">
            <a:extLst>
              <a:ext uri="{FF2B5EF4-FFF2-40B4-BE49-F238E27FC236}">
                <a16:creationId xmlns:a16="http://schemas.microsoft.com/office/drawing/2014/main" id="{F227AF9A-F544-73C4-265B-CC9D4B9EEA4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80774" y="2884487"/>
            <a:ext cx="3864472" cy="2898857"/>
          </a:xfrm>
          <a:prstGeom prst="rect">
            <a:avLst/>
          </a:prstGeom>
          <a:noFill/>
          <a:extLst>
            <a:ext uri="{909E8E84-426E-40DD-AFC4-6F175D3DCCD1}">
              <a14:hiddenFill xmlns:a14="http://schemas.microsoft.com/office/drawing/2010/main">
                <a:solidFill>
                  <a:srgbClr val="FFFFFF"/>
                </a:solidFill>
              </a14:hiddenFill>
            </a:ext>
          </a:extLst>
        </p:spPr>
      </p:pic>
      <p:pic>
        <p:nvPicPr>
          <p:cNvPr id="4" name="Zástupný objekt pre obrázok 3" descr="Obrázok, na ktorom je rastlina, vnútri, exteriér&#10;&#10;Obsah vygenerovaný umelou inteligenciou môže byť nesprávny.">
            <a:hlinkClick r:id="rId3"/>
            <a:extLst>
              <a:ext uri="{FF2B5EF4-FFF2-40B4-BE49-F238E27FC236}">
                <a16:creationId xmlns:a16="http://schemas.microsoft.com/office/drawing/2014/main" id="{170CD5B8-DA18-3E15-3DBB-25FABC23DB65}"/>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a:stretch>
            <a:fillRect/>
          </a:stretch>
        </p:blipFill>
        <p:spPr/>
      </p:pic>
      <p:sp>
        <p:nvSpPr>
          <p:cNvPr id="9" name="Šípka: doprava 8">
            <a:extLst>
              <a:ext uri="{FF2B5EF4-FFF2-40B4-BE49-F238E27FC236}">
                <a16:creationId xmlns:a16="http://schemas.microsoft.com/office/drawing/2014/main" id="{D087A337-4BE4-4198-3809-553D73DD181F}"/>
              </a:ext>
            </a:extLst>
          </p:cNvPr>
          <p:cNvSpPr/>
          <p:nvPr/>
        </p:nvSpPr>
        <p:spPr>
          <a:xfrm flipH="1">
            <a:off x="10241377" y="5603870"/>
            <a:ext cx="1867050" cy="1244486"/>
          </a:xfrm>
          <a:prstGeom prst="rightArrow">
            <a:avLst/>
          </a:prstGeom>
          <a:solidFill>
            <a:srgbClr val="007772"/>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Click for more info</a:t>
            </a:r>
          </a:p>
        </p:txBody>
      </p:sp>
    </p:spTree>
    <p:extLst>
      <p:ext uri="{BB962C8B-B14F-4D97-AF65-F5344CB8AC3E}">
        <p14:creationId xmlns:p14="http://schemas.microsoft.com/office/powerpoint/2010/main" val="2194288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CE2D7-E214-3F86-BC8D-16B9E073103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330CBB-F924-A08A-FF8E-68270CFE8265}"/>
              </a:ext>
            </a:extLst>
          </p:cNvPr>
          <p:cNvSpPr>
            <a:spLocks noGrp="1"/>
          </p:cNvSpPr>
          <p:nvPr>
            <p:ph type="body" sz="quarter" idx="13"/>
          </p:nvPr>
        </p:nvSpPr>
        <p:spPr>
          <a:xfrm>
            <a:off x="5583382" y="167371"/>
            <a:ext cx="6289963" cy="852066"/>
          </a:xfrm>
        </p:spPr>
        <p:txBody>
          <a:bodyPr>
            <a:noAutofit/>
          </a:bodyPr>
          <a:lstStyle/>
          <a:p>
            <a:pPr rtl="0" eaLnBrk="1" latinLnBrk="0" hangingPunct="1">
              <a:lnSpc>
                <a:spcPct val="120000"/>
              </a:lnSpc>
            </a:pPr>
            <a:r>
              <a:rPr lang="sk-SK" b="1" kern="1200" dirty="0">
                <a:solidFill>
                  <a:srgbClr val="007772"/>
                </a:solidFill>
                <a:effectLst/>
                <a:latin typeface="+mn-lt"/>
                <a:ea typeface="+mn-ea"/>
                <a:cs typeface="+mn-cs"/>
              </a:rPr>
              <a:t>Actuators </a:t>
            </a:r>
            <a:r>
              <a:rPr lang="en-IE" b="1" kern="1200" dirty="0">
                <a:solidFill>
                  <a:srgbClr val="007772"/>
                </a:solidFill>
                <a:effectLst/>
                <a:latin typeface="+mn-lt"/>
                <a:ea typeface="+mn-ea"/>
                <a:cs typeface="+mn-cs"/>
              </a:rPr>
              <a:t>&amp;</a:t>
            </a:r>
            <a:r>
              <a:rPr lang="sk-SK" b="1" kern="1200" dirty="0">
                <a:solidFill>
                  <a:srgbClr val="007772"/>
                </a:solidFill>
                <a:effectLst/>
                <a:latin typeface="+mn-lt"/>
                <a:ea typeface="+mn-ea"/>
                <a:cs typeface="+mn-cs"/>
              </a:rPr>
              <a:t> </a:t>
            </a:r>
            <a:r>
              <a:rPr lang="en-IE" b="1" kern="1200" dirty="0">
                <a:solidFill>
                  <a:srgbClr val="007772"/>
                </a:solidFill>
                <a:effectLst/>
                <a:latin typeface="+mn-lt"/>
                <a:ea typeface="+mn-ea"/>
                <a:cs typeface="+mn-cs"/>
              </a:rPr>
              <a:t>t</a:t>
            </a:r>
            <a:r>
              <a:rPr lang="sk-SK" b="1" kern="1200" dirty="0">
                <a:solidFill>
                  <a:srgbClr val="007772"/>
                </a:solidFill>
                <a:effectLst/>
                <a:latin typeface="+mn-lt"/>
                <a:ea typeface="+mn-ea"/>
                <a:cs typeface="+mn-cs"/>
              </a:rPr>
              <a:t>heir Applications in Farming Equipment</a:t>
            </a:r>
            <a:endParaRPr lang="sk-SK" dirty="0">
              <a:effectLst/>
            </a:endParaRPr>
          </a:p>
        </p:txBody>
      </p:sp>
      <p:sp>
        <p:nvSpPr>
          <p:cNvPr id="3" name="Text Placeholder 2">
            <a:extLst>
              <a:ext uri="{FF2B5EF4-FFF2-40B4-BE49-F238E27FC236}">
                <a16:creationId xmlns:a16="http://schemas.microsoft.com/office/drawing/2014/main" id="{71CD872A-B2EB-1358-3693-6E58AE351A6F}"/>
              </a:ext>
            </a:extLst>
          </p:cNvPr>
          <p:cNvSpPr>
            <a:spLocks noGrp="1"/>
          </p:cNvSpPr>
          <p:nvPr>
            <p:ph type="body" sz="quarter" idx="14"/>
          </p:nvPr>
        </p:nvSpPr>
        <p:spPr>
          <a:xfrm>
            <a:off x="5916575" y="1722447"/>
            <a:ext cx="5624261" cy="4118121"/>
          </a:xfrm>
        </p:spPr>
        <p:txBody>
          <a:bodyPr/>
          <a:lstStyle/>
          <a:p>
            <a:pPr>
              <a:lnSpc>
                <a:spcPct val="100000"/>
              </a:lnSpc>
              <a:spcAft>
                <a:spcPts val="800"/>
              </a:spcAft>
              <a:buNone/>
            </a:pPr>
            <a:r>
              <a:rPr lang="sk-SK" sz="2400" b="1" kern="1200" baseline="0" dirty="0" err="1">
                <a:solidFill>
                  <a:schemeClr val="tx1">
                    <a:lumMod val="75000"/>
                    <a:lumOff val="25000"/>
                  </a:schemeClr>
                </a:solidFill>
                <a:effectLst/>
                <a:latin typeface="+mn-lt"/>
                <a:ea typeface="+mn-ea"/>
                <a:cs typeface="+mn-cs"/>
              </a:rPr>
              <a:t>Actuators</a:t>
            </a:r>
            <a:r>
              <a:rPr lang="sk-SK" sz="2400" kern="1200" baseline="0" dirty="0">
                <a:solidFill>
                  <a:schemeClr val="tx1">
                    <a:lumMod val="75000"/>
                    <a:lumOff val="25000"/>
                  </a:schemeClr>
                </a:solidFill>
                <a:effectLst/>
                <a:latin typeface="+mn-lt"/>
                <a:ea typeface="+mn-ea"/>
                <a:cs typeface="+mn-cs"/>
              </a:rPr>
              <a:t> are </a:t>
            </a:r>
            <a:r>
              <a:rPr lang="sk-SK" sz="2400" kern="1200" baseline="0" dirty="0" err="1">
                <a:solidFill>
                  <a:schemeClr val="tx1">
                    <a:lumMod val="75000"/>
                    <a:lumOff val="25000"/>
                  </a:schemeClr>
                </a:solidFill>
                <a:effectLst/>
                <a:latin typeface="+mn-lt"/>
                <a:ea typeface="+mn-ea"/>
                <a:cs typeface="+mn-cs"/>
              </a:rPr>
              <a:t>mechanical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components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that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convert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electrical</a:t>
            </a:r>
            <a:r>
              <a:rPr lang="sk-SK" sz="2400" kern="1200" baseline="0" dirty="0">
                <a:solidFill>
                  <a:schemeClr val="tx1">
                    <a:lumMod val="75000"/>
                    <a:lumOff val="25000"/>
                  </a:schemeClr>
                </a:solidFill>
                <a:effectLst/>
                <a:latin typeface="+mn-lt"/>
                <a:ea typeface="+mn-ea"/>
                <a:cs typeface="+mn-cs"/>
              </a:rPr>
              <a:t> or </a:t>
            </a:r>
            <a:r>
              <a:rPr lang="sk-SK" sz="2400" kern="1200" baseline="0" dirty="0" err="1">
                <a:solidFill>
                  <a:schemeClr val="tx1">
                    <a:lumMod val="75000"/>
                    <a:lumOff val="25000"/>
                  </a:schemeClr>
                </a:solidFill>
                <a:effectLst/>
                <a:latin typeface="+mn-lt"/>
                <a:ea typeface="+mn-ea"/>
                <a:cs typeface="+mn-cs"/>
              </a:rPr>
              <a:t>hydraulic</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signals</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into</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physical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movement</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enabling</a:t>
            </a:r>
            <a:r>
              <a:rPr lang="sk-SK" sz="2400"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precise</a:t>
            </a:r>
            <a:r>
              <a:rPr lang="sk-SK" sz="2400" b="1" kern="1200" baseline="0" dirty="0">
                <a:solidFill>
                  <a:schemeClr val="tx1">
                    <a:lumMod val="75000"/>
                    <a:lumOff val="25000"/>
                  </a:schemeClr>
                </a:solidFill>
                <a:effectLst/>
                <a:latin typeface="+mn-lt"/>
                <a:ea typeface="+mn-ea"/>
                <a:cs typeface="+mn-cs"/>
              </a:rPr>
              <a:t> </a:t>
            </a:r>
            <a:r>
              <a:rPr lang="sk-SK" sz="2400" b="1" kern="1200" baseline="0" dirty="0" err="1">
                <a:solidFill>
                  <a:schemeClr val="tx1">
                    <a:lumMod val="75000"/>
                    <a:lumOff val="25000"/>
                  </a:schemeClr>
                </a:solidFill>
                <a:effectLst/>
                <a:latin typeface="+mn-lt"/>
                <a:ea typeface="+mn-ea"/>
                <a:cs typeface="+mn-cs"/>
              </a:rPr>
              <a:t>control</a:t>
            </a:r>
            <a:r>
              <a:rPr lang="sk-SK" sz="2400" kern="1200" baseline="0" dirty="0">
                <a:solidFill>
                  <a:schemeClr val="tx1">
                    <a:lumMod val="75000"/>
                    <a:lumOff val="25000"/>
                  </a:schemeClr>
                </a:solidFill>
                <a:effectLst/>
                <a:latin typeface="+mn-lt"/>
                <a:ea typeface="+mn-ea"/>
                <a:cs typeface="+mn-cs"/>
              </a:rPr>
              <a:t> of </a:t>
            </a:r>
            <a:r>
              <a:rPr lang="sk-SK" sz="2400" kern="1200" baseline="0" dirty="0" err="1">
                <a:solidFill>
                  <a:schemeClr val="tx1">
                    <a:lumMod val="75000"/>
                    <a:lumOff val="25000"/>
                  </a:schemeClr>
                </a:solidFill>
                <a:effectLst/>
                <a:latin typeface="+mn-lt"/>
                <a:ea typeface="+mn-ea"/>
                <a:cs typeface="+mn-cs"/>
              </a:rPr>
              <a:t>agricultural</a:t>
            </a:r>
            <a:r>
              <a:rPr lang="sk-SK" sz="2400" kern="1200" baseline="0" dirty="0">
                <a:solidFill>
                  <a:schemeClr val="tx1">
                    <a:lumMod val="75000"/>
                    <a:lumOff val="25000"/>
                  </a:schemeClr>
                </a:solidFill>
                <a:effectLst/>
                <a:latin typeface="+mn-lt"/>
                <a:ea typeface="+mn-ea"/>
                <a:cs typeface="+mn-cs"/>
              </a:rPr>
              <a:t> </a:t>
            </a:r>
            <a:r>
              <a:rPr lang="sk-SK" sz="2400" kern="1200" baseline="0" dirty="0" err="1">
                <a:solidFill>
                  <a:schemeClr val="tx1">
                    <a:lumMod val="75000"/>
                    <a:lumOff val="25000"/>
                  </a:schemeClr>
                </a:solidFill>
                <a:effectLst/>
                <a:latin typeface="+mn-lt"/>
                <a:ea typeface="+mn-ea"/>
                <a:cs typeface="+mn-cs"/>
              </a:rPr>
              <a:t>machinery</a:t>
            </a:r>
            <a:r>
              <a:rPr lang="sk-SK" sz="2400" kern="1200" baseline="0" dirty="0">
                <a:solidFill>
                  <a:schemeClr val="tx1">
                    <a:lumMod val="75000"/>
                    <a:lumOff val="25000"/>
                  </a:schemeClr>
                </a:solidFill>
                <a:effectLst/>
                <a:latin typeface="+mn-lt"/>
                <a:ea typeface="+mn-ea"/>
                <a:cs typeface="+mn-cs"/>
              </a:rPr>
              <a:t>. They play a key role in </a:t>
            </a:r>
            <a:r>
              <a:rPr lang="sk-SK" sz="2400" b="1" kern="1200" baseline="0" dirty="0">
                <a:solidFill>
                  <a:schemeClr val="tx1">
                    <a:lumMod val="75000"/>
                    <a:lumOff val="25000"/>
                  </a:schemeClr>
                </a:solidFill>
                <a:effectLst/>
                <a:latin typeface="+mn-lt"/>
                <a:ea typeface="+mn-ea"/>
                <a:cs typeface="+mn-cs"/>
              </a:rPr>
              <a:t>robotic systems, automated irrigation, and harvesting equipment</a:t>
            </a:r>
            <a:r>
              <a:rPr lang="sk-SK" sz="2400" kern="1200" baseline="0" dirty="0">
                <a:solidFill>
                  <a:schemeClr val="tx1">
                    <a:lumMod val="75000"/>
                    <a:lumOff val="25000"/>
                  </a:schemeClr>
                </a:solidFill>
                <a:effectLst/>
                <a:latin typeface="+mn-lt"/>
                <a:ea typeface="+mn-ea"/>
                <a:cs typeface="+mn-cs"/>
              </a:rPr>
              <a:t>.</a:t>
            </a:r>
            <a:endParaRPr lang="en-IE" sz="2400" kern="1200" baseline="0" dirty="0">
              <a:solidFill>
                <a:schemeClr val="tx1">
                  <a:lumMod val="75000"/>
                  <a:lumOff val="25000"/>
                </a:schemeClr>
              </a:solidFill>
              <a:effectLst/>
              <a:latin typeface="+mn-lt"/>
              <a:ea typeface="+mn-ea"/>
              <a:cs typeface="+mn-cs"/>
            </a:endParaRPr>
          </a:p>
          <a:p>
            <a:pPr>
              <a:lnSpc>
                <a:spcPct val="100000"/>
              </a:lnSpc>
              <a:spcAft>
                <a:spcPts val="800"/>
              </a:spcAft>
              <a:buNone/>
            </a:pPr>
            <a:r>
              <a:rPr lang="en-IE" dirty="0"/>
              <a:t>Actuators offer motions like push, pull, injection, and trigger to agricultural equipment.</a:t>
            </a:r>
            <a:endParaRPr lang="sk-SK"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Placeholder 38">
            <a:extLst>
              <a:ext uri="{FF2B5EF4-FFF2-40B4-BE49-F238E27FC236}">
                <a16:creationId xmlns:a16="http://schemas.microsoft.com/office/drawing/2014/main" id="{B61044E6-01A0-FDA5-80F4-787C8EF0FC84}"/>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l="2439" r="12195"/>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204CC7F2-0DC1-6493-2BC6-4F239D788714}"/>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CF3171C-56DD-0911-C4A6-11137A3E297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9170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CF24BD-F36A-B001-2635-7DF526B0E328}"/>
              </a:ext>
            </a:extLst>
          </p:cNvPr>
          <p:cNvSpPr>
            <a:spLocks noGrp="1"/>
          </p:cNvSpPr>
          <p:nvPr>
            <p:ph type="body" sz="quarter" idx="13"/>
          </p:nvPr>
        </p:nvSpPr>
        <p:spPr>
          <a:xfrm>
            <a:off x="1675006" y="725979"/>
            <a:ext cx="9649486" cy="697353"/>
          </a:xfrm>
        </p:spPr>
        <p:txBody>
          <a:bodyPr/>
          <a:lstStyle/>
          <a:p>
            <a:r>
              <a:rPr lang="sk-SK" b="1" dirty="0">
                <a:solidFill>
                  <a:srgbClr val="007772"/>
                </a:solidFill>
              </a:rPr>
              <a:t>Types of Actuators in Agriculture:</a:t>
            </a:r>
            <a:endParaRPr lang="sk-SK" dirty="0"/>
          </a:p>
          <a:p>
            <a:endParaRPr lang="en-IE" dirty="0"/>
          </a:p>
        </p:txBody>
      </p:sp>
      <p:sp>
        <p:nvSpPr>
          <p:cNvPr id="3" name="Text Placeholder 2">
            <a:extLst>
              <a:ext uri="{FF2B5EF4-FFF2-40B4-BE49-F238E27FC236}">
                <a16:creationId xmlns:a16="http://schemas.microsoft.com/office/drawing/2014/main" id="{31F63D2A-AC9F-7725-7F61-24B610D175EF}"/>
              </a:ext>
            </a:extLst>
          </p:cNvPr>
          <p:cNvSpPr>
            <a:spLocks noGrp="1"/>
          </p:cNvSpPr>
          <p:nvPr>
            <p:ph type="body" sz="quarter" idx="14"/>
          </p:nvPr>
        </p:nvSpPr>
        <p:spPr>
          <a:xfrm>
            <a:off x="1396356" y="1660414"/>
            <a:ext cx="6265208" cy="3245241"/>
          </a:xfrm>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Hydraulic Actuators:</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Used in heavy-duty machinery like tractors and robotic arms to provide high power and force.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Pneumatic Actuators:</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Found in lightweight automation systems, such as robotic fruit-picking devices.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Electric Motors &amp; Servo Actuators:</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Enable precision control in autonomous sprayers, seeders, and robotic weeders.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k-SK" sz="2400" b="1" i="0" u="none" strike="noStrike" kern="1200" cap="none" spc="0" normalizeH="0" baseline="0" noProof="0" dirty="0">
                <a:ln>
                  <a:noFill/>
                </a:ln>
                <a:solidFill>
                  <a:srgbClr val="404040"/>
                </a:solidFill>
                <a:effectLst/>
                <a:uLnTx/>
                <a:uFillTx/>
                <a:latin typeface="Calibri" panose="020F0502020204030204"/>
                <a:ea typeface="+mn-ea"/>
                <a:cs typeface="+mn-cs"/>
              </a:rPr>
              <a:t>Linear Actuators:</a:t>
            </a:r>
            <a:r>
              <a:rPr kumimoji="0" lang="sk-SK" sz="2400" b="0" i="0" u="none" strike="noStrike" kern="1200" cap="none" spc="0" normalizeH="0" baseline="0" noProof="0" dirty="0">
                <a:ln>
                  <a:noFill/>
                </a:ln>
                <a:solidFill>
                  <a:srgbClr val="404040"/>
                </a:solidFill>
                <a:effectLst/>
                <a:uLnTx/>
                <a:uFillTx/>
                <a:latin typeface="Calibri" panose="020F0502020204030204"/>
                <a:ea typeface="+mn-ea"/>
                <a:cs typeface="+mn-cs"/>
              </a:rPr>
              <a:t> Adjust sprayer nozzles, irrigation valves, and robotic harvesting tools. </a:t>
            </a:r>
            <a:endParaRPr kumimoji="0" lang="en-GB" sz="2400" b="0" i="0" u="none" strike="noStrike" kern="1200" cap="none" spc="0" normalizeH="0" baseline="0" noProof="0" dirty="0">
              <a:ln>
                <a:noFill/>
              </a:ln>
              <a:solidFill>
                <a:srgbClr val="404040"/>
              </a:solidFill>
              <a:effectLst/>
              <a:uLnTx/>
              <a:uFillTx/>
              <a:latin typeface="Calibri" panose="020F0502020204030204"/>
              <a:ea typeface="+mn-ea"/>
              <a:cs typeface="+mn-cs"/>
            </a:endParaRPr>
          </a:p>
          <a:p>
            <a:r>
              <a:rPr lang="en-IE" dirty="0"/>
              <a:t> </a:t>
            </a:r>
          </a:p>
        </p:txBody>
      </p:sp>
      <p:pic>
        <p:nvPicPr>
          <p:cNvPr id="4" name="Zástupný objekt pre obrázok 11" descr="Obrázok, na ktorom je traktor, pneumatika, koleso, poľnohospodárske stroje&#10;&#10;Obsah vygenerovaný umelou inteligenciou môže byť nesprávny.">
            <a:hlinkClick r:id="rId2"/>
            <a:extLst>
              <a:ext uri="{FF2B5EF4-FFF2-40B4-BE49-F238E27FC236}">
                <a16:creationId xmlns:a16="http://schemas.microsoft.com/office/drawing/2014/main" id="{2A300544-0E35-E1D9-C1CA-33A461E9C07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840911" y="1908139"/>
            <a:ext cx="3896842" cy="4223882"/>
          </a:xfrm>
          <a:prstGeom prst="rect">
            <a:avLst/>
          </a:prstGeom>
        </p:spPr>
      </p:pic>
      <p:sp>
        <p:nvSpPr>
          <p:cNvPr id="5" name="TextBox 4">
            <a:extLst>
              <a:ext uri="{FF2B5EF4-FFF2-40B4-BE49-F238E27FC236}">
                <a16:creationId xmlns:a16="http://schemas.microsoft.com/office/drawing/2014/main" id="{41E49376-2894-DB0E-33B2-8C633F21247F}"/>
              </a:ext>
            </a:extLst>
          </p:cNvPr>
          <p:cNvSpPr txBox="1"/>
          <p:nvPr/>
        </p:nvSpPr>
        <p:spPr>
          <a:xfrm>
            <a:off x="338199" y="5908942"/>
            <a:ext cx="7502712" cy="707886"/>
          </a:xfrm>
          <a:prstGeom prst="rect">
            <a:avLst/>
          </a:prstGeom>
          <a:solidFill>
            <a:srgbClr val="EEA821"/>
          </a:solidFill>
        </p:spPr>
        <p:txBody>
          <a:bodyPr wrap="square">
            <a:spAutoFit/>
          </a:bodyPr>
          <a:lstStyle/>
          <a:p>
            <a:pPr lvl="0" algn="ctr">
              <a:lnSpc>
                <a:spcPct val="100000"/>
              </a:lnSpc>
              <a:spcBef>
                <a:spcPts val="0"/>
              </a:spcBef>
            </a:pPr>
            <a:r>
              <a:rPr lang="sk-SK" sz="2000" b="1" dirty="0">
                <a:solidFill>
                  <a:schemeClr val="bg1"/>
                </a:solidFill>
              </a:rPr>
              <a:t>Example:</a:t>
            </a:r>
            <a:r>
              <a:rPr lang="sk-SK" sz="2000" dirty="0">
                <a:solidFill>
                  <a:schemeClr val="bg1"/>
                </a:solidFill>
              </a:rPr>
              <a:t> Robotic harvesters use </a:t>
            </a:r>
            <a:r>
              <a:rPr lang="sk-SK" sz="2000" b="1" dirty="0">
                <a:solidFill>
                  <a:schemeClr val="bg1"/>
                </a:solidFill>
              </a:rPr>
              <a:t>electric servo motors</a:t>
            </a:r>
            <a:r>
              <a:rPr lang="sk-SK" sz="2000" dirty="0">
                <a:solidFill>
                  <a:schemeClr val="bg1"/>
                </a:solidFill>
              </a:rPr>
              <a:t> to gently grasp and pick fruit without damaging </a:t>
            </a:r>
            <a:r>
              <a:rPr lang="en-IE" sz="2000" dirty="0">
                <a:solidFill>
                  <a:schemeClr val="bg1"/>
                </a:solidFill>
              </a:rPr>
              <a:t>it</a:t>
            </a:r>
            <a:r>
              <a:rPr lang="sk-SK" sz="2000" dirty="0">
                <a:solidFill>
                  <a:schemeClr val="bg1"/>
                </a:solidFill>
              </a:rPr>
              <a:t>, improving harvest quality.</a:t>
            </a:r>
          </a:p>
        </p:txBody>
      </p:sp>
      <p:sp>
        <p:nvSpPr>
          <p:cNvPr id="9" name="Šípka: doprava 8">
            <a:extLst>
              <a:ext uri="{FF2B5EF4-FFF2-40B4-BE49-F238E27FC236}">
                <a16:creationId xmlns:a16="http://schemas.microsoft.com/office/drawing/2014/main" id="{FE368274-725B-EB0D-A9C0-ED353719021B}"/>
              </a:ext>
            </a:extLst>
          </p:cNvPr>
          <p:cNvSpPr/>
          <p:nvPr/>
        </p:nvSpPr>
        <p:spPr>
          <a:xfrm rot="18359951" flipH="1">
            <a:off x="10050050" y="663653"/>
            <a:ext cx="1867050" cy="1244486"/>
          </a:xfrm>
          <a:prstGeom prst="rightArrow">
            <a:avLst/>
          </a:prstGeom>
          <a:solidFill>
            <a:srgbClr val="007772"/>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Click for more info</a:t>
            </a:r>
          </a:p>
        </p:txBody>
      </p:sp>
    </p:spTree>
    <p:extLst>
      <p:ext uri="{BB962C8B-B14F-4D97-AF65-F5344CB8AC3E}">
        <p14:creationId xmlns:p14="http://schemas.microsoft.com/office/powerpoint/2010/main" val="747550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33A59E-BCB0-4AB3-BFAE-2ADE6A49A0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A559C5-7F6B-408C-8C00-22ED0B30E141}">
  <ds:schemaRefs>
    <ds:schemaRef ds:uri="http://purl.org/dc/elements/1.1/"/>
    <ds:schemaRef ds:uri="3374af87-adae-48da-b513-0d7080d8e0e2"/>
    <ds:schemaRef ds:uri="http://schemas.microsoft.com/office/2006/documentManagement/types"/>
    <ds:schemaRef ds:uri="http://www.w3.org/XML/1998/namespace"/>
    <ds:schemaRef ds:uri="http://purl.org/dc/terms/"/>
    <ds:schemaRef ds:uri="http://schemas.openxmlformats.org/package/2006/metadata/core-properties"/>
    <ds:schemaRef ds:uri="http://schemas.microsoft.com/office/infopath/2007/PartnerControls"/>
    <ds:schemaRef ds:uri="a651b1ec-d991-4d4b-b8eb-4dc0d5a73a78"/>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46E79684-4514-49B1-B589-3319087ED578}">
  <ds:schemaRefs>
    <ds:schemaRef ds:uri="http://schemas.microsoft.com/sharepoint/v3/contenttype/forms"/>
  </ds:schemaRefs>
</ds:datastoreItem>
</file>

<file path=docMetadata/LabelInfo.xml><?xml version="1.0" encoding="utf-8"?>
<clbl:labelList xmlns:clbl="http://schemas.microsoft.com/office/2020/mipLabelMetadata">
  <clbl:label id="{55801aee-cccb-46c5-880c-d6f6c4603f42}" enabled="0" method="" siteId="{55801aee-cccb-46c5-880c-d6f6c4603f42}" removed="1"/>
</clbl:labelList>
</file>

<file path=docProps/app.xml><?xml version="1.0" encoding="utf-8"?>
<Properties xmlns="http://schemas.openxmlformats.org/officeDocument/2006/extended-properties" xmlns:vt="http://schemas.openxmlformats.org/officeDocument/2006/docPropsVTypes">
  <TotalTime>4332</TotalTime>
  <Words>979</Words>
  <Application>Microsoft Office PowerPoint</Application>
  <PresentationFormat>Širokouhlá</PresentationFormat>
  <Paragraphs>80</Paragraphs>
  <Slides>17</Slides>
  <Notes>9</Notes>
  <HiddenSlides>0</HiddenSlides>
  <MMClips>1</MMClips>
  <ScaleCrop>false</ScaleCrop>
  <HeadingPairs>
    <vt:vector size="6" baseType="variant">
      <vt:variant>
        <vt:lpstr>Použité písma</vt:lpstr>
      </vt:variant>
      <vt:variant>
        <vt:i4>6</vt:i4>
      </vt:variant>
      <vt:variant>
        <vt:lpstr>Motív</vt:lpstr>
      </vt:variant>
      <vt:variant>
        <vt:i4>2</vt:i4>
      </vt:variant>
      <vt:variant>
        <vt:lpstr>Nadpisy snímok</vt:lpstr>
      </vt:variant>
      <vt:variant>
        <vt:i4>17</vt:i4>
      </vt:variant>
    </vt:vector>
  </HeadingPairs>
  <TitlesOfParts>
    <vt:vector size="25" baseType="lpstr">
      <vt:lpstr>Aptos</vt:lpstr>
      <vt:lpstr>Arial</vt:lpstr>
      <vt:lpstr>Calibri</vt:lpstr>
      <vt:lpstr>Calibri </vt:lpstr>
      <vt:lpstr>Montserrat Light</vt:lpstr>
      <vt:lpstr>Open Sans</vt:lpstr>
      <vt:lpstr>Office Theme</vt:lpstr>
      <vt:lpstr>1_Office Theme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Zuzana Palková</cp:lastModifiedBy>
  <cp:revision>129</cp:revision>
  <dcterms:created xsi:type="dcterms:W3CDTF">2019-11-20T14:08:21Z</dcterms:created>
  <dcterms:modified xsi:type="dcterms:W3CDTF">2025-08-01T15:48:52Z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