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4401" r:id="rId5"/>
    <p:sldId id="4387" r:id="rId6"/>
    <p:sldId id="4380" r:id="rId7"/>
    <p:sldId id="275" r:id="rId8"/>
    <p:sldId id="263" r:id="rId9"/>
    <p:sldId id="4383" r:id="rId10"/>
    <p:sldId id="4384" r:id="rId11"/>
    <p:sldId id="4385" r:id="rId12"/>
    <p:sldId id="4398" r:id="rId13"/>
    <p:sldId id="4392" r:id="rId14"/>
    <p:sldId id="4393" r:id="rId15"/>
    <p:sldId id="4394" r:id="rId16"/>
    <p:sldId id="4395" r:id="rId17"/>
    <p:sldId id="4370" r:id="rId18"/>
    <p:sldId id="4396" r:id="rId19"/>
    <p:sldId id="4397" r:id="rId20"/>
    <p:sldId id="44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821"/>
    <a:srgbClr val="404040"/>
    <a:srgbClr val="007772"/>
    <a:srgbClr val="09465E"/>
    <a:srgbClr val="87C540"/>
    <a:srgbClr val="C9519D"/>
    <a:srgbClr val="3DBDAB"/>
    <a:srgbClr val="A1007D"/>
    <a:srgbClr val="FFC652"/>
    <a:srgbClr val="B3B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FC904-3244-AC06-00F8-B027B1845491}" v="2" dt="2025-08-05T09:29:15.831"/>
    <p1510:client id="{972449D4-B88F-48D7-319C-39145AC1FE1F}" v="6" dt="2025-08-05T09:00:47.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67960" autoAdjust="0"/>
  </p:normalViewPr>
  <p:slideViewPr>
    <p:cSldViewPr snapToGrid="0" snapToObjects="1">
      <p:cViewPr varScale="1">
        <p:scale>
          <a:sx n="58" d="100"/>
          <a:sy n="58" d="100"/>
        </p:scale>
        <p:origin x="1287" y="27"/>
      </p:cViewPr>
      <p:guideLst/>
    </p:cSldViewPr>
  </p:slideViewPr>
  <p:outlineViewPr>
    <p:cViewPr>
      <p:scale>
        <a:sx n="33" d="100"/>
        <a:sy n="33" d="100"/>
      </p:scale>
      <p:origin x="0" y="-58752"/>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5" d="100"/>
          <a:sy n="65" d="100"/>
        </p:scale>
        <p:origin x="2811"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userId="S::kathryn_euei.dk#ext#@uniag1.onmicrosoft.com::ab18a79a-6d51-475a-9152-1bb7448695f8" providerId="AD" clId="Web-{91D18DB8-07BD-74F7-FAEB-B8B94B59259F}"/>
    <pc:docChg chg="delSld modSld">
      <pc:chgData name="Kathryn" userId="S::kathryn_euei.dk#ext#@uniag1.onmicrosoft.com::ab18a79a-6d51-475a-9152-1bb7448695f8" providerId="AD" clId="Web-{91D18DB8-07BD-74F7-FAEB-B8B94B59259F}" dt="2025-08-01T16:21:54.522" v="1"/>
      <pc:docMkLst>
        <pc:docMk/>
      </pc:docMkLst>
      <pc:sldChg chg="addSp">
        <pc:chgData name="Kathryn" userId="S::kathryn_euei.dk#ext#@uniag1.onmicrosoft.com::ab18a79a-6d51-475a-9152-1bb7448695f8" providerId="AD" clId="Web-{91D18DB8-07BD-74F7-FAEB-B8B94B59259F}" dt="2025-08-01T16:21:49.615" v="0"/>
        <pc:sldMkLst>
          <pc:docMk/>
          <pc:sldMk cId="1667784878" sldId="278"/>
        </pc:sldMkLst>
      </pc:sldChg>
      <pc:sldChg chg="del">
        <pc:chgData name="Kathryn" userId="S::kathryn_euei.dk#ext#@uniag1.onmicrosoft.com::ab18a79a-6d51-475a-9152-1bb7448695f8" providerId="AD" clId="Web-{91D18DB8-07BD-74F7-FAEB-B8B94B59259F}" dt="2025-08-01T16:21:54.522" v="1"/>
        <pc:sldMkLst>
          <pc:docMk/>
          <pc:sldMk cId="4004346396" sldId="4387"/>
        </pc:sldMkLst>
      </pc:sldChg>
    </pc:docChg>
  </pc:docChgLst>
  <pc:docChgLst>
    <pc:chgData name="Paula Whyte ( Momentum Consulting )" userId="S::paula_momentumconsulting.ie#ext#@uniag1.onmicrosoft.com::532e4ad0-ff7c-4c0e-af21-fb77f0df59cd" providerId="AD" clId="Web-{21BFC904-3244-AC06-00F8-B027B1845491}"/>
    <pc:docChg chg="addSld delSld">
      <pc:chgData name="Paula Whyte ( Momentum Consulting )" userId="S::paula_momentumconsulting.ie#ext#@uniag1.onmicrosoft.com::532e4ad0-ff7c-4c0e-af21-fb77f0df59cd" providerId="AD" clId="Web-{21BFC904-3244-AC06-00F8-B027B1845491}" dt="2025-08-05T09:29:15.816" v="1"/>
      <pc:docMkLst>
        <pc:docMk/>
      </pc:docMkLst>
      <pc:sldChg chg="del">
        <pc:chgData name="Paula Whyte ( Momentum Consulting )" userId="S::paula_momentumconsulting.ie#ext#@uniag1.onmicrosoft.com::532e4ad0-ff7c-4c0e-af21-fb77f0df59cd" providerId="AD" clId="Web-{21BFC904-3244-AC06-00F8-B027B1845491}" dt="2025-08-05T09:29:15.816" v="1"/>
        <pc:sldMkLst>
          <pc:docMk/>
          <pc:sldMk cId="1240833318" sldId="4386"/>
        </pc:sldMkLst>
      </pc:sldChg>
      <pc:sldChg chg="add">
        <pc:chgData name="Paula Whyte ( Momentum Consulting )" userId="S::paula_momentumconsulting.ie#ext#@uniag1.onmicrosoft.com::532e4ad0-ff7c-4c0e-af21-fb77f0df59cd" providerId="AD" clId="Web-{21BFC904-3244-AC06-00F8-B027B1845491}" dt="2025-08-05T09:29:10.003" v="0"/>
        <pc:sldMkLst>
          <pc:docMk/>
          <pc:sldMk cId="86268685" sldId="4401"/>
        </pc:sldMkLst>
      </pc:sldChg>
    </pc:docChg>
  </pc:docChgLst>
  <pc:docChgLst>
    <pc:chgData name="Paula Whyte ( Momentum Consulting )" userId="S::paula_momentumconsulting.ie#ext#@uniag1.onmicrosoft.com::532e4ad0-ff7c-4c0e-af21-fb77f0df59cd" providerId="AD" clId="Web-{972449D4-B88F-48D7-319C-39145AC1FE1F}"/>
    <pc:docChg chg="addSld delSld">
      <pc:chgData name="Paula Whyte ( Momentum Consulting )" userId="S::paula_momentumconsulting.ie#ext#@uniag1.onmicrosoft.com::532e4ad0-ff7c-4c0e-af21-fb77f0df59cd" providerId="AD" clId="Web-{972449D4-B88F-48D7-319C-39145AC1FE1F}" dt="2025-08-05T09:00:47.397" v="5"/>
      <pc:docMkLst>
        <pc:docMk/>
      </pc:docMkLst>
      <pc:sldChg chg="add del">
        <pc:chgData name="Paula Whyte ( Momentum Consulting )" userId="S::paula_momentumconsulting.ie#ext#@uniag1.onmicrosoft.com::532e4ad0-ff7c-4c0e-af21-fb77f0df59cd" providerId="AD" clId="Web-{972449D4-B88F-48D7-319C-39145AC1FE1F}" dt="2025-08-05T09:00:47.397" v="5"/>
        <pc:sldMkLst>
          <pc:docMk/>
          <pc:sldMk cId="1667784878" sldId="278"/>
        </pc:sldMkLst>
      </pc:sldChg>
      <pc:sldChg chg="add del">
        <pc:chgData name="Paula Whyte ( Momentum Consulting )" userId="S::paula_momentumconsulting.ie#ext#@uniag1.onmicrosoft.com::532e4ad0-ff7c-4c0e-af21-fb77f0df59cd" providerId="AD" clId="Web-{972449D4-B88F-48D7-319C-39145AC1FE1F}" dt="2025-08-05T09:00:43.975" v="4"/>
        <pc:sldMkLst>
          <pc:docMk/>
          <pc:sldMk cId="4004346396" sldId="4387"/>
        </pc:sldMkLst>
      </pc:sldChg>
    </pc:docChg>
  </pc:docChgLst>
  <pc:docChgLst>
    <pc:chgData name="Zuzana Palková" userId="2c14c765-04d3-4152-932a-beda227e1179" providerId="ADAL" clId="{492D1C8F-A556-4CEE-928C-48C051ACEA08}"/>
    <pc:docChg chg="modSld sldOrd">
      <pc:chgData name="Zuzana Palková" userId="2c14c765-04d3-4152-932a-beda227e1179" providerId="ADAL" clId="{492D1C8F-A556-4CEE-928C-48C051ACEA08}" dt="2025-08-01T15:44:40.197" v="1"/>
      <pc:docMkLst>
        <pc:docMk/>
      </pc:docMkLst>
      <pc:sldChg chg="ord">
        <pc:chgData name="Zuzana Palková" userId="2c14c765-04d3-4152-932a-beda227e1179" providerId="ADAL" clId="{492D1C8F-A556-4CEE-928C-48C051ACEA08}" dt="2025-08-01T15:44:40.197" v="1"/>
        <pc:sldMkLst>
          <pc:docMk/>
          <pc:sldMk cId="1240833318" sldId="43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D0A6D-FA3A-3871-7B09-C717A376B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9D14B-F345-7DA7-20D8-0ED70F732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ECE70-4305-32E7-29C9-1C1392A0A8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D086A3-7EFC-6944-9B82-C97455727A56}"/>
              </a:ext>
            </a:extLst>
          </p:cNvPr>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069458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2666-1EFB-FF8B-3C41-28D31958E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750-4687-99BD-58FC-9A66A3C5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7C591-7865-2797-DEA3-7E480E9D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F4D2C-E513-E594-8C94-C10FA652F7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34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59DAB-37B9-A431-ACAD-2EED619915B4}"/>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E69D1301-9EB9-E5B3-171C-7FE3FB3B1122}"/>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931999AB-34ED-E5B1-3B88-CA2B50EAEF1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1F588535-07E8-EE3E-51BA-17DEE0925A11}"/>
              </a:ext>
            </a:extLst>
          </p:cNvPr>
          <p:cNvSpPr>
            <a:spLocks noGrp="1"/>
          </p:cNvSpPr>
          <p:nvPr>
            <p:ph type="sldNum" sz="quarter" idx="5"/>
          </p:nvPr>
        </p:nvSpPr>
        <p:spPr/>
        <p:txBody>
          <a:bodyPr/>
          <a:lstStyle/>
          <a:p>
            <a:fld id="{9ED4A299-DD6E-4F4E-AAAF-972CE464E941}" type="slidenum">
              <a:rPr lang="en-US" smtClean="0"/>
              <a:t>15</a:t>
            </a:fld>
            <a:endParaRPr lang="en-US"/>
          </a:p>
        </p:txBody>
      </p:sp>
    </p:spTree>
    <p:extLst>
      <p:ext uri="{BB962C8B-B14F-4D97-AF65-F5344CB8AC3E}">
        <p14:creationId xmlns:p14="http://schemas.microsoft.com/office/powerpoint/2010/main" val="257763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1E62-8D08-65B7-850A-49A8E786C1F6}"/>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A8F6E1AA-BC7C-6F9C-0852-32E584512EBD}"/>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6203DE53-6BC2-2CC7-2C1E-79715293300E}"/>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972534F4-940D-6D48-077F-0B6237BE4571}"/>
              </a:ext>
            </a:extLst>
          </p:cNvPr>
          <p:cNvSpPr>
            <a:spLocks noGrp="1"/>
          </p:cNvSpPr>
          <p:nvPr>
            <p:ph type="sldNum" sz="quarter" idx="5"/>
          </p:nvPr>
        </p:nvSpPr>
        <p:spPr/>
        <p:txBody>
          <a:bodyPr/>
          <a:lstStyle/>
          <a:p>
            <a:fld id="{9ED4A299-DD6E-4F4E-AAAF-972CE464E941}" type="slidenum">
              <a:rPr lang="en-US" smtClean="0"/>
              <a:t>16</a:t>
            </a:fld>
            <a:endParaRPr lang="en-US"/>
          </a:p>
        </p:txBody>
      </p:sp>
    </p:spTree>
    <p:extLst>
      <p:ext uri="{BB962C8B-B14F-4D97-AF65-F5344CB8AC3E}">
        <p14:creationId xmlns:p14="http://schemas.microsoft.com/office/powerpoint/2010/main" val="188190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17</a:t>
            </a:fld>
            <a:endParaRPr lang="en-US" dirty="0"/>
          </a:p>
        </p:txBody>
      </p:sp>
    </p:spTree>
    <p:extLst>
      <p:ext uri="{BB962C8B-B14F-4D97-AF65-F5344CB8AC3E}">
        <p14:creationId xmlns:p14="http://schemas.microsoft.com/office/powerpoint/2010/main" val="361564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BB100-0B77-A47A-EDE6-7F1A1618AF36}"/>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FA4EFD7A-874A-DC4B-75A5-B7AB041BDD8F}"/>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AAB2F127-6426-9BF4-5595-1B8174C4E74C}"/>
              </a:ext>
            </a:extLst>
          </p:cNvPr>
          <p:cNvSpPr>
            <a:spLocks noGrp="1"/>
          </p:cNvSpPr>
          <p:nvPr>
            <p:ph type="body" idx="1"/>
          </p:nvPr>
        </p:nvSpPr>
        <p:spPr/>
        <p:txBody>
          <a:bodyPr/>
          <a:lstStyle/>
          <a:p>
            <a:pPr>
              <a:lnSpc>
                <a:spcPct val="107000"/>
              </a:lnSpc>
              <a:spcAft>
                <a:spcPts val="800"/>
              </a:spcAft>
              <a:buNone/>
            </a:pPr>
            <a:endParaRPr lang="sk-SK" dirty="0"/>
          </a:p>
        </p:txBody>
      </p:sp>
      <p:sp>
        <p:nvSpPr>
          <p:cNvPr id="4" name="Zástupný objekt pre číslo snímky 3">
            <a:extLst>
              <a:ext uri="{FF2B5EF4-FFF2-40B4-BE49-F238E27FC236}">
                <a16:creationId xmlns:a16="http://schemas.microsoft.com/office/drawing/2014/main" id="{B055E645-6D39-0D7F-9763-25B066E73BD6}"/>
              </a:ext>
            </a:extLst>
          </p:cNvPr>
          <p:cNvSpPr>
            <a:spLocks noGrp="1"/>
          </p:cNvSpPr>
          <p:nvPr>
            <p:ph type="sldNum" sz="quarter" idx="5"/>
          </p:nvPr>
        </p:nvSpPr>
        <p:spPr/>
        <p:txBody>
          <a:bodyPr/>
          <a:lstStyle/>
          <a:p>
            <a:fld id="{9ED4A299-DD6E-4F4E-AAAF-972CE464E941}" type="slidenum">
              <a:rPr lang="en-US" smtClean="0"/>
              <a:t>6</a:t>
            </a:fld>
            <a:endParaRPr lang="en-US"/>
          </a:p>
        </p:txBody>
      </p:sp>
    </p:spTree>
    <p:extLst>
      <p:ext uri="{BB962C8B-B14F-4D97-AF65-F5344CB8AC3E}">
        <p14:creationId xmlns:p14="http://schemas.microsoft.com/office/powerpoint/2010/main" val="262063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BB100-0B77-A47A-EDE6-7F1A1618AF36}"/>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FA4EFD7A-874A-DC4B-75A5-B7AB041BDD8F}"/>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AAB2F127-6426-9BF4-5595-1B8174C4E74C}"/>
              </a:ext>
            </a:extLst>
          </p:cNvPr>
          <p:cNvSpPr>
            <a:spLocks noGrp="1"/>
          </p:cNvSpPr>
          <p:nvPr>
            <p:ph type="body" idx="1"/>
          </p:nvPr>
        </p:nvSpPr>
        <p:spPr/>
        <p:txBody>
          <a:bodyPr/>
          <a:lstStyle/>
          <a:p>
            <a:pPr>
              <a:lnSpc>
                <a:spcPct val="107000"/>
              </a:lnSpc>
              <a:spcAft>
                <a:spcPts val="800"/>
              </a:spcAft>
              <a:buNone/>
            </a:pPr>
            <a:endParaRPr lang="sk-SK" dirty="0"/>
          </a:p>
        </p:txBody>
      </p:sp>
      <p:sp>
        <p:nvSpPr>
          <p:cNvPr id="4" name="Zástupný objekt pre číslo snímky 3">
            <a:extLst>
              <a:ext uri="{FF2B5EF4-FFF2-40B4-BE49-F238E27FC236}">
                <a16:creationId xmlns:a16="http://schemas.microsoft.com/office/drawing/2014/main" id="{B055E645-6D39-0D7F-9763-25B066E73BD6}"/>
              </a:ext>
            </a:extLst>
          </p:cNvPr>
          <p:cNvSpPr>
            <a:spLocks noGrp="1"/>
          </p:cNvSpPr>
          <p:nvPr>
            <p:ph type="sldNum" sz="quarter" idx="5"/>
          </p:nvPr>
        </p:nvSpPr>
        <p:spPr/>
        <p:txBody>
          <a:bodyPr/>
          <a:lstStyle/>
          <a:p>
            <a:fld id="{9ED4A299-DD6E-4F4E-AAAF-972CE464E941}" type="slidenum">
              <a:rPr lang="en-US" smtClean="0"/>
              <a:t>7</a:t>
            </a:fld>
            <a:endParaRPr lang="en-US"/>
          </a:p>
        </p:txBody>
      </p:sp>
    </p:spTree>
    <p:extLst>
      <p:ext uri="{BB962C8B-B14F-4D97-AF65-F5344CB8AC3E}">
        <p14:creationId xmlns:p14="http://schemas.microsoft.com/office/powerpoint/2010/main" val="396414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BB100-0B77-A47A-EDE6-7F1A1618AF36}"/>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FA4EFD7A-874A-DC4B-75A5-B7AB041BDD8F}"/>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AAB2F127-6426-9BF4-5595-1B8174C4E74C}"/>
              </a:ext>
            </a:extLst>
          </p:cNvPr>
          <p:cNvSpPr>
            <a:spLocks noGrp="1"/>
          </p:cNvSpPr>
          <p:nvPr>
            <p:ph type="body" idx="1"/>
          </p:nvPr>
        </p:nvSpPr>
        <p:spPr/>
        <p:txBody>
          <a:bodyPr/>
          <a:lstStyle/>
          <a:p>
            <a:pPr>
              <a:lnSpc>
                <a:spcPct val="107000"/>
              </a:lnSpc>
              <a:spcAft>
                <a:spcPts val="800"/>
              </a:spcAft>
              <a:buNone/>
            </a:pPr>
            <a:endParaRPr lang="sk-SK" dirty="0"/>
          </a:p>
        </p:txBody>
      </p:sp>
      <p:sp>
        <p:nvSpPr>
          <p:cNvPr id="4" name="Zástupný objekt pre číslo snímky 3">
            <a:extLst>
              <a:ext uri="{FF2B5EF4-FFF2-40B4-BE49-F238E27FC236}">
                <a16:creationId xmlns:a16="http://schemas.microsoft.com/office/drawing/2014/main" id="{B055E645-6D39-0D7F-9763-25B066E73BD6}"/>
              </a:ext>
            </a:extLst>
          </p:cNvPr>
          <p:cNvSpPr>
            <a:spLocks noGrp="1"/>
          </p:cNvSpPr>
          <p:nvPr>
            <p:ph type="sldNum" sz="quarter" idx="5"/>
          </p:nvPr>
        </p:nvSpPr>
        <p:spPr/>
        <p:txBody>
          <a:bodyPr/>
          <a:lstStyle/>
          <a:p>
            <a:fld id="{9ED4A299-DD6E-4F4E-AAAF-972CE464E941}" type="slidenum">
              <a:rPr lang="en-US" smtClean="0"/>
              <a:t>8</a:t>
            </a:fld>
            <a:endParaRPr lang="en-US"/>
          </a:p>
        </p:txBody>
      </p:sp>
    </p:spTree>
    <p:extLst>
      <p:ext uri="{BB962C8B-B14F-4D97-AF65-F5344CB8AC3E}">
        <p14:creationId xmlns:p14="http://schemas.microsoft.com/office/powerpoint/2010/main" val="31018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38A0-2866-649C-69C0-28EED3972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C38FB-1EE0-C27F-D8A6-FAE81FCFD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C689E5-FDDC-0DDA-83A1-9375453678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BB1FD2-B291-DF88-80F1-53DC6EFED049}"/>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20408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A183E-99D5-DEF9-DA0D-984482151AC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3715A899-E023-D505-BD6A-A2FBD0341A83}"/>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3F002EC2-1AD7-F7D5-C5AE-0E7130C0E759}"/>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27EB3BAB-A01C-B0D0-1086-A15589E9A03A}"/>
              </a:ext>
            </a:extLst>
          </p:cNvPr>
          <p:cNvSpPr>
            <a:spLocks noGrp="1"/>
          </p:cNvSpPr>
          <p:nvPr>
            <p:ph type="sldNum" sz="quarter" idx="5"/>
          </p:nvPr>
        </p:nvSpPr>
        <p:spPr/>
        <p:txBody>
          <a:bodyPr/>
          <a:lstStyle/>
          <a:p>
            <a:fld id="{9ED4A299-DD6E-4F4E-AAAF-972CE464E941}" type="slidenum">
              <a:rPr lang="en-US" smtClean="0"/>
              <a:t>10</a:t>
            </a:fld>
            <a:endParaRPr lang="en-US"/>
          </a:p>
        </p:txBody>
      </p:sp>
    </p:spTree>
    <p:extLst>
      <p:ext uri="{BB962C8B-B14F-4D97-AF65-F5344CB8AC3E}">
        <p14:creationId xmlns:p14="http://schemas.microsoft.com/office/powerpoint/2010/main" val="4256488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7EAE4-65D9-855B-53F4-B24402E36F29}"/>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4D59AFA0-95AB-D238-2BE3-0C2010BABEB3}"/>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8B0568BC-8EBC-CE1F-16A0-F97CD5D8C575}"/>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C264CEDD-6202-1CCB-C54F-34EC671FCB31}"/>
              </a:ext>
            </a:extLst>
          </p:cNvPr>
          <p:cNvSpPr>
            <a:spLocks noGrp="1"/>
          </p:cNvSpPr>
          <p:nvPr>
            <p:ph type="sldNum" sz="quarter" idx="5"/>
          </p:nvPr>
        </p:nvSpPr>
        <p:spPr/>
        <p:txBody>
          <a:bodyPr/>
          <a:lstStyle/>
          <a:p>
            <a:fld id="{9ED4A299-DD6E-4F4E-AAAF-972CE464E941}" type="slidenum">
              <a:rPr lang="en-US" smtClean="0"/>
              <a:t>11</a:t>
            </a:fld>
            <a:endParaRPr lang="en-US"/>
          </a:p>
        </p:txBody>
      </p:sp>
    </p:spTree>
    <p:extLst>
      <p:ext uri="{BB962C8B-B14F-4D97-AF65-F5344CB8AC3E}">
        <p14:creationId xmlns:p14="http://schemas.microsoft.com/office/powerpoint/2010/main" val="2107973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87EFC-36CC-E33F-CF41-66770F34045E}"/>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9443CF89-D94D-B2B1-B625-72F404B8EFED}"/>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5C149E16-60A7-9707-36F4-0DC9D3CDB286}"/>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F0370F2C-F203-9F94-EFAF-951399078135}"/>
              </a:ext>
            </a:extLst>
          </p:cNvPr>
          <p:cNvSpPr>
            <a:spLocks noGrp="1"/>
          </p:cNvSpPr>
          <p:nvPr>
            <p:ph type="sldNum" sz="quarter" idx="5"/>
          </p:nvPr>
        </p:nvSpPr>
        <p:spPr/>
        <p:txBody>
          <a:bodyPr/>
          <a:lstStyle/>
          <a:p>
            <a:fld id="{9ED4A299-DD6E-4F4E-AAAF-972CE464E941}" type="slidenum">
              <a:rPr lang="en-US" smtClean="0"/>
              <a:t>12</a:t>
            </a:fld>
            <a:endParaRPr lang="en-US"/>
          </a:p>
        </p:txBody>
      </p:sp>
    </p:spTree>
    <p:extLst>
      <p:ext uri="{BB962C8B-B14F-4D97-AF65-F5344CB8AC3E}">
        <p14:creationId xmlns:p14="http://schemas.microsoft.com/office/powerpoint/2010/main" val="3048333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A3400-8604-873C-B0C3-E45E37CFE5BE}"/>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D072C260-890F-AA56-8385-EB9CF8F24B46}"/>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069E805A-09A9-5599-D018-E2D7B15D6B84}"/>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F0BB837A-CBA2-75F9-104E-6A9A3E125548}"/>
              </a:ext>
            </a:extLst>
          </p:cNvPr>
          <p:cNvSpPr>
            <a:spLocks noGrp="1"/>
          </p:cNvSpPr>
          <p:nvPr>
            <p:ph type="sldNum" sz="quarter" idx="5"/>
          </p:nvPr>
        </p:nvSpPr>
        <p:spPr/>
        <p:txBody>
          <a:bodyPr/>
          <a:lstStyle/>
          <a:p>
            <a:fld id="{9ED4A299-DD6E-4F4E-AAAF-972CE464E941}" type="slidenum">
              <a:rPr lang="en-US" smtClean="0"/>
              <a:t>13</a:t>
            </a:fld>
            <a:endParaRPr lang="en-US"/>
          </a:p>
        </p:txBody>
      </p:sp>
    </p:spTree>
    <p:extLst>
      <p:ext uri="{BB962C8B-B14F-4D97-AF65-F5344CB8AC3E}">
        <p14:creationId xmlns:p14="http://schemas.microsoft.com/office/powerpoint/2010/main" val="3934952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a:srcRect l="-18315" t="15976" r="5314" b="1108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986214" y="-289088"/>
            <a:ext cx="5844795" cy="781722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21746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a:stretch>
            <a:fillRect/>
          </a:stretch>
        </p:blipFill>
        <p:spPr>
          <a:xfrm>
            <a:off x="6322195" y="5911690"/>
            <a:ext cx="1613123" cy="359197"/>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a:stretch>
            <a:fillRect/>
          </a:stretch>
        </p:blipFill>
        <p:spPr>
          <a:xfrm>
            <a:off x="8102900" y="547159"/>
            <a:ext cx="3870851" cy="17932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2"/>
            <a:srcRect l="41220" t="76627" r="3876" b="8861"/>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2"/>
            <a:srcRect l="2004" t="8423" r="57659" b="14664"/>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7" r:id="rId18"/>
    <p:sldLayoutId id="2147483676"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alphsmeatcompany.com.au/2021/03/reasons-to-have-precision-farming-technology.html" TargetMode="External"/><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s://www.roboticstomorrow.com/story/2015/04/agrobot-strawberry-harvesters/595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siamagazin.com/meet-the-agrobot-a-robotic-strawberry-harvester/"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hyperlink" Target="https://www.gov.br/agricultura/pt-br/assuntos/noticias/mapa-e-abdi-lancam-terceiro-edital-do-programa-agro-4.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ailyillini.com/news-stories/2018/01/23/university-startup-develops-5000-agricultural-robot/" TargetMode="External"/><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ideo" Target="https://www.youtube.com/embed/wMYF32LY3E0?feature=oembed" TargetMode="External"/><Relationship Id="rId5" Type="http://schemas.openxmlformats.org/officeDocument/2006/relationships/hyperlink" Target="https://www.youtube.com/watch?v=wMYF32LY3E0"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UaL3UxUclKY?feature=oembed" TargetMode="External"/><Relationship Id="rId5" Type="http://schemas.openxmlformats.org/officeDocument/2006/relationships/hyperlink" Target="https://www.youtube.com/watch?v=UaL3UxUclKY"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ideo" Target="https://www.youtube.com/embed/M3SGScaShhw?feature=oembed" TargetMode="External"/><Relationship Id="rId5" Type="http://schemas.openxmlformats.org/officeDocument/2006/relationships/hyperlink" Target="https://www.youtube.com/watch?v=M3SGScaShhw"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a:stretch/>
        </p:blipFill>
        <p:spPr>
          <a:xfrm>
            <a:off x="0" y="2463800"/>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 Placeholder 12"/>
          <p:cNvSpPr>
            <a:spLocks noGrp="1"/>
          </p:cNvSpPr>
          <p:nvPr>
            <p:ph type="body" sz="quarter" idx="20"/>
          </p:nvPr>
        </p:nvSpPr>
        <p:spPr>
          <a:xfrm>
            <a:off x="488656" y="3607527"/>
            <a:ext cx="3903123" cy="1393098"/>
          </a:xfrm>
        </p:spPr>
        <p:txBody>
          <a:bodyPr>
            <a:noAutofit/>
          </a:bodyPr>
          <a:lstStyle/>
          <a:p>
            <a:pPr>
              <a:lnSpc>
                <a:spcPct val="80000"/>
              </a:lnSpc>
            </a:pPr>
            <a:r>
              <a:rPr lang="en-GB" sz="3400" noProof="0" dirty="0">
                <a:solidFill>
                  <a:schemeClr val="bg1"/>
                </a:solidFill>
              </a:rPr>
              <a:t>M2: </a:t>
            </a:r>
            <a:r>
              <a:rPr lang="en-IE" sz="3400" dirty="0">
                <a:solidFill>
                  <a:schemeClr val="bg1"/>
                </a:solidFill>
              </a:rPr>
              <a:t>Agricultural Robots</a:t>
            </a:r>
            <a:endParaRPr lang="en-GB" sz="34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www.</a:t>
            </a:r>
            <a:r>
              <a:rPr kumimoji="0" lang="en-GB"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smartskillsproject</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488656" y="2413490"/>
            <a:ext cx="3558493" cy="760902"/>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rPr>
              <a:t>Course </a:t>
            </a:r>
            <a:r>
              <a:rPr lang="en-IE" sz="3000" dirty="0">
                <a:solidFill>
                  <a:prstClr val="white"/>
                </a:solidFill>
                <a:latin typeface="Calibri" panose="020F0502020204030204"/>
              </a:rPr>
              <a:t>3</a:t>
            </a:r>
            <a:r>
              <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pl-PL" sz="3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IE" sz="3000" b="0" i="0" u="none" strike="noStrike" kern="1200" cap="none" spc="0" normalizeH="0" baseline="0" noProof="0" dirty="0">
                <a:ln>
                  <a:noFill/>
                </a:ln>
                <a:solidFill>
                  <a:prstClr val="white"/>
                </a:solidFill>
                <a:effectLst/>
                <a:uLnTx/>
                <a:uFillTx/>
                <a:latin typeface="Calibri" panose="020F0502020204030204"/>
                <a:ea typeface="+mn-ea"/>
                <a:cs typeface="+mn-cs"/>
              </a:rPr>
              <a:t>Mechatronics </a:t>
            </a:r>
            <a:r>
              <a:rPr kumimoji="0" lang="pl-PL" sz="3000" b="0" i="0" u="none" strike="noStrike" kern="1200" cap="none" spc="0" normalizeH="0" baseline="0" noProof="0" dirty="0">
                <a:ln>
                  <a:noFill/>
                </a:ln>
                <a:solidFill>
                  <a:prstClr val="white"/>
                </a:solidFill>
                <a:effectLst/>
                <a:uLnTx/>
                <a:uFillTx/>
                <a:latin typeface="Calibri" panose="020F0502020204030204"/>
                <a:ea typeface="+mn-ea"/>
                <a:cs typeface="+mn-cs"/>
              </a:rPr>
              <a:t>in Agriculture</a:t>
            </a:r>
            <a:endPar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5"/>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86268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51AD1-E6E3-A02A-9C91-6790B064D5C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954364F-2FF2-A215-E81C-DF662A449193}"/>
              </a:ext>
            </a:extLst>
          </p:cNvPr>
          <p:cNvSpPr>
            <a:spLocks noGrp="1"/>
          </p:cNvSpPr>
          <p:nvPr>
            <p:ph type="body" sz="quarter" idx="16"/>
          </p:nvPr>
        </p:nvSpPr>
        <p:spPr>
          <a:xfrm>
            <a:off x="679569" y="670271"/>
            <a:ext cx="10052954" cy="803654"/>
          </a:xfrm>
          <a:prstGeom prst="rect">
            <a:avLst/>
          </a:prstGeom>
        </p:spPr>
        <p:txBody>
          <a:bodyPr/>
          <a:lstStyle/>
          <a:p>
            <a:r>
              <a:rPr lang="sk-SK" sz="3600" b="1" i="0" kern="1200" dirty="0">
                <a:solidFill>
                  <a:srgbClr val="007772"/>
                </a:solidFill>
                <a:effectLst/>
                <a:latin typeface="+mn-lt"/>
                <a:ea typeface="+mn-ea"/>
                <a:cs typeface="+mn-cs"/>
              </a:rPr>
              <a:t>Opportunities in Robotic Integration</a:t>
            </a:r>
            <a:endParaRPr lang="sk-SK" sz="3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7DBFB04-06EC-C310-2694-E750C547C12E}"/>
              </a:ext>
            </a:extLst>
          </p:cNvPr>
          <p:cNvSpPr>
            <a:spLocks noGrp="1"/>
          </p:cNvSpPr>
          <p:nvPr>
            <p:ph type="body" sz="quarter" idx="19"/>
          </p:nvPr>
        </p:nvSpPr>
        <p:spPr>
          <a:xfrm>
            <a:off x="568778" y="1624110"/>
            <a:ext cx="5805518" cy="2432736"/>
          </a:xfrm>
          <a:prstGeom prst="rect">
            <a:avLst/>
          </a:prstGeom>
        </p:spPr>
        <p:txBody>
          <a:bodyPr/>
          <a:lstStyle/>
          <a:p>
            <a:pPr marL="0">
              <a:lnSpc>
                <a:spcPct val="90000"/>
              </a:lnSpc>
              <a:spcAft>
                <a:spcPts val="600"/>
              </a:spcAft>
            </a:pPr>
            <a:r>
              <a:rPr lang="sk-SK" dirty="0" err="1"/>
              <a:t>The</a:t>
            </a:r>
            <a:r>
              <a:rPr lang="sk-SK" dirty="0"/>
              <a:t> </a:t>
            </a:r>
            <a:r>
              <a:rPr lang="sk-SK" dirty="0" err="1"/>
              <a:t>integration</a:t>
            </a:r>
            <a:r>
              <a:rPr lang="sk-SK" dirty="0"/>
              <a:t> of </a:t>
            </a:r>
            <a:r>
              <a:rPr lang="sk-SK" dirty="0" err="1"/>
              <a:t>robotics</a:t>
            </a:r>
            <a:r>
              <a:rPr lang="sk-SK" dirty="0"/>
              <a:t> in </a:t>
            </a:r>
            <a:r>
              <a:rPr lang="sk-SK" dirty="0" err="1"/>
              <a:t>agriculture</a:t>
            </a:r>
            <a:r>
              <a:rPr lang="sk-SK" dirty="0"/>
              <a:t> </a:t>
            </a:r>
            <a:r>
              <a:rPr lang="sk-SK" dirty="0" err="1"/>
              <a:t>presents</a:t>
            </a:r>
            <a:r>
              <a:rPr lang="sk-SK" dirty="0"/>
              <a:t> </a:t>
            </a:r>
            <a:r>
              <a:rPr lang="sk-SK" dirty="0" err="1"/>
              <a:t>significant</a:t>
            </a:r>
            <a:r>
              <a:rPr lang="sk-SK" dirty="0"/>
              <a:t> </a:t>
            </a:r>
            <a:r>
              <a:rPr lang="sk-SK" dirty="0" err="1"/>
              <a:t>opportunities</a:t>
            </a:r>
            <a:r>
              <a:rPr lang="sk-SK" dirty="0"/>
              <a:t>, </a:t>
            </a:r>
            <a:r>
              <a:rPr lang="sk-SK" dirty="0" err="1"/>
              <a:t>including</a:t>
            </a:r>
            <a:r>
              <a:rPr lang="en-GB" dirty="0"/>
              <a:t>:</a:t>
            </a:r>
          </a:p>
          <a:p>
            <a:pPr marL="230188" indent="-230188">
              <a:lnSpc>
                <a:spcPct val="90000"/>
              </a:lnSpc>
              <a:buFont typeface="Arial" panose="020B0604020202020204" pitchFamily="34" charset="0"/>
              <a:buChar char="•"/>
            </a:pPr>
            <a:r>
              <a:rPr lang="sk-SK" b="1" dirty="0"/>
              <a:t>increased efficiency</a:t>
            </a:r>
            <a:r>
              <a:rPr lang="sk-SK" dirty="0"/>
              <a:t>, as robots work continuously, unaffected by fatigue or weather conditions</a:t>
            </a:r>
            <a:endParaRPr lang="en-GB" dirty="0"/>
          </a:p>
          <a:p>
            <a:pPr marL="230188" indent="-230188">
              <a:lnSpc>
                <a:spcPct val="90000"/>
              </a:lnSpc>
              <a:buFont typeface="Arial" panose="020B0604020202020204" pitchFamily="34" charset="0"/>
              <a:buChar char="•"/>
            </a:pPr>
            <a:r>
              <a:rPr lang="en-GB" dirty="0"/>
              <a:t>t</a:t>
            </a:r>
            <a:r>
              <a:rPr lang="sk-SK" dirty="0"/>
              <a:t>hey also provide </a:t>
            </a:r>
            <a:r>
              <a:rPr lang="sk-SK" b="1" dirty="0"/>
              <a:t>cost savings </a:t>
            </a:r>
            <a:r>
              <a:rPr lang="sk-SK" dirty="0"/>
              <a:t>over time, as robotic systems, despite high initial costs, reduce long-term labo</a:t>
            </a:r>
            <a:r>
              <a:rPr lang="en-IE" dirty="0"/>
              <a:t>u</a:t>
            </a:r>
            <a:r>
              <a:rPr lang="sk-SK" dirty="0"/>
              <a:t>r and operational expenses</a:t>
            </a:r>
            <a:endParaRPr lang="en-GB" dirty="0"/>
          </a:p>
          <a:p>
            <a:pPr marL="230188" indent="-230188">
              <a:lnSpc>
                <a:spcPct val="90000"/>
              </a:lnSpc>
              <a:buFont typeface="Arial" panose="020B0604020202020204" pitchFamily="34" charset="0"/>
              <a:buChar char="•"/>
            </a:pPr>
            <a:r>
              <a:rPr lang="en-GB" dirty="0"/>
              <a:t>a</a:t>
            </a:r>
            <a:r>
              <a:rPr lang="sk-SK" dirty="0" err="1"/>
              <a:t>dditionally</a:t>
            </a:r>
            <a:r>
              <a:rPr lang="sk-SK" dirty="0"/>
              <a:t>, </a:t>
            </a:r>
            <a:r>
              <a:rPr lang="sk-SK" dirty="0" err="1"/>
              <a:t>data-driven</a:t>
            </a:r>
            <a:r>
              <a:rPr lang="sk-SK" dirty="0"/>
              <a:t> </a:t>
            </a:r>
            <a:r>
              <a:rPr lang="sk-SK" dirty="0" err="1"/>
              <a:t>farming</a:t>
            </a:r>
            <a:r>
              <a:rPr lang="sk-SK" dirty="0"/>
              <a:t> </a:t>
            </a:r>
            <a:r>
              <a:rPr lang="sk-SK" dirty="0" err="1"/>
              <a:t>benefits</a:t>
            </a:r>
            <a:r>
              <a:rPr lang="sk-SK" dirty="0"/>
              <a:t> </a:t>
            </a:r>
            <a:r>
              <a:rPr lang="sk-SK" dirty="0" err="1"/>
              <a:t>from</a:t>
            </a:r>
            <a:r>
              <a:rPr lang="sk-SK" dirty="0"/>
              <a:t> AI-</a:t>
            </a:r>
            <a:r>
              <a:rPr lang="sk-SK" dirty="0" err="1"/>
              <a:t>equipped</a:t>
            </a:r>
            <a:r>
              <a:rPr lang="sk-SK" dirty="0"/>
              <a:t> </a:t>
            </a:r>
            <a:r>
              <a:rPr lang="sk-SK" dirty="0" err="1"/>
              <a:t>robots</a:t>
            </a:r>
            <a:r>
              <a:rPr lang="sk-SK" dirty="0"/>
              <a:t> </a:t>
            </a:r>
            <a:r>
              <a:rPr lang="sk-SK" dirty="0" err="1"/>
              <a:t>that</a:t>
            </a:r>
            <a:r>
              <a:rPr lang="sk-SK" dirty="0"/>
              <a:t> </a:t>
            </a:r>
            <a:r>
              <a:rPr lang="sk-SK" dirty="0" err="1"/>
              <a:t>deliver</a:t>
            </a:r>
            <a:r>
              <a:rPr lang="sk-SK" dirty="0"/>
              <a:t> </a:t>
            </a:r>
            <a:r>
              <a:rPr lang="sk-SK" dirty="0" err="1"/>
              <a:t>real-time</a:t>
            </a:r>
            <a:r>
              <a:rPr lang="sk-SK" dirty="0"/>
              <a:t> </a:t>
            </a:r>
            <a:r>
              <a:rPr lang="sk-SK" dirty="0" err="1"/>
              <a:t>insights</a:t>
            </a:r>
            <a:r>
              <a:rPr lang="sk-SK" dirty="0"/>
              <a:t> for </a:t>
            </a:r>
            <a:r>
              <a:rPr lang="sk-SK" b="1" dirty="0" err="1"/>
              <a:t>better</a:t>
            </a:r>
            <a:r>
              <a:rPr lang="sk-SK" b="1" dirty="0"/>
              <a:t> </a:t>
            </a:r>
            <a:r>
              <a:rPr lang="sk-SK" b="1" dirty="0" err="1"/>
              <a:t>decision-making</a:t>
            </a:r>
            <a:r>
              <a:rPr lang="sk-SK" dirty="0"/>
              <a:t>.</a:t>
            </a:r>
          </a:p>
        </p:txBody>
      </p:sp>
      <p:pic>
        <p:nvPicPr>
          <p:cNvPr id="1026" name="Picture 2" descr="AGROBOT: Strawberry Harvesters | RoboticsTomorrow">
            <a:extLst>
              <a:ext uri="{FF2B5EF4-FFF2-40B4-BE49-F238E27FC236}">
                <a16:creationId xmlns:a16="http://schemas.microsoft.com/office/drawing/2014/main" id="{07054A19-E136-45CF-70FD-FFE17521F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322" y="2250583"/>
            <a:ext cx="4915995" cy="2882503"/>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a:extLst>
              <a:ext uri="{FF2B5EF4-FFF2-40B4-BE49-F238E27FC236}">
                <a16:creationId xmlns:a16="http://schemas.microsoft.com/office/drawing/2014/main" id="{7B95518B-1495-B4F2-5094-02528B0C5589}"/>
              </a:ext>
            </a:extLst>
          </p:cNvPr>
          <p:cNvSpPr txBox="1"/>
          <p:nvPr/>
        </p:nvSpPr>
        <p:spPr>
          <a:xfrm>
            <a:off x="6533322" y="5160870"/>
            <a:ext cx="4915995" cy="646331"/>
          </a:xfrm>
          <a:prstGeom prst="rect">
            <a:avLst/>
          </a:prstGeom>
          <a:noFill/>
        </p:spPr>
        <p:txBody>
          <a:bodyPr wrap="square">
            <a:spAutoFit/>
          </a:bodyPr>
          <a:lstStyle/>
          <a:p>
            <a:r>
              <a:rPr lang="sk-SK" sz="1200" dirty="0">
                <a:hlinkClick r:id="rId4"/>
              </a:rPr>
              <a:t>https://www.roboticstomorrow.com/story/2015/04/agrobot-strawberry-harvesters/5950/</a:t>
            </a:r>
            <a:endParaRPr lang="en-IE" sz="1200" dirty="0"/>
          </a:p>
          <a:p>
            <a:endParaRPr lang="sk-SK" sz="1200" dirty="0"/>
          </a:p>
        </p:txBody>
      </p:sp>
    </p:spTree>
    <p:extLst>
      <p:ext uri="{BB962C8B-B14F-4D97-AF65-F5344CB8AC3E}">
        <p14:creationId xmlns:p14="http://schemas.microsoft.com/office/powerpoint/2010/main" val="388116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C4EC1-FFBA-1618-C149-D0334603BF7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69DADB2-CE9C-E842-1DFB-E952025C1DB4}"/>
              </a:ext>
            </a:extLst>
          </p:cNvPr>
          <p:cNvSpPr>
            <a:spLocks noGrp="1"/>
          </p:cNvSpPr>
          <p:nvPr>
            <p:ph type="body" sz="quarter" idx="16"/>
          </p:nvPr>
        </p:nvSpPr>
        <p:spPr>
          <a:prstGeom prst="rect">
            <a:avLst/>
          </a:prstGeom>
        </p:spPr>
        <p:txBody>
          <a:bodyPr/>
          <a:lstStyle/>
          <a:p>
            <a:r>
              <a:rPr lang="sk-SK" sz="3600" b="1" i="0" kern="1200" dirty="0">
                <a:solidFill>
                  <a:srgbClr val="007772"/>
                </a:solidFill>
                <a:effectLst/>
                <a:latin typeface="+mn-lt"/>
                <a:ea typeface="+mn-ea"/>
                <a:cs typeface="+mn-cs"/>
              </a:rPr>
              <a:t>Challenges in Robotic Integration</a:t>
            </a:r>
            <a:endParaRPr lang="sk-SK" sz="3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8FC9675D-65F5-B970-66DC-72EFCBA183BC}"/>
              </a:ext>
            </a:extLst>
          </p:cNvPr>
          <p:cNvSpPr>
            <a:spLocks noGrp="1"/>
          </p:cNvSpPr>
          <p:nvPr>
            <p:ph type="body" sz="quarter" idx="19"/>
          </p:nvPr>
        </p:nvSpPr>
        <p:spPr>
          <a:xfrm>
            <a:off x="904856" y="1624109"/>
            <a:ext cx="6410344" cy="4558681"/>
          </a:xfrm>
          <a:prstGeom prst="rect">
            <a:avLst/>
          </a:prstGeom>
        </p:spPr>
        <p:txBody>
          <a:bodyPr/>
          <a:lstStyle/>
          <a:p>
            <a:pPr marL="0">
              <a:lnSpc>
                <a:spcPct val="90000"/>
              </a:lnSpc>
              <a:spcAft>
                <a:spcPts val="600"/>
              </a:spcAft>
            </a:pPr>
            <a:r>
              <a:rPr lang="sk-SK" dirty="0" err="1"/>
              <a:t>However</a:t>
            </a:r>
            <a:r>
              <a:rPr lang="sk-SK" dirty="0"/>
              <a:t>, </a:t>
            </a:r>
            <a:r>
              <a:rPr lang="sk-SK" dirty="0" err="1"/>
              <a:t>several</a:t>
            </a:r>
            <a:r>
              <a:rPr lang="sk-SK" dirty="0"/>
              <a:t> </a:t>
            </a:r>
            <a:r>
              <a:rPr lang="sk-SK" b="1" dirty="0" err="1"/>
              <a:t>challenges</a:t>
            </a:r>
            <a:r>
              <a:rPr lang="sk-SK" dirty="0"/>
              <a:t> </a:t>
            </a:r>
            <a:r>
              <a:rPr lang="sk-SK" dirty="0" err="1"/>
              <a:t>remain</a:t>
            </a:r>
            <a:r>
              <a:rPr lang="en-GB" dirty="0"/>
              <a:t>:</a:t>
            </a:r>
          </a:p>
          <a:p>
            <a:pPr marL="230188" indent="-230188">
              <a:lnSpc>
                <a:spcPct val="90000"/>
              </a:lnSpc>
              <a:spcAft>
                <a:spcPts val="600"/>
              </a:spcAft>
              <a:buFont typeface="Arial" panose="020B0604020202020204" pitchFamily="34" charset="0"/>
              <a:buChar char="•"/>
            </a:pPr>
            <a:r>
              <a:rPr lang="sk-SK" b="1" dirty="0" err="1"/>
              <a:t>High</a:t>
            </a:r>
            <a:r>
              <a:rPr lang="sk-SK" b="1" dirty="0"/>
              <a:t> </a:t>
            </a:r>
            <a:r>
              <a:rPr lang="sk-SK" b="1" dirty="0" err="1"/>
              <a:t>initial</a:t>
            </a:r>
            <a:r>
              <a:rPr lang="sk-SK" b="1" dirty="0"/>
              <a:t> </a:t>
            </a:r>
            <a:r>
              <a:rPr lang="sk-SK" b="1" dirty="0" err="1"/>
              <a:t>investment</a:t>
            </a:r>
            <a:r>
              <a:rPr lang="sk-SK" b="1" dirty="0"/>
              <a:t> </a:t>
            </a:r>
            <a:r>
              <a:rPr lang="sk-SK" dirty="0" err="1"/>
              <a:t>is</a:t>
            </a:r>
            <a:r>
              <a:rPr lang="sk-SK" dirty="0"/>
              <a:t> a major </a:t>
            </a:r>
            <a:r>
              <a:rPr lang="sk-SK" dirty="0" err="1"/>
              <a:t>barrier</a:t>
            </a:r>
            <a:r>
              <a:rPr lang="sk-SK" dirty="0"/>
              <a:t> for </a:t>
            </a:r>
            <a:r>
              <a:rPr lang="sk-SK" dirty="0" err="1"/>
              <a:t>small</a:t>
            </a:r>
            <a:r>
              <a:rPr lang="sk-SK" dirty="0"/>
              <a:t> and </a:t>
            </a:r>
            <a:r>
              <a:rPr lang="sk-SK" dirty="0" err="1"/>
              <a:t>medium-sized</a:t>
            </a:r>
            <a:r>
              <a:rPr lang="sk-SK" dirty="0"/>
              <a:t> </a:t>
            </a:r>
            <a:r>
              <a:rPr lang="sk-SK" dirty="0" err="1"/>
              <a:t>farms</a:t>
            </a:r>
            <a:r>
              <a:rPr lang="sk-SK" dirty="0"/>
              <a:t>, as </a:t>
            </a:r>
            <a:r>
              <a:rPr lang="sk-SK" dirty="0" err="1"/>
              <a:t>robotic</a:t>
            </a:r>
            <a:r>
              <a:rPr lang="sk-SK" dirty="0"/>
              <a:t> </a:t>
            </a:r>
            <a:r>
              <a:rPr lang="sk-SK" dirty="0" err="1"/>
              <a:t>solutions</a:t>
            </a:r>
            <a:r>
              <a:rPr lang="sk-SK" dirty="0"/>
              <a:t> </a:t>
            </a:r>
            <a:r>
              <a:rPr lang="sk-SK" dirty="0" err="1"/>
              <a:t>require</a:t>
            </a:r>
            <a:r>
              <a:rPr lang="sk-SK" dirty="0"/>
              <a:t> </a:t>
            </a:r>
            <a:r>
              <a:rPr lang="sk-SK" dirty="0" err="1"/>
              <a:t>substantial</a:t>
            </a:r>
            <a:r>
              <a:rPr lang="sk-SK" dirty="0"/>
              <a:t> </a:t>
            </a:r>
            <a:r>
              <a:rPr lang="sk-SK" dirty="0" err="1"/>
              <a:t>upfront</a:t>
            </a:r>
            <a:r>
              <a:rPr lang="sk-SK" dirty="0"/>
              <a:t> </a:t>
            </a:r>
            <a:r>
              <a:rPr lang="sk-SK" dirty="0" err="1"/>
              <a:t>costs</a:t>
            </a:r>
            <a:r>
              <a:rPr lang="sk-SK" dirty="0"/>
              <a:t>. </a:t>
            </a:r>
            <a:endParaRPr lang="en-GB" dirty="0"/>
          </a:p>
          <a:p>
            <a:pPr marL="230188" indent="-230188">
              <a:lnSpc>
                <a:spcPct val="90000"/>
              </a:lnSpc>
              <a:spcAft>
                <a:spcPts val="600"/>
              </a:spcAft>
              <a:buFont typeface="Arial" panose="020B0604020202020204" pitchFamily="34" charset="0"/>
              <a:buChar char="•"/>
            </a:pPr>
            <a:r>
              <a:rPr lang="sk-SK" b="1" dirty="0"/>
              <a:t>Technical complexity and maintenance </a:t>
            </a:r>
            <a:r>
              <a:rPr lang="sk-SK" dirty="0"/>
              <a:t>also pose challenges, as farmers need speciali</a:t>
            </a:r>
            <a:r>
              <a:rPr lang="en-IE" dirty="0"/>
              <a:t>s</a:t>
            </a:r>
            <a:r>
              <a:rPr lang="sk-SK" dirty="0"/>
              <a:t>ed training to operate and repair robotic systems effectively.</a:t>
            </a:r>
            <a:endParaRPr lang="en-GB" dirty="0"/>
          </a:p>
          <a:p>
            <a:pPr marL="230188" indent="-230188">
              <a:lnSpc>
                <a:spcPct val="90000"/>
              </a:lnSpc>
              <a:spcAft>
                <a:spcPts val="600"/>
              </a:spcAft>
              <a:buFont typeface="Arial" panose="020B0604020202020204" pitchFamily="34" charset="0"/>
              <a:buChar char="•"/>
            </a:pPr>
            <a:r>
              <a:rPr lang="sk-SK" b="1" dirty="0" err="1"/>
              <a:t>Limited</a:t>
            </a:r>
            <a:r>
              <a:rPr lang="sk-SK" b="1" dirty="0"/>
              <a:t> adaptability </a:t>
            </a:r>
            <a:r>
              <a:rPr lang="sk-SK" dirty="0" err="1"/>
              <a:t>is</a:t>
            </a:r>
            <a:r>
              <a:rPr lang="sk-SK" dirty="0"/>
              <a:t> </a:t>
            </a:r>
            <a:r>
              <a:rPr lang="sk-SK" dirty="0" err="1"/>
              <a:t>another</a:t>
            </a:r>
            <a:r>
              <a:rPr lang="sk-SK" dirty="0"/>
              <a:t> </a:t>
            </a:r>
            <a:r>
              <a:rPr lang="sk-SK" dirty="0" err="1"/>
              <a:t>issue</a:t>
            </a:r>
            <a:r>
              <a:rPr lang="sk-SK" dirty="0"/>
              <a:t>, as </a:t>
            </a:r>
            <a:r>
              <a:rPr lang="sk-SK" dirty="0" err="1"/>
              <a:t>farming</a:t>
            </a:r>
            <a:r>
              <a:rPr lang="sk-SK" dirty="0"/>
              <a:t> </a:t>
            </a:r>
            <a:r>
              <a:rPr lang="sk-SK" dirty="0" err="1"/>
              <a:t>environments</a:t>
            </a:r>
            <a:r>
              <a:rPr lang="sk-SK" dirty="0"/>
              <a:t> are </a:t>
            </a:r>
            <a:r>
              <a:rPr lang="sk-SK" dirty="0" err="1"/>
              <a:t>unpredictable</a:t>
            </a:r>
            <a:r>
              <a:rPr lang="sk-SK" dirty="0"/>
              <a:t>, </a:t>
            </a:r>
            <a:r>
              <a:rPr lang="sk-SK" dirty="0" err="1"/>
              <a:t>making</a:t>
            </a:r>
            <a:r>
              <a:rPr lang="sk-SK" dirty="0"/>
              <a:t> </a:t>
            </a:r>
            <a:r>
              <a:rPr lang="sk-SK" dirty="0" err="1"/>
              <a:t>it</a:t>
            </a:r>
            <a:r>
              <a:rPr lang="sk-SK" dirty="0"/>
              <a:t> </a:t>
            </a:r>
            <a:r>
              <a:rPr lang="sk-SK" dirty="0" err="1"/>
              <a:t>difficult</a:t>
            </a:r>
            <a:r>
              <a:rPr lang="sk-SK" dirty="0"/>
              <a:t> for </a:t>
            </a:r>
            <a:r>
              <a:rPr lang="sk-SK" dirty="0" err="1"/>
              <a:t>robots</a:t>
            </a:r>
            <a:r>
              <a:rPr lang="sk-SK" dirty="0"/>
              <a:t> to </a:t>
            </a:r>
            <a:r>
              <a:rPr lang="sk-SK" dirty="0" err="1"/>
              <a:t>operate</a:t>
            </a:r>
            <a:r>
              <a:rPr lang="sk-SK" dirty="0"/>
              <a:t> </a:t>
            </a:r>
            <a:r>
              <a:rPr lang="sk-SK" dirty="0" err="1"/>
              <a:t>efficiently</a:t>
            </a:r>
            <a:r>
              <a:rPr lang="sk-SK" dirty="0"/>
              <a:t> in </a:t>
            </a:r>
            <a:r>
              <a:rPr lang="sk-SK" dirty="0" err="1"/>
              <a:t>uneven</a:t>
            </a:r>
            <a:r>
              <a:rPr lang="sk-SK" dirty="0"/>
              <a:t> </a:t>
            </a:r>
            <a:r>
              <a:rPr lang="sk-SK" dirty="0" err="1"/>
              <a:t>terrain</a:t>
            </a:r>
            <a:r>
              <a:rPr lang="sk-SK" dirty="0"/>
              <a:t>, </a:t>
            </a:r>
            <a:r>
              <a:rPr lang="sk-SK" dirty="0" err="1"/>
              <a:t>extreme</a:t>
            </a:r>
            <a:r>
              <a:rPr lang="sk-SK" dirty="0"/>
              <a:t> </a:t>
            </a:r>
            <a:r>
              <a:rPr lang="sk-SK" dirty="0" err="1"/>
              <a:t>weather</a:t>
            </a:r>
            <a:r>
              <a:rPr lang="sk-SK" dirty="0"/>
              <a:t>, or </a:t>
            </a:r>
            <a:r>
              <a:rPr lang="sk-SK" dirty="0" err="1"/>
              <a:t>highly</a:t>
            </a:r>
            <a:r>
              <a:rPr lang="sk-SK" dirty="0"/>
              <a:t> </a:t>
            </a:r>
            <a:r>
              <a:rPr lang="sk-SK" dirty="0" err="1"/>
              <a:t>variable</a:t>
            </a:r>
            <a:r>
              <a:rPr lang="sk-SK" dirty="0"/>
              <a:t> </a:t>
            </a:r>
            <a:r>
              <a:rPr lang="sk-SK" dirty="0" err="1"/>
              <a:t>crops</a:t>
            </a:r>
            <a:r>
              <a:rPr lang="sk-SK" dirty="0"/>
              <a:t>.</a:t>
            </a:r>
          </a:p>
          <a:p>
            <a:pPr>
              <a:lnSpc>
                <a:spcPct val="90000"/>
              </a:lnSpc>
              <a:spcBef>
                <a:spcPts val="600"/>
              </a:spcBef>
              <a:spcAft>
                <a:spcPts val="600"/>
              </a:spcAft>
            </a:pPr>
            <a:endParaRPr lang="sk-SK" sz="1100" dirty="0"/>
          </a:p>
        </p:txBody>
      </p:sp>
      <p:pic>
        <p:nvPicPr>
          <p:cNvPr id="5" name="Picture 4" descr="Navigating through maze">
            <a:extLst>
              <a:ext uri="{FF2B5EF4-FFF2-40B4-BE49-F238E27FC236}">
                <a16:creationId xmlns:a16="http://schemas.microsoft.com/office/drawing/2014/main" id="{50570C72-F193-80B3-5630-ACCAFF9D32FA}"/>
              </a:ext>
            </a:extLst>
          </p:cNvPr>
          <p:cNvPicPr>
            <a:picLocks noChangeAspect="1"/>
          </p:cNvPicPr>
          <p:nvPr/>
        </p:nvPicPr>
        <p:blipFill>
          <a:blip r:embed="rId3"/>
          <a:srcRect r="21003"/>
          <a:stretch>
            <a:fillRect/>
          </a:stretch>
        </p:blipFill>
        <p:spPr>
          <a:xfrm>
            <a:off x="7485604" y="1630548"/>
            <a:ext cx="3937770" cy="4022035"/>
          </a:xfrm>
          <a:prstGeom prst="rect">
            <a:avLst/>
          </a:prstGeom>
        </p:spPr>
      </p:pic>
    </p:spTree>
    <p:extLst>
      <p:ext uri="{BB962C8B-B14F-4D97-AF65-F5344CB8AC3E}">
        <p14:creationId xmlns:p14="http://schemas.microsoft.com/office/powerpoint/2010/main" val="147536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D3743-EA03-B34E-4223-6CB826F5CB0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AEC8F49-4DFE-F73B-7898-B8A616B63F77}"/>
              </a:ext>
            </a:extLst>
          </p:cNvPr>
          <p:cNvSpPr>
            <a:spLocks noGrp="1"/>
          </p:cNvSpPr>
          <p:nvPr>
            <p:ph type="body" sz="quarter" idx="16"/>
          </p:nvPr>
        </p:nvSpPr>
        <p:spPr>
          <a:xfrm>
            <a:off x="785586" y="826894"/>
            <a:ext cx="10052954" cy="803654"/>
          </a:xfrm>
          <a:prstGeom prst="rect">
            <a:avLst/>
          </a:prstGeom>
        </p:spPr>
        <p:txBody>
          <a:bodyPr/>
          <a:lstStyle/>
          <a:p>
            <a:r>
              <a:rPr lang="sk-SK" sz="3600" b="1" i="0" kern="1200" dirty="0">
                <a:solidFill>
                  <a:srgbClr val="007772"/>
                </a:solidFill>
                <a:effectLst/>
                <a:latin typeface="+mn-lt"/>
                <a:ea typeface="+mn-ea"/>
                <a:cs typeface="+mn-cs"/>
              </a:rPr>
              <a:t>Challenges in Robotic Integration</a:t>
            </a:r>
            <a:endParaRPr lang="sk-SK" sz="3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0DDF83C-804F-9BA5-4E69-23CD51B2B27E}"/>
              </a:ext>
            </a:extLst>
          </p:cNvPr>
          <p:cNvSpPr>
            <a:spLocks noGrp="1"/>
          </p:cNvSpPr>
          <p:nvPr>
            <p:ph type="body" sz="quarter" idx="19"/>
          </p:nvPr>
        </p:nvSpPr>
        <p:spPr>
          <a:xfrm>
            <a:off x="6690575" y="1624109"/>
            <a:ext cx="4836017" cy="4113429"/>
          </a:xfrm>
          <a:prstGeom prst="rect">
            <a:avLst/>
          </a:prstGeom>
        </p:spPr>
        <p:txBody>
          <a:bodyPr/>
          <a:lstStyle/>
          <a:p>
            <a:pPr marL="0"/>
            <a:r>
              <a:rPr lang="sk-SK" dirty="0" err="1"/>
              <a:t>Beyond</a:t>
            </a:r>
            <a:r>
              <a:rPr lang="sk-SK" dirty="0"/>
              <a:t> technical </a:t>
            </a:r>
            <a:r>
              <a:rPr lang="sk-SK" dirty="0" err="1"/>
              <a:t>challenges</a:t>
            </a:r>
            <a:r>
              <a:rPr lang="sk-SK" dirty="0"/>
              <a:t>, </a:t>
            </a:r>
            <a:r>
              <a:rPr lang="sk-SK" dirty="0" err="1"/>
              <a:t>regulatory</a:t>
            </a:r>
            <a:r>
              <a:rPr lang="sk-SK" dirty="0"/>
              <a:t> and </a:t>
            </a:r>
            <a:r>
              <a:rPr lang="sk-SK" b="1" dirty="0" err="1"/>
              <a:t>ethical</a:t>
            </a:r>
            <a:r>
              <a:rPr lang="sk-SK" b="1" dirty="0"/>
              <a:t> </a:t>
            </a:r>
            <a:r>
              <a:rPr lang="sk-SK" b="1" dirty="0" err="1"/>
              <a:t>considerations</a:t>
            </a:r>
            <a:r>
              <a:rPr lang="sk-SK" b="1" dirty="0"/>
              <a:t> </a:t>
            </a:r>
            <a:r>
              <a:rPr lang="sk-SK" dirty="0" err="1"/>
              <a:t>must</a:t>
            </a:r>
            <a:r>
              <a:rPr lang="sk-SK" dirty="0"/>
              <a:t> </a:t>
            </a:r>
            <a:r>
              <a:rPr lang="sk-SK" dirty="0" err="1"/>
              <a:t>also</a:t>
            </a:r>
            <a:r>
              <a:rPr lang="sk-SK" dirty="0"/>
              <a:t> </a:t>
            </a:r>
            <a:r>
              <a:rPr lang="sk-SK" dirty="0" err="1"/>
              <a:t>be</a:t>
            </a:r>
            <a:r>
              <a:rPr lang="sk-SK" dirty="0"/>
              <a:t> </a:t>
            </a:r>
            <a:r>
              <a:rPr lang="sk-SK" dirty="0" err="1"/>
              <a:t>addressed</a:t>
            </a:r>
            <a:r>
              <a:rPr lang="en-GB" dirty="0"/>
              <a:t>:</a:t>
            </a:r>
          </a:p>
          <a:p>
            <a:pPr marL="230188" indent="-230188">
              <a:buFont typeface="Arial" panose="020B0604020202020204" pitchFamily="34" charset="0"/>
              <a:buChar char="•"/>
            </a:pPr>
            <a:r>
              <a:rPr lang="sk-SK" dirty="0"/>
              <a:t>As </a:t>
            </a:r>
            <a:r>
              <a:rPr lang="sk-SK" b="1" dirty="0"/>
              <a:t>robots replace human labo</a:t>
            </a:r>
            <a:r>
              <a:rPr lang="en-IE" b="1" dirty="0"/>
              <a:t>u</a:t>
            </a:r>
            <a:r>
              <a:rPr lang="sk-SK" b="1" dirty="0"/>
              <a:t>r in some farming tasks</a:t>
            </a:r>
            <a:r>
              <a:rPr lang="sk-SK" dirty="0"/>
              <a:t>, policies should ensure that workers are reskilled and transitioned into new roles rather than </a:t>
            </a:r>
            <a:r>
              <a:rPr lang="en-IE" dirty="0"/>
              <a:t>being </a:t>
            </a:r>
            <a:r>
              <a:rPr lang="sk-SK" dirty="0"/>
              <a:t>displaced. </a:t>
            </a:r>
            <a:endParaRPr lang="en-GB" dirty="0"/>
          </a:p>
          <a:p>
            <a:pPr marL="230188" indent="-230188">
              <a:buFont typeface="Arial" panose="020B0604020202020204" pitchFamily="34" charset="0"/>
              <a:buChar char="•"/>
            </a:pPr>
            <a:r>
              <a:rPr lang="sk-SK" b="1" dirty="0" err="1"/>
              <a:t>Regulations</a:t>
            </a:r>
            <a:r>
              <a:rPr lang="sk-SK" b="1" dirty="0"/>
              <a:t> on AI </a:t>
            </a:r>
            <a:r>
              <a:rPr lang="sk-SK" b="1" dirty="0" err="1"/>
              <a:t>use</a:t>
            </a:r>
            <a:r>
              <a:rPr lang="sk-SK" b="1" dirty="0"/>
              <a:t> </a:t>
            </a:r>
            <a:r>
              <a:rPr lang="sk-SK" dirty="0"/>
              <a:t>in </a:t>
            </a:r>
            <a:r>
              <a:rPr lang="sk-SK" dirty="0" err="1"/>
              <a:t>farming</a:t>
            </a:r>
            <a:r>
              <a:rPr lang="sk-SK" dirty="0"/>
              <a:t> and </a:t>
            </a:r>
            <a:r>
              <a:rPr lang="sk-SK" dirty="0" err="1"/>
              <a:t>ethical</a:t>
            </a:r>
            <a:r>
              <a:rPr lang="sk-SK" dirty="0"/>
              <a:t> </a:t>
            </a:r>
            <a:r>
              <a:rPr lang="sk-SK" dirty="0" err="1"/>
              <a:t>concerns</a:t>
            </a:r>
            <a:r>
              <a:rPr lang="sk-SK" dirty="0"/>
              <a:t> </a:t>
            </a:r>
            <a:r>
              <a:rPr lang="sk-SK" dirty="0" err="1"/>
              <a:t>regarding</a:t>
            </a:r>
            <a:r>
              <a:rPr lang="sk-SK" dirty="0"/>
              <a:t> </a:t>
            </a:r>
            <a:r>
              <a:rPr lang="sk-SK" dirty="0" err="1"/>
              <a:t>automation</a:t>
            </a:r>
            <a:r>
              <a:rPr lang="sk-SK" dirty="0"/>
              <a:t> and </a:t>
            </a:r>
            <a:r>
              <a:rPr lang="sk-SK" dirty="0" err="1"/>
              <a:t>data</a:t>
            </a:r>
            <a:r>
              <a:rPr lang="sk-SK" dirty="0"/>
              <a:t> </a:t>
            </a:r>
            <a:r>
              <a:rPr lang="sk-SK" dirty="0" err="1"/>
              <a:t>privacy</a:t>
            </a:r>
            <a:r>
              <a:rPr lang="sk-SK" dirty="0"/>
              <a:t> </a:t>
            </a:r>
            <a:r>
              <a:rPr lang="sk-SK" dirty="0" err="1"/>
              <a:t>will</a:t>
            </a:r>
            <a:r>
              <a:rPr lang="sk-SK" dirty="0"/>
              <a:t> </a:t>
            </a:r>
            <a:r>
              <a:rPr lang="sk-SK" dirty="0" err="1"/>
              <a:t>need</a:t>
            </a:r>
            <a:r>
              <a:rPr lang="sk-SK" dirty="0"/>
              <a:t> </a:t>
            </a:r>
            <a:r>
              <a:rPr lang="sk-SK" dirty="0" err="1"/>
              <a:t>careful</a:t>
            </a:r>
            <a:r>
              <a:rPr lang="sk-SK" dirty="0"/>
              <a:t> management.</a:t>
            </a:r>
          </a:p>
          <a:p>
            <a:pPr>
              <a:lnSpc>
                <a:spcPct val="100000"/>
              </a:lnSpc>
              <a:spcBef>
                <a:spcPts val="600"/>
              </a:spcBef>
              <a:spcAft>
                <a:spcPts val="600"/>
              </a:spcAft>
            </a:pPr>
            <a:endParaRPr lang="sk-SK" sz="1100" dirty="0"/>
          </a:p>
        </p:txBody>
      </p:sp>
      <p:pic>
        <p:nvPicPr>
          <p:cNvPr id="2050" name="Picture 2" descr="Meet The AGROBOT - A Robotic Strawberry Harvester">
            <a:hlinkClick r:id="rId3"/>
            <a:extLst>
              <a:ext uri="{FF2B5EF4-FFF2-40B4-BE49-F238E27FC236}">
                <a16:creationId xmlns:a16="http://schemas.microsoft.com/office/drawing/2014/main" id="{BED0A9A1-3C2A-FE27-A55B-3A5DC68095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18"/>
          <a:stretch>
            <a:fillRect/>
          </a:stretch>
        </p:blipFill>
        <p:spPr bwMode="auto">
          <a:xfrm>
            <a:off x="665408" y="2105881"/>
            <a:ext cx="5776200" cy="3149884"/>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a:extLst>
              <a:ext uri="{FF2B5EF4-FFF2-40B4-BE49-F238E27FC236}">
                <a16:creationId xmlns:a16="http://schemas.microsoft.com/office/drawing/2014/main" id="{4B2815B8-F432-8CD7-8D10-DE63B60706BE}"/>
              </a:ext>
            </a:extLst>
          </p:cNvPr>
          <p:cNvSpPr txBox="1"/>
          <p:nvPr/>
        </p:nvSpPr>
        <p:spPr>
          <a:xfrm>
            <a:off x="595649" y="5314562"/>
            <a:ext cx="6094926" cy="461665"/>
          </a:xfrm>
          <a:prstGeom prst="rect">
            <a:avLst/>
          </a:prstGeom>
          <a:noFill/>
        </p:spPr>
        <p:txBody>
          <a:bodyPr wrap="square">
            <a:spAutoFit/>
          </a:bodyPr>
          <a:lstStyle/>
          <a:p>
            <a:r>
              <a:rPr lang="sk-SK" sz="1200" dirty="0">
                <a:hlinkClick r:id="rId3"/>
              </a:rPr>
              <a:t>https://siamagazin.com/meet-the-agrobot-a-robotic-strawberry-harvester/</a:t>
            </a:r>
            <a:endParaRPr lang="en-IE" sz="1200" dirty="0"/>
          </a:p>
          <a:p>
            <a:endParaRPr lang="sk-SK" sz="1200" dirty="0"/>
          </a:p>
        </p:txBody>
      </p:sp>
    </p:spTree>
    <p:extLst>
      <p:ext uri="{BB962C8B-B14F-4D97-AF65-F5344CB8AC3E}">
        <p14:creationId xmlns:p14="http://schemas.microsoft.com/office/powerpoint/2010/main" val="238834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7D16A-4617-CF12-A040-2C9BD845A60C}"/>
            </a:ext>
          </a:extLst>
        </p:cNvPr>
        <p:cNvGrpSpPr/>
        <p:nvPr/>
      </p:nvGrpSpPr>
      <p:grpSpPr>
        <a:xfrm>
          <a:off x="0" y="0"/>
          <a:ext cx="0" cy="0"/>
          <a:chOff x="0" y="0"/>
          <a:chExt cx="0" cy="0"/>
        </a:xfrm>
      </p:grpSpPr>
      <p:sp>
        <p:nvSpPr>
          <p:cNvPr id="7" name="Freeform 6">
            <a:extLst>
              <a:ext uri="{FF2B5EF4-FFF2-40B4-BE49-F238E27FC236}">
                <a16:creationId xmlns:a16="http://schemas.microsoft.com/office/drawing/2014/main" id="{3F349D97-7C2E-7B20-7290-07FFC56A7760}"/>
              </a:ext>
            </a:extLst>
          </p:cNvPr>
          <p:cNvSpPr/>
          <p:nvPr/>
        </p:nvSpPr>
        <p:spPr>
          <a:xfrm>
            <a:off x="7389285" y="2360181"/>
            <a:ext cx="2904982" cy="2137637"/>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EA821"/>
          </a:solidFill>
          <a:ln w="4485" cap="flat">
            <a:noFill/>
            <a:prstDash val="solid"/>
            <a:miter/>
          </a:ln>
        </p:spPr>
        <p:txBody>
          <a:bodyPr rtlCol="0" anchor="ctr"/>
          <a:lstStyle/>
          <a:p>
            <a:endParaRPr lang="en-US" dirty="0"/>
          </a:p>
        </p:txBody>
      </p:sp>
      <p:sp>
        <p:nvSpPr>
          <p:cNvPr id="9" name="Text Placeholder 8">
            <a:extLst>
              <a:ext uri="{FF2B5EF4-FFF2-40B4-BE49-F238E27FC236}">
                <a16:creationId xmlns:a16="http://schemas.microsoft.com/office/drawing/2014/main" id="{FD03CD1E-155F-1101-74C3-BBC7290129B2}"/>
              </a:ext>
            </a:extLst>
          </p:cNvPr>
          <p:cNvSpPr>
            <a:spLocks noGrp="1"/>
          </p:cNvSpPr>
          <p:nvPr>
            <p:ph type="body" sz="quarter" idx="13"/>
          </p:nvPr>
        </p:nvSpPr>
        <p:spPr>
          <a:xfrm>
            <a:off x="460499" y="1549165"/>
            <a:ext cx="6192092" cy="4352742"/>
          </a:xfrm>
        </p:spPr>
        <p:txBody>
          <a:bodyPr>
            <a:normAutofit fontScale="85000" lnSpcReduction="20000"/>
          </a:bodyPr>
          <a:lstStyle/>
          <a:p>
            <a:pPr>
              <a:lnSpc>
                <a:spcPct val="120000"/>
              </a:lnSpc>
            </a:pPr>
            <a:r>
              <a:rPr lang="en-US" i="1" dirty="0"/>
              <a:t>Agriculture is the most healthful, most useful, and most noble employment of man, and today, robotics is making it more efficient, sustainable, and innovative than ever before.</a:t>
            </a:r>
            <a:br>
              <a:rPr lang="en-US" dirty="0"/>
            </a:br>
            <a:endParaRPr lang="en-US" dirty="0"/>
          </a:p>
          <a:p>
            <a:r>
              <a:rPr lang="en-US" sz="4000" b="1" i="0" kern="1200" baseline="0" dirty="0">
                <a:solidFill>
                  <a:schemeClr val="bg1"/>
                </a:solidFill>
                <a:effectLst/>
                <a:latin typeface="+mn-lt"/>
                <a:ea typeface="+mn-ea"/>
                <a:cs typeface="+mn-cs"/>
              </a:rPr>
              <a:t>Thomas Jefferson</a:t>
            </a:r>
            <a:endParaRPr lang="en-US" sz="4000" dirty="0"/>
          </a:p>
        </p:txBody>
      </p:sp>
    </p:spTree>
    <p:extLst>
      <p:ext uri="{BB962C8B-B14F-4D97-AF65-F5344CB8AC3E}">
        <p14:creationId xmlns:p14="http://schemas.microsoft.com/office/powerpoint/2010/main" val="232953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A5C5-EF5D-7A68-E9DA-FF5DAFE57E4E}"/>
            </a:ext>
          </a:extLst>
        </p:cNvPr>
        <p:cNvGrpSpPr/>
        <p:nvPr/>
      </p:nvGrpSpPr>
      <p:grpSpPr>
        <a:xfrm>
          <a:off x="0" y="0"/>
          <a:ext cx="0" cy="0"/>
          <a:chOff x="0" y="0"/>
          <a:chExt cx="0" cy="0"/>
        </a:xfrm>
      </p:grpSpPr>
      <p:pic>
        <p:nvPicPr>
          <p:cNvPr id="8" name="Symbol zastępczy obrazu 7" descr="Obraz zawierający osoba, Materiały biurowe, ubrania, w pomieszczeniu&#10;&#10;Zawartość wygenerowana przez sztuczną inteligencję może być niepoprawna.">
            <a:extLst>
              <a:ext uri="{FF2B5EF4-FFF2-40B4-BE49-F238E27FC236}">
                <a16:creationId xmlns:a16="http://schemas.microsoft.com/office/drawing/2014/main" id="{DAD293C3-744C-63CE-D172-3E759C3834F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6F26A54D-8C99-3EE9-49D7-F6DA68919D73}"/>
              </a:ext>
            </a:extLst>
          </p:cNvPr>
          <p:cNvSpPr txBox="1"/>
          <p:nvPr/>
        </p:nvSpPr>
        <p:spPr>
          <a:xfrm>
            <a:off x="3301924" y="2268415"/>
            <a:ext cx="4795872" cy="646331"/>
          </a:xfrm>
          <a:prstGeom prst="rect">
            <a:avLst/>
          </a:prstGeom>
          <a:solidFill>
            <a:srgbClr val="EEA82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LET’S PRACTICE</a:t>
            </a:r>
          </a:p>
        </p:txBody>
      </p:sp>
      <p:sp>
        <p:nvSpPr>
          <p:cNvPr id="6" name="Rectangle 5">
            <a:extLst>
              <a:ext uri="{FF2B5EF4-FFF2-40B4-BE49-F238E27FC236}">
                <a16:creationId xmlns:a16="http://schemas.microsoft.com/office/drawing/2014/main" id="{C71325F5-4B40-57EF-5045-91D874F5F02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C94C7AF-7D2C-14A9-624B-41EB1406080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EC8FD7ED-54F8-EDC5-44BD-E35AC3286545}"/>
              </a:ext>
            </a:extLst>
          </p:cNvPr>
          <p:cNvSpPr>
            <a:spLocks noGrp="1"/>
          </p:cNvSpPr>
          <p:nvPr>
            <p:ph type="body" sz="quarter" idx="17"/>
          </p:nvPr>
        </p:nvSpPr>
        <p:spPr>
          <a:xfrm>
            <a:off x="9241981" y="871477"/>
            <a:ext cx="2066906" cy="582221"/>
          </a:xfrm>
        </p:spPr>
        <p:txBody>
          <a:bodyPr/>
          <a:lstStyle/>
          <a:p>
            <a:r>
              <a:rPr lang="en-GB" noProof="0" dirty="0"/>
              <a:t>04</a:t>
            </a:r>
          </a:p>
        </p:txBody>
      </p:sp>
      <p:grpSp>
        <p:nvGrpSpPr>
          <p:cNvPr id="10" name="Group 9">
            <a:extLst>
              <a:ext uri="{FF2B5EF4-FFF2-40B4-BE49-F238E27FC236}">
                <a16:creationId xmlns:a16="http://schemas.microsoft.com/office/drawing/2014/main" id="{D193A908-1291-0EFF-DD18-69080C01956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44E3BB9-E61E-FACE-786E-E53E468C8A1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34D34096-E8AF-97DB-48E9-55AB336DAE0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60189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D3C1D-A790-2892-AB54-AD2BE4636C7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6E604DE-140D-EDBD-5C11-7D1DCCE7C90D}"/>
              </a:ext>
            </a:extLst>
          </p:cNvPr>
          <p:cNvSpPr>
            <a:spLocks noGrp="1"/>
          </p:cNvSpPr>
          <p:nvPr>
            <p:ph type="body" sz="quarter" idx="16"/>
          </p:nvPr>
        </p:nvSpPr>
        <p:spPr>
          <a:prstGeom prst="rect">
            <a:avLst/>
          </a:prstGeom>
        </p:spPr>
        <p:txBody>
          <a:bodyPr/>
          <a:lstStyle/>
          <a:p>
            <a:r>
              <a:rPr lang="en-GB" b="1" kern="100" dirty="0">
                <a:effectLst/>
                <a:highlight>
                  <a:srgbClr val="EEA821"/>
                </a:highlight>
                <a:ea typeface="Aptos" panose="020B0004020202020204" pitchFamily="34" charset="0"/>
                <a:cs typeface="Times New Roman" panose="02020603050405020304" pitchFamily="18" charset="0"/>
              </a:rPr>
              <a:t>Learner Exercise:</a:t>
            </a:r>
            <a:endParaRPr lang="sk-SK" kern="100" dirty="0">
              <a:effectLst/>
              <a:highlight>
                <a:srgbClr val="EEA821"/>
              </a:highlight>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094BF997-404F-0D49-4F73-3B049B5662B9}"/>
              </a:ext>
            </a:extLst>
          </p:cNvPr>
          <p:cNvSpPr>
            <a:spLocks noGrp="1"/>
          </p:cNvSpPr>
          <p:nvPr>
            <p:ph type="body" sz="quarter" idx="19"/>
          </p:nvPr>
        </p:nvSpPr>
        <p:spPr>
          <a:xfrm>
            <a:off x="904856" y="1624109"/>
            <a:ext cx="10621736" cy="4558681"/>
          </a:xfrm>
          <a:prstGeom prst="rect">
            <a:avLst/>
          </a:prstGeom>
        </p:spPr>
        <p:txBody>
          <a:bodyPr/>
          <a:lstStyle/>
          <a:p>
            <a:pPr>
              <a:lnSpc>
                <a:spcPct val="100000"/>
              </a:lnSpc>
              <a:spcBef>
                <a:spcPts val="600"/>
              </a:spcBef>
              <a:buNone/>
            </a:pPr>
            <a:r>
              <a:rPr lang="en-US" sz="2800" b="1" dirty="0"/>
              <a:t>Practical Activity:</a:t>
            </a:r>
            <a:r>
              <a:rPr lang="en-US" sz="2800" dirty="0"/>
              <a:t> “</a:t>
            </a:r>
            <a:r>
              <a:rPr lang="en-US" sz="2400" b="1" kern="1200" spc="0" dirty="0">
                <a:solidFill>
                  <a:srgbClr val="404040"/>
                </a:solidFill>
                <a:effectLst/>
                <a:latin typeface="+mn-lt"/>
                <a:ea typeface="+mn-ea"/>
                <a:cs typeface="+mn-cs"/>
              </a:rPr>
              <a:t>Spot the Robot in Agriculture</a:t>
            </a:r>
            <a:r>
              <a:rPr lang="en-US" sz="2800" b="1" kern="1200" spc="0" dirty="0">
                <a:solidFill>
                  <a:srgbClr val="404040"/>
                </a:solidFill>
                <a:effectLst/>
                <a:latin typeface="+mn-lt"/>
                <a:ea typeface="+mn-ea"/>
                <a:cs typeface="+mn-cs"/>
              </a:rPr>
              <a:t>”</a:t>
            </a:r>
            <a:endParaRPr lang="en-US" sz="2800" dirty="0"/>
          </a:p>
          <a:p>
            <a:pPr>
              <a:lnSpc>
                <a:spcPct val="100000"/>
              </a:lnSpc>
              <a:spcBef>
                <a:spcPts val="600"/>
              </a:spcBef>
              <a:buFont typeface="Arial" panose="020B0604020202020204" pitchFamily="34" charset="0"/>
              <a:buChar char="•"/>
            </a:pPr>
            <a:r>
              <a:rPr lang="en-US" sz="2800" dirty="0"/>
              <a:t>Research one real-world example of an agricultural robot used for planting, weeding, harvesting, or monitoring.</a:t>
            </a:r>
            <a:endParaRPr lang="sk-SK" sz="2800" dirty="0"/>
          </a:p>
          <a:p>
            <a:pPr>
              <a:lnSpc>
                <a:spcPct val="100000"/>
              </a:lnSpc>
              <a:spcBef>
                <a:spcPts val="600"/>
              </a:spcBef>
              <a:buFont typeface="Arial" panose="020B0604020202020204" pitchFamily="34" charset="0"/>
              <a:buChar char="•"/>
            </a:pPr>
            <a:r>
              <a:rPr lang="en-US" sz="2800" b="1" dirty="0"/>
              <a:t>Task: </a:t>
            </a:r>
            <a:r>
              <a:rPr lang="en-US" sz="2800" dirty="0"/>
              <a:t>Write a short description (100-150 words) explaining how it works, its key benefits, and any challenges associated with its use.</a:t>
            </a:r>
            <a:endParaRPr lang="sk-SK" sz="2800" dirty="0"/>
          </a:p>
          <a:p>
            <a:pPr>
              <a:lnSpc>
                <a:spcPct val="100000"/>
              </a:lnSpc>
              <a:spcBef>
                <a:spcPts val="600"/>
              </a:spcBef>
              <a:buFont typeface="Arial" panose="020B0604020202020204" pitchFamily="34" charset="0"/>
              <a:buChar char="•"/>
            </a:pPr>
            <a:r>
              <a:rPr lang="en-US" sz="2800" b="1" dirty="0"/>
              <a:t>Optional: </a:t>
            </a:r>
            <a:r>
              <a:rPr lang="en-US" sz="2800" dirty="0"/>
              <a:t>Find an image or video of the robot in action and share key takeaways.</a:t>
            </a:r>
            <a:endParaRPr lang="sk-SK" sz="2800" dirty="0"/>
          </a:p>
        </p:txBody>
      </p:sp>
    </p:spTree>
    <p:extLst>
      <p:ext uri="{BB962C8B-B14F-4D97-AF65-F5344CB8AC3E}">
        <p14:creationId xmlns:p14="http://schemas.microsoft.com/office/powerpoint/2010/main" val="2608349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3DEF9-C59E-A9C6-68FB-C056D9DC2B3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FD1210B-A71A-733E-BE12-ABDE5838F554}"/>
              </a:ext>
            </a:extLst>
          </p:cNvPr>
          <p:cNvSpPr>
            <a:spLocks noGrp="1"/>
          </p:cNvSpPr>
          <p:nvPr>
            <p:ph type="body" sz="quarter" idx="16"/>
          </p:nvPr>
        </p:nvSpPr>
        <p:spPr>
          <a:prstGeom prst="rect">
            <a:avLst/>
          </a:prstGeom>
        </p:spPr>
        <p:txBody>
          <a:bodyPr/>
          <a:lstStyle/>
          <a:p>
            <a:r>
              <a:rPr lang="en-GB" b="1" kern="100" dirty="0">
                <a:effectLst/>
                <a:highlight>
                  <a:srgbClr val="EEA821"/>
                </a:highlight>
                <a:ea typeface="Aptos" panose="020B0004020202020204" pitchFamily="34" charset="0"/>
                <a:cs typeface="Times New Roman" panose="02020603050405020304" pitchFamily="18" charset="0"/>
              </a:rPr>
              <a:t>Group Exercise:</a:t>
            </a:r>
            <a:endParaRPr lang="sk-SK" kern="100" dirty="0">
              <a:effectLst/>
              <a:highlight>
                <a:srgbClr val="EEA821"/>
              </a:highlight>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0E90C3F0-C2AE-8364-E6E7-92AC94DFF92E}"/>
              </a:ext>
            </a:extLst>
          </p:cNvPr>
          <p:cNvSpPr>
            <a:spLocks noGrp="1"/>
          </p:cNvSpPr>
          <p:nvPr>
            <p:ph type="body" sz="quarter" idx="19"/>
          </p:nvPr>
        </p:nvSpPr>
        <p:spPr>
          <a:xfrm>
            <a:off x="904856" y="1624109"/>
            <a:ext cx="10052954" cy="4558681"/>
          </a:xfrm>
          <a:prstGeom prst="rect">
            <a:avLst/>
          </a:prstGeom>
        </p:spPr>
        <p:txBody>
          <a:bodyPr/>
          <a:lstStyle/>
          <a:p>
            <a:pPr marL="0" indent="0">
              <a:lnSpc>
                <a:spcPct val="100000"/>
              </a:lnSpc>
              <a:spcBef>
                <a:spcPts val="600"/>
              </a:spcBef>
            </a:pPr>
            <a:r>
              <a:rPr lang="en-US" sz="2800" b="1" dirty="0"/>
              <a:t>Discussion Prompt:</a:t>
            </a:r>
          </a:p>
          <a:p>
            <a:pPr marL="0" indent="0">
              <a:lnSpc>
                <a:spcPct val="100000"/>
              </a:lnSpc>
              <a:spcBef>
                <a:spcPts val="600"/>
              </a:spcBef>
            </a:pPr>
            <a:r>
              <a:rPr lang="en-US" sz="2800" dirty="0"/>
              <a:t>What farming tasks do you think should be automated next? How could robotics solve key challenges in modern agriculture?</a:t>
            </a:r>
          </a:p>
          <a:p>
            <a:pPr>
              <a:lnSpc>
                <a:spcPct val="100000"/>
              </a:lnSpc>
              <a:spcBef>
                <a:spcPts val="600"/>
              </a:spcBef>
              <a:buFont typeface="Arial" panose="020B0604020202020204" pitchFamily="34" charset="0"/>
              <a:buChar char="•"/>
            </a:pPr>
            <a:endParaRPr lang="en-US" sz="2800" dirty="0"/>
          </a:p>
          <a:p>
            <a:pPr marL="0" indent="0">
              <a:lnSpc>
                <a:spcPct val="100000"/>
              </a:lnSpc>
              <a:spcBef>
                <a:spcPts val="600"/>
              </a:spcBef>
            </a:pPr>
            <a:r>
              <a:rPr lang="en-US" sz="2800" b="1" dirty="0"/>
              <a:t>Purpose: </a:t>
            </a:r>
            <a:r>
              <a:rPr lang="en-US" sz="2800" dirty="0"/>
              <a:t>This engages learners, encourages critical thinking, and allows them to connect theory with real-world applications.</a:t>
            </a:r>
          </a:p>
          <a:p>
            <a:pPr>
              <a:lnSpc>
                <a:spcPct val="100000"/>
              </a:lnSpc>
              <a:spcBef>
                <a:spcPts val="600"/>
              </a:spcBef>
            </a:pPr>
            <a:endParaRPr lang="en-US" sz="2800" dirty="0"/>
          </a:p>
        </p:txBody>
      </p:sp>
    </p:spTree>
    <p:extLst>
      <p:ext uri="{BB962C8B-B14F-4D97-AF65-F5344CB8AC3E}">
        <p14:creationId xmlns:p14="http://schemas.microsoft.com/office/powerpoint/2010/main" val="3035369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noProof="0" dirty="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sp>
          <p:nvSpPr>
            <p:cNvPr id="51" name="Freeform 50">
              <a:extLst>
                <a:ext uri="{FF2B5EF4-FFF2-40B4-BE49-F238E27FC236}">
                  <a16:creationId xmlns:a16="http://schemas.microsoft.com/office/drawing/2014/main" id="{5FEEDE3F-44ED-C980-9AB9-2FB72A3FE355}"/>
                </a:ext>
              </a:extLst>
            </p:cNvPr>
            <p:cNvSpPr/>
            <p:nvPr/>
          </p:nvSpPr>
          <p:spPr>
            <a:xfrm>
              <a:off x="10239527"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49639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297509" y="2185556"/>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5997896" y="2196974"/>
            <a:ext cx="4541325" cy="566444"/>
          </a:xfrm>
          <a:prstGeom prst="rect">
            <a:avLst/>
          </a:prstGeom>
        </p:spPr>
        <p:txBody>
          <a:bodyPr/>
          <a:lstStyle/>
          <a:p>
            <a:r>
              <a:rPr lang="sk-SK" dirty="0"/>
              <a:t>Introduction to Agricultural Robotics</a:t>
            </a:r>
            <a:endParaRPr lang="en-US" dirty="0"/>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297509" y="2843134"/>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5997896" y="2774836"/>
            <a:ext cx="6257302" cy="566444"/>
          </a:xfrm>
          <a:prstGeom prst="rect">
            <a:avLst/>
          </a:prstGeom>
        </p:spPr>
        <p:txBody>
          <a:bodyPr/>
          <a:lstStyle/>
          <a:p>
            <a:r>
              <a:rPr lang="en-US" noProof="0" dirty="0"/>
              <a:t>Opportunities and Challenges in Robotic Integration</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297509" y="3409577"/>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5997896" y="3353905"/>
            <a:ext cx="4541325" cy="566444"/>
          </a:xfrm>
          <a:prstGeom prst="rect">
            <a:avLst/>
          </a:prstGeom>
        </p:spPr>
        <p:txBody>
          <a:bodyPr/>
          <a:lstStyle/>
          <a:p>
            <a:r>
              <a:rPr lang="en-GB"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221673" y="1434086"/>
            <a:ext cx="4904509" cy="4057649"/>
          </a:xfrm>
          <a:prstGeom prst="rect">
            <a:avLst/>
          </a:prstGeom>
        </p:spPr>
        <p:txBody>
          <a:bodyPr/>
          <a:lstStyle/>
          <a:p>
            <a:pPr marL="0" indent="0"/>
            <a:r>
              <a:rPr lang="en-GB" dirty="0"/>
              <a:t>In t</a:t>
            </a:r>
            <a:r>
              <a:rPr lang="en-GB" noProof="0" dirty="0"/>
              <a:t>his module, </a:t>
            </a:r>
            <a:r>
              <a:rPr lang="en-US" noProof="0" dirty="0"/>
              <a:t>Learners will understand the role of robotics in agriculture, recognising how it improves efficiency and sustainability. They will identify key agricultural robots, and the benefits and challenges of robotic integration.</a:t>
            </a:r>
            <a:br>
              <a:rPr lang="en-US" noProof="0" dirty="0"/>
            </a:br>
            <a:r>
              <a:rPr lang="en-US" noProof="0" dirty="0"/>
              <a:t>The module will help learners </a:t>
            </a:r>
            <a:r>
              <a:rPr lang="en-US" dirty="0"/>
              <a:t>adopt a forward-thinking mindset for sustainable farming while also considering the ethical and social aspects of robotics</a:t>
            </a:r>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284726" y="5755980"/>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5300" b="0" i="0" u="none" strike="noStrike" kern="1200" cap="none" spc="0" normalizeH="0" baseline="0" noProof="0" dirty="0">
                <a:ln>
                  <a:noFill/>
                </a:ln>
                <a:solidFill>
                  <a:prstClr val="white"/>
                </a:solidFill>
                <a:effectLst/>
                <a:uLnTx/>
                <a:uFillTx/>
                <a:latin typeface="Calibri" panose="020F0502020204030204"/>
                <a:ea typeface="+mn-ea"/>
                <a:cs typeface="+mn-cs"/>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252413" y="2794998"/>
            <a:ext cx="5617029"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This license enables </a:t>
            </a:r>
            <a:r>
              <a:rPr kumimoji="0" lang="en-IE" sz="500" b="0" i="0" u="none" strike="noStrike" kern="1200" cap="none" spc="0" normalizeH="0" baseline="0" noProof="0" dirty="0" err="1">
                <a:ln>
                  <a:noFill/>
                </a:ln>
                <a:solidFill>
                  <a:srgbClr val="404040"/>
                </a:solidFill>
                <a:effectLst/>
                <a:uLnTx/>
                <a:uFillTx/>
                <a:latin typeface="Calibri" panose="020F0502020204030204"/>
                <a:ea typeface="+mn-ea"/>
                <a:cs typeface="+mn-cs"/>
              </a:rPr>
              <a:t>reusers</a:t>
            </a: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 to distribute, remix, adapt, and build upon the material in any medium or format, so long as </a:t>
            </a: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attribution is given to the creator. The license allows for commercial use. CC BY includes the following elements: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BY: credit must be given to the creator.</a:t>
            </a:r>
            <a:endParaRPr kumimoji="0" lang="en-US" sz="500" b="0" i="0" u="none" strike="noStrike" kern="1200" cap="none" spc="0" normalizeH="0" baseline="0" noProof="0" dirty="0">
              <a:ln>
                <a:noFill/>
              </a:ln>
              <a:solidFill>
                <a:srgbClr val="404040"/>
              </a:solidFill>
              <a:effectLst/>
              <a:uLnTx/>
              <a:uFillTx/>
              <a:latin typeface="Calibri" panose="020F0502020204030204"/>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400434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05554-459A-6181-6BA0-CEEBC0AA69A1}"/>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949D6A61-C0F2-A1CA-3DD8-869320A116AE}"/>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t="14977" b="5409"/>
          <a:stretch>
            <a:fillRect/>
          </a:stretch>
        </p:blipFill>
        <p:spPr>
          <a:xfrm>
            <a:off x="238772" y="2626822"/>
            <a:ext cx="7708195" cy="3396829"/>
          </a:xfrm>
        </p:spPr>
      </p:pic>
      <p:sp>
        <p:nvSpPr>
          <p:cNvPr id="15" name="TextBox 14">
            <a:extLst>
              <a:ext uri="{FF2B5EF4-FFF2-40B4-BE49-F238E27FC236}">
                <a16:creationId xmlns:a16="http://schemas.microsoft.com/office/drawing/2014/main" id="{D1E669F9-98EC-E74D-F972-0E5D9A8E7A5A}"/>
              </a:ext>
            </a:extLst>
          </p:cNvPr>
          <p:cNvSpPr txBox="1"/>
          <p:nvPr/>
        </p:nvSpPr>
        <p:spPr>
          <a:xfrm>
            <a:off x="476832" y="2307823"/>
            <a:ext cx="9012824" cy="646331"/>
          </a:xfrm>
          <a:prstGeom prst="rect">
            <a:avLst/>
          </a:prstGeom>
          <a:solidFill>
            <a:srgbClr val="EEA821"/>
          </a:solidFill>
        </p:spPr>
        <p:txBody>
          <a:bodyPr wrap="square" rtlCol="0">
            <a:spAutoFit/>
          </a:bodyPr>
          <a:lstStyle/>
          <a:p>
            <a:pPr algn="ctr"/>
            <a:r>
              <a:rPr lang="sk-SK" sz="3600" b="1" dirty="0">
                <a:solidFill>
                  <a:schemeClr val="bg1"/>
                </a:solidFill>
                <a:latin typeface="Calibri" panose="020F0502020204030204" pitchFamily="34" charset="0"/>
                <a:cs typeface="Calibri" panose="020F0502020204030204" pitchFamily="34" charset="0"/>
              </a:rPr>
              <a:t>INTRODUCTION TO AGRICULTURAL ROBOTICS</a:t>
            </a:r>
          </a:p>
        </p:txBody>
      </p:sp>
      <p:sp>
        <p:nvSpPr>
          <p:cNvPr id="6" name="Rectangle 5">
            <a:extLst>
              <a:ext uri="{FF2B5EF4-FFF2-40B4-BE49-F238E27FC236}">
                <a16:creationId xmlns:a16="http://schemas.microsoft.com/office/drawing/2014/main" id="{93EDC0A6-6F9E-AA02-CB4B-27262429CD8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D84D5BE-FA61-B0CD-7D17-4555A2298584}"/>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BD069F2-BB26-FC31-B8CD-413FB457C0EC}"/>
              </a:ext>
            </a:extLst>
          </p:cNvPr>
          <p:cNvSpPr>
            <a:spLocks noGrp="1"/>
          </p:cNvSpPr>
          <p:nvPr>
            <p:ph type="body" sz="quarter" idx="17"/>
          </p:nvPr>
        </p:nvSpPr>
        <p:spPr>
          <a:xfrm>
            <a:off x="9241981" y="871477"/>
            <a:ext cx="2066906" cy="1581948"/>
          </a:xfrm>
        </p:spPr>
        <p:txBody>
          <a:bodyPr lIns="91440" tIns="45720" rIns="91440" bIns="45720" anchor="t">
            <a:noAutofit/>
          </a:bodyPr>
          <a:lstStyle/>
          <a:p>
            <a:r>
              <a:rPr lang="en-US" dirty="0"/>
              <a:t>01</a:t>
            </a:r>
          </a:p>
        </p:txBody>
      </p:sp>
      <p:grpSp>
        <p:nvGrpSpPr>
          <p:cNvPr id="10" name="Group 9">
            <a:extLst>
              <a:ext uri="{FF2B5EF4-FFF2-40B4-BE49-F238E27FC236}">
                <a16:creationId xmlns:a16="http://schemas.microsoft.com/office/drawing/2014/main" id="{BAA54E5A-7A00-1007-8C31-9595C79E7915}"/>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44C957EA-B365-6A83-5039-74C21634ECBC}"/>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BF192B1-C508-DE11-590B-19075BA0959D}"/>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79862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7BDF803-4C44-B249-A9DA-0218BA13AF1A}"/>
              </a:ext>
            </a:extLst>
          </p:cNvPr>
          <p:cNvSpPr>
            <a:spLocks noGrp="1"/>
          </p:cNvSpPr>
          <p:nvPr>
            <p:ph type="body" sz="quarter" idx="13"/>
          </p:nvPr>
        </p:nvSpPr>
        <p:spPr>
          <a:xfrm>
            <a:off x="1675006" y="725979"/>
            <a:ext cx="9649486" cy="697353"/>
          </a:xfrm>
        </p:spPr>
        <p:txBody>
          <a:bodyPr/>
          <a:lstStyle/>
          <a:p>
            <a:r>
              <a:rPr lang="sk-SK" b="1" dirty="0" err="1">
                <a:solidFill>
                  <a:srgbClr val="007772"/>
                </a:solidFill>
              </a:rPr>
              <a:t>Introduction</a:t>
            </a:r>
            <a:r>
              <a:rPr lang="sk-SK" b="1" dirty="0">
                <a:solidFill>
                  <a:srgbClr val="007772"/>
                </a:solidFill>
              </a:rPr>
              <a:t> to </a:t>
            </a:r>
            <a:r>
              <a:rPr lang="sk-SK" b="1" dirty="0" err="1">
                <a:solidFill>
                  <a:srgbClr val="007772"/>
                </a:solidFill>
              </a:rPr>
              <a:t>Agricultural</a:t>
            </a:r>
            <a:r>
              <a:rPr lang="sk-SK" b="1" dirty="0">
                <a:solidFill>
                  <a:srgbClr val="007772"/>
                </a:solidFill>
              </a:rPr>
              <a:t> </a:t>
            </a:r>
            <a:r>
              <a:rPr lang="sk-SK" b="1" dirty="0" err="1">
                <a:solidFill>
                  <a:srgbClr val="007772"/>
                </a:solidFill>
              </a:rPr>
              <a:t>Robotics</a:t>
            </a:r>
            <a:endParaRPr lang="sk-SK" b="1" dirty="0">
              <a:solidFill>
                <a:srgbClr val="007772"/>
              </a:solidFill>
            </a:endParaRPr>
          </a:p>
        </p:txBody>
      </p:sp>
      <p:sp>
        <p:nvSpPr>
          <p:cNvPr id="6" name="Text Placeholder 5">
            <a:extLst>
              <a:ext uri="{FF2B5EF4-FFF2-40B4-BE49-F238E27FC236}">
                <a16:creationId xmlns:a16="http://schemas.microsoft.com/office/drawing/2014/main" id="{C3F1ACCF-338A-A749-A357-0B067600D1D2}"/>
              </a:ext>
            </a:extLst>
          </p:cNvPr>
          <p:cNvSpPr>
            <a:spLocks noGrp="1"/>
          </p:cNvSpPr>
          <p:nvPr>
            <p:ph type="body" sz="quarter" idx="14"/>
          </p:nvPr>
        </p:nvSpPr>
        <p:spPr>
          <a:xfrm>
            <a:off x="624625" y="2216507"/>
            <a:ext cx="5738790" cy="4158536"/>
          </a:xfrm>
        </p:spPr>
        <p:txBody>
          <a:bodyPr/>
          <a:lstStyle/>
          <a:p>
            <a:pPr>
              <a:lnSpc>
                <a:spcPct val="107000"/>
              </a:lnSpc>
              <a:spcAft>
                <a:spcPts val="800"/>
              </a:spcAft>
            </a:pPr>
            <a:r>
              <a:rPr lang="sk-SK" sz="2200" b="1" dirty="0"/>
              <a:t>Agricultural robotics</a:t>
            </a:r>
            <a:r>
              <a:rPr lang="en-IE" sz="2200" b="1" dirty="0"/>
              <a:t> </a:t>
            </a:r>
            <a:r>
              <a:rPr lang="en-IE" sz="2200" dirty="0"/>
              <a:t>is r</a:t>
            </a:r>
            <a:r>
              <a:rPr lang="sk-SK" sz="2200" dirty="0"/>
              <a:t>evolutioni</a:t>
            </a:r>
            <a:r>
              <a:rPr lang="en-IE" sz="2200" dirty="0"/>
              <a:t>s</a:t>
            </a:r>
            <a:r>
              <a:rPr lang="sk-SK" sz="2200" dirty="0"/>
              <a:t>ing modern farming, enhancing efficiency, precision, and sustainability. These advanced systems automate labo</a:t>
            </a:r>
            <a:r>
              <a:rPr lang="en-IE" sz="2200" dirty="0"/>
              <a:t>u</a:t>
            </a:r>
            <a:r>
              <a:rPr lang="sk-SK" sz="2200" dirty="0"/>
              <a:t>r-intensive tasks, reducing costs, increasing productivity, and addressing labo</a:t>
            </a:r>
            <a:r>
              <a:rPr lang="en-IE" sz="2200" dirty="0"/>
              <a:t>u</a:t>
            </a:r>
            <a:r>
              <a:rPr lang="sk-SK" sz="2200" dirty="0"/>
              <a:t>r shortages. </a:t>
            </a:r>
            <a:endParaRPr lang="en-GB" sz="2200" dirty="0"/>
          </a:p>
          <a:p>
            <a:pPr>
              <a:lnSpc>
                <a:spcPct val="107000"/>
              </a:lnSpc>
              <a:spcAft>
                <a:spcPts val="800"/>
              </a:spcAft>
            </a:pPr>
            <a:r>
              <a:rPr lang="sk-SK" sz="2200" dirty="0"/>
              <a:t>This </a:t>
            </a:r>
            <a:r>
              <a:rPr lang="en-IE" sz="2200" b="1" dirty="0"/>
              <a:t>module</a:t>
            </a:r>
            <a:r>
              <a:rPr lang="sk-SK" sz="2200" dirty="0"/>
              <a:t> explores how robotics is transforming farming, provides an overview of key robotic solutions, and discusses the opportunities and challenges in their adoption.</a:t>
            </a:r>
          </a:p>
        </p:txBody>
      </p:sp>
      <p:pic>
        <p:nvPicPr>
          <p:cNvPr id="2050" name="Picture 2" descr="University startup develops $5,000 agricultural robot - The Daily Illini">
            <a:extLst>
              <a:ext uri="{FF2B5EF4-FFF2-40B4-BE49-F238E27FC236}">
                <a16:creationId xmlns:a16="http://schemas.microsoft.com/office/drawing/2014/main" id="{DB62BE2B-AEDB-B16A-B88D-D7650D035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774" y="2884487"/>
            <a:ext cx="3864472" cy="2898857"/>
          </a:xfrm>
          <a:prstGeom prst="rect">
            <a:avLst/>
          </a:prstGeom>
          <a:noFill/>
          <a:extLst>
            <a:ext uri="{909E8E84-426E-40DD-AFC4-6F175D3DCCD1}">
              <a14:hiddenFill xmlns:a14="http://schemas.microsoft.com/office/drawing/2010/main">
                <a:solidFill>
                  <a:srgbClr val="FFFFFF"/>
                </a:solidFill>
              </a14:hiddenFill>
            </a:ext>
          </a:extLst>
        </p:spPr>
      </p:pic>
      <p:pic>
        <p:nvPicPr>
          <p:cNvPr id="7" name="Zástupný objekt pre obrázok 6" descr="Obrázok, na ktorom je exteriér, tráva, koleso, vozidlo&#10;&#10;Obsah vygenerovaný umelou inteligenciou môže byť nesprávny.">
            <a:hlinkClick r:id="rId3"/>
            <a:extLst>
              <a:ext uri="{FF2B5EF4-FFF2-40B4-BE49-F238E27FC236}">
                <a16:creationId xmlns:a16="http://schemas.microsoft.com/office/drawing/2014/main" id="{2950209B-5479-C67E-12D2-F941A71528CF}"/>
              </a:ext>
            </a:extLst>
          </p:cNvPr>
          <p:cNvPicPr>
            <a:picLocks noGrp="1" noChangeAspect="1"/>
          </p:cNvPicPr>
          <p:nvPr>
            <p:ph type="pic" sz="quarter" idx="15"/>
          </p:nvPr>
        </p:nvPicPr>
        <p:blipFill>
          <a:blip r:embed="rId2"/>
          <a:srcRect l="13226" r="13226"/>
          <a:stretch>
            <a:fillRect/>
          </a:stretch>
        </p:blipFill>
        <p:spPr/>
      </p:pic>
      <p:sp>
        <p:nvSpPr>
          <p:cNvPr id="9" name="Šípka: doprava 8">
            <a:extLst>
              <a:ext uri="{FF2B5EF4-FFF2-40B4-BE49-F238E27FC236}">
                <a16:creationId xmlns:a16="http://schemas.microsoft.com/office/drawing/2014/main" id="{AFE322AD-9160-CCCA-24A7-F1A2AA70B571}"/>
              </a:ext>
            </a:extLst>
          </p:cNvPr>
          <p:cNvSpPr/>
          <p:nvPr/>
        </p:nvSpPr>
        <p:spPr>
          <a:xfrm>
            <a:off x="5225241" y="5544357"/>
            <a:ext cx="1867050" cy="1244486"/>
          </a:xfrm>
          <a:prstGeom prst="rightArrow">
            <a:avLst/>
          </a:prstGeom>
          <a:solidFill>
            <a:srgbClr val="007772"/>
          </a:solidFill>
          <a:ln>
            <a:solidFill>
              <a:srgbClr val="0077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for more info</a:t>
            </a:r>
          </a:p>
        </p:txBody>
      </p:sp>
    </p:spTree>
    <p:extLst>
      <p:ext uri="{BB962C8B-B14F-4D97-AF65-F5344CB8AC3E}">
        <p14:creationId xmlns:p14="http://schemas.microsoft.com/office/powerpoint/2010/main" val="3505313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5006" y="725979"/>
            <a:ext cx="9649486" cy="697353"/>
          </a:xfrm>
        </p:spPr>
        <p:txBody>
          <a:bodyPr>
            <a:normAutofit/>
          </a:bodyPr>
          <a:lstStyle/>
          <a:p>
            <a:r>
              <a:rPr lang="sk-SK" b="1" dirty="0">
                <a:solidFill>
                  <a:srgbClr val="007772"/>
                </a:solidFill>
              </a:rPr>
              <a:t>How Robots </a:t>
            </a:r>
            <a:r>
              <a:rPr lang="en-IE" b="1" dirty="0">
                <a:solidFill>
                  <a:srgbClr val="007772"/>
                </a:solidFill>
              </a:rPr>
              <a:t>a</a:t>
            </a:r>
            <a:r>
              <a:rPr lang="sk-SK" b="1" dirty="0">
                <a:solidFill>
                  <a:srgbClr val="007772"/>
                </a:solidFill>
              </a:rPr>
              <a:t>re Transforming Farming Practices</a:t>
            </a:r>
          </a:p>
        </p:txBody>
      </p:sp>
      <p:sp>
        <p:nvSpPr>
          <p:cNvPr id="6" name="Text Placeholder 5"/>
          <p:cNvSpPr>
            <a:spLocks noGrp="1"/>
          </p:cNvSpPr>
          <p:nvPr>
            <p:ph type="body" sz="quarter" idx="14"/>
          </p:nvPr>
        </p:nvSpPr>
        <p:spPr>
          <a:xfrm>
            <a:off x="1675005" y="1446054"/>
            <a:ext cx="10291707" cy="1853737"/>
          </a:xfrm>
        </p:spPr>
        <p:txBody>
          <a:bodyPr/>
          <a:lstStyle/>
          <a:p>
            <a:pPr>
              <a:lnSpc>
                <a:spcPct val="100000"/>
              </a:lnSpc>
              <a:spcAft>
                <a:spcPts val="800"/>
              </a:spcAft>
              <a:buNone/>
            </a:pPr>
            <a:r>
              <a:rPr lang="sk-SK" kern="100" dirty="0" err="1">
                <a:effectLst/>
                <a:ea typeface="Aptos" panose="020B0004020202020204" pitchFamily="34" charset="0"/>
                <a:cs typeface="Times New Roman" panose="02020603050405020304" pitchFamily="18" charset="0"/>
              </a:rPr>
              <a:t>The</a:t>
            </a:r>
            <a:r>
              <a:rPr lang="sk-SK" kern="100" dirty="0">
                <a:effectLst/>
                <a:ea typeface="Aptos" panose="020B0004020202020204" pitchFamily="34" charset="0"/>
                <a:cs typeface="Times New Roman" panose="02020603050405020304" pitchFamily="18" charset="0"/>
              </a:rPr>
              <a:t> </a:t>
            </a:r>
            <a:r>
              <a:rPr lang="sk-SK" kern="100" dirty="0" err="1">
                <a:effectLst/>
                <a:ea typeface="Aptos" panose="020B0004020202020204" pitchFamily="34" charset="0"/>
                <a:cs typeface="Times New Roman" panose="02020603050405020304" pitchFamily="18" charset="0"/>
              </a:rPr>
              <a:t>introduction</a:t>
            </a:r>
            <a:r>
              <a:rPr lang="sk-SK" kern="100" dirty="0">
                <a:effectLst/>
                <a:ea typeface="Aptos" panose="020B0004020202020204" pitchFamily="34" charset="0"/>
                <a:cs typeface="Times New Roman" panose="02020603050405020304" pitchFamily="18" charset="0"/>
              </a:rPr>
              <a:t> of </a:t>
            </a:r>
            <a:r>
              <a:rPr lang="sk-SK" b="1" kern="100" dirty="0">
                <a:effectLst/>
                <a:ea typeface="Aptos" panose="020B0004020202020204" pitchFamily="34" charset="0"/>
                <a:cs typeface="Times New Roman" panose="02020603050405020304" pitchFamily="18" charset="0"/>
              </a:rPr>
              <a:t>AI-</a:t>
            </a:r>
            <a:r>
              <a:rPr lang="sk-SK" b="1" kern="100" dirty="0" err="1">
                <a:effectLst/>
                <a:ea typeface="Aptos" panose="020B0004020202020204" pitchFamily="34" charset="0"/>
                <a:cs typeface="Times New Roman" panose="02020603050405020304" pitchFamily="18" charset="0"/>
              </a:rPr>
              <a:t>driven</a:t>
            </a:r>
            <a:r>
              <a:rPr lang="sk-SK" b="1"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robots</a:t>
            </a:r>
            <a:r>
              <a:rPr lang="sk-SK" kern="100" dirty="0">
                <a:effectLst/>
                <a:ea typeface="Aptos" panose="020B0004020202020204" pitchFamily="34" charset="0"/>
                <a:cs typeface="Times New Roman" panose="02020603050405020304" pitchFamily="18" charset="0"/>
              </a:rPr>
              <a:t> </a:t>
            </a:r>
            <a:r>
              <a:rPr lang="sk-SK" kern="100" dirty="0" err="1">
                <a:effectLst/>
                <a:ea typeface="Aptos" panose="020B0004020202020204" pitchFamily="34" charset="0"/>
                <a:cs typeface="Times New Roman" panose="02020603050405020304" pitchFamily="18" charset="0"/>
              </a:rPr>
              <a:t>is</a:t>
            </a:r>
            <a:r>
              <a:rPr lang="sk-SK" kern="100" dirty="0">
                <a:effectLst/>
                <a:ea typeface="Aptos" panose="020B0004020202020204" pitchFamily="34" charset="0"/>
                <a:cs typeface="Times New Roman" panose="02020603050405020304" pitchFamily="18" charset="0"/>
              </a:rPr>
              <a:t> </a:t>
            </a:r>
            <a:r>
              <a:rPr lang="sk-SK" kern="100" dirty="0" err="1">
                <a:effectLst/>
                <a:ea typeface="Aptos" panose="020B0004020202020204" pitchFamily="34" charset="0"/>
                <a:cs typeface="Times New Roman" panose="02020603050405020304" pitchFamily="18" charset="0"/>
              </a:rPr>
              <a:t>reshaping</a:t>
            </a:r>
            <a:r>
              <a:rPr lang="sk-SK" kern="100" dirty="0">
                <a:effectLst/>
                <a:ea typeface="Aptos" panose="020B0004020202020204" pitchFamily="34" charset="0"/>
                <a:cs typeface="Times New Roman" panose="02020603050405020304" pitchFamily="18" charset="0"/>
              </a:rPr>
              <a:t> </a:t>
            </a:r>
            <a:r>
              <a:rPr lang="sk-SK" kern="100" dirty="0" err="1">
                <a:effectLst/>
                <a:ea typeface="Aptos" panose="020B0004020202020204" pitchFamily="34" charset="0"/>
                <a:cs typeface="Times New Roman" panose="02020603050405020304" pitchFamily="18" charset="0"/>
              </a:rPr>
              <a:t>agriculture</a:t>
            </a:r>
            <a:r>
              <a:rPr lang="sk-SK" kern="100" dirty="0">
                <a:effectLst/>
                <a:ea typeface="Aptos" panose="020B0004020202020204" pitchFamily="34" charset="0"/>
                <a:cs typeface="Times New Roman" panose="02020603050405020304" pitchFamily="18" charset="0"/>
              </a:rPr>
              <a:t> by </a:t>
            </a:r>
            <a:r>
              <a:rPr lang="sk-SK" kern="100" dirty="0" err="1">
                <a:effectLst/>
                <a:ea typeface="Aptos" panose="020B0004020202020204" pitchFamily="34" charset="0"/>
                <a:cs typeface="Times New Roman" panose="02020603050405020304" pitchFamily="18" charset="0"/>
              </a:rPr>
              <a:t>automating</a:t>
            </a:r>
            <a:r>
              <a:rPr lang="sk-SK" kern="100" dirty="0">
                <a:effectLst/>
                <a:ea typeface="Aptos" panose="020B0004020202020204" pitchFamily="34" charset="0"/>
                <a:cs typeface="Times New Roman" panose="02020603050405020304" pitchFamily="18" charset="0"/>
              </a:rPr>
              <a:t> </a:t>
            </a:r>
            <a:r>
              <a:rPr lang="sk-SK" kern="100" dirty="0" err="1">
                <a:effectLst/>
                <a:ea typeface="Aptos" panose="020B0004020202020204" pitchFamily="34" charset="0"/>
                <a:cs typeface="Times New Roman" panose="02020603050405020304" pitchFamily="18" charset="0"/>
              </a:rPr>
              <a:t>repetitive</a:t>
            </a:r>
            <a:r>
              <a:rPr lang="sk-SK" kern="100" dirty="0">
                <a:effectLst/>
                <a:ea typeface="Aptos" panose="020B0004020202020204" pitchFamily="34" charset="0"/>
                <a:cs typeface="Times New Roman" panose="02020603050405020304" pitchFamily="18" charset="0"/>
              </a:rPr>
              <a:t> </a:t>
            </a:r>
            <a:r>
              <a:rPr lang="sk-SK" kern="100" dirty="0" err="1">
                <a:effectLst/>
                <a:ea typeface="Aptos" panose="020B0004020202020204" pitchFamily="34" charset="0"/>
                <a:cs typeface="Times New Roman" panose="02020603050405020304" pitchFamily="18" charset="0"/>
              </a:rPr>
              <a:t>tasks</a:t>
            </a:r>
            <a:r>
              <a:rPr lang="sk-SK" kern="100" dirty="0">
                <a:effectLst/>
                <a:ea typeface="Aptos" panose="020B0004020202020204" pitchFamily="34" charset="0"/>
                <a:cs typeface="Times New Roman" panose="02020603050405020304" pitchFamily="18" charset="0"/>
              </a:rPr>
              <a:t> </a:t>
            </a:r>
            <a:r>
              <a:rPr lang="sk-SK" kern="100" dirty="0" err="1">
                <a:effectLst/>
                <a:ea typeface="Aptos" panose="020B0004020202020204" pitchFamily="34" charset="0"/>
                <a:cs typeface="Times New Roman" panose="02020603050405020304" pitchFamily="18" charset="0"/>
              </a:rPr>
              <a:t>such</a:t>
            </a:r>
            <a:r>
              <a:rPr lang="sk-SK" kern="100" dirty="0">
                <a:effectLst/>
                <a:ea typeface="Aptos" panose="020B0004020202020204" pitchFamily="34" charset="0"/>
                <a:cs typeface="Times New Roman" panose="02020603050405020304" pitchFamily="18" charset="0"/>
              </a:rPr>
              <a:t> as </a:t>
            </a:r>
            <a:r>
              <a:rPr lang="sk-SK" b="1" kern="100" dirty="0" err="1">
                <a:effectLst/>
                <a:ea typeface="Aptos" panose="020B0004020202020204" pitchFamily="34" charset="0"/>
                <a:cs typeface="Times New Roman" panose="02020603050405020304" pitchFamily="18" charset="0"/>
              </a:rPr>
              <a:t>planting</a:t>
            </a:r>
            <a:r>
              <a:rPr lang="sk-SK" b="1"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weeding</a:t>
            </a:r>
            <a:r>
              <a:rPr lang="sk-SK" b="1"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harvesting</a:t>
            </a:r>
            <a:r>
              <a:rPr lang="sk-SK" b="1" kern="100" dirty="0">
                <a:effectLst/>
                <a:ea typeface="Aptos" panose="020B0004020202020204" pitchFamily="34" charset="0"/>
                <a:cs typeface="Times New Roman" panose="02020603050405020304" pitchFamily="18" charset="0"/>
              </a:rPr>
              <a:t>, and </a:t>
            </a:r>
            <a:r>
              <a:rPr lang="sk-SK" b="1" kern="100" dirty="0" err="1">
                <a:effectLst/>
                <a:ea typeface="Aptos" panose="020B0004020202020204" pitchFamily="34" charset="0"/>
                <a:cs typeface="Times New Roman" panose="02020603050405020304" pitchFamily="18" charset="0"/>
              </a:rPr>
              <a:t>sorting</a:t>
            </a:r>
            <a:r>
              <a:rPr lang="sk-SK" kern="100" dirty="0">
                <a:effectLst/>
                <a:ea typeface="Aptos" panose="020B0004020202020204" pitchFamily="34" charset="0"/>
                <a:cs typeface="Times New Roman" panose="02020603050405020304" pitchFamily="18" charset="0"/>
              </a:rPr>
              <a:t>. These robotic systems use </a:t>
            </a:r>
            <a:r>
              <a:rPr lang="sk-SK" b="1" kern="100" dirty="0">
                <a:effectLst/>
                <a:ea typeface="Aptos" panose="020B0004020202020204" pitchFamily="34" charset="0"/>
                <a:cs typeface="Times New Roman" panose="02020603050405020304" pitchFamily="18" charset="0"/>
              </a:rPr>
              <a:t>computer vision, machine learning, and sensor technology</a:t>
            </a:r>
            <a:r>
              <a:rPr lang="sk-SK" kern="100" dirty="0">
                <a:effectLst/>
                <a:ea typeface="Aptos" panose="020B0004020202020204" pitchFamily="34" charset="0"/>
                <a:cs typeface="Times New Roman" panose="02020603050405020304" pitchFamily="18" charset="0"/>
              </a:rPr>
              <a:t> to operate with high accuracy and efficiency.</a:t>
            </a:r>
          </a:p>
        </p:txBody>
      </p:sp>
      <p:sp>
        <p:nvSpPr>
          <p:cNvPr id="3" name="TextBox 2">
            <a:extLst>
              <a:ext uri="{FF2B5EF4-FFF2-40B4-BE49-F238E27FC236}">
                <a16:creationId xmlns:a16="http://schemas.microsoft.com/office/drawing/2014/main" id="{C355F053-36F1-D502-1661-BDEED9892DD3}"/>
              </a:ext>
            </a:extLst>
          </p:cNvPr>
          <p:cNvSpPr txBox="1"/>
          <p:nvPr/>
        </p:nvSpPr>
        <p:spPr>
          <a:xfrm>
            <a:off x="470010" y="3037831"/>
            <a:ext cx="11496702" cy="3518912"/>
          </a:xfrm>
          <a:prstGeom prst="rect">
            <a:avLst/>
          </a:prstGeom>
          <a:noFill/>
        </p:spPr>
        <p:txBody>
          <a:bodyPr wrap="square">
            <a:spAutoFit/>
          </a:bodyPr>
          <a:lstStyle/>
          <a:p>
            <a:pPr>
              <a:lnSpc>
                <a:spcPct val="100000"/>
              </a:lnSpc>
              <a:spcAft>
                <a:spcPts val="800"/>
              </a:spcAft>
              <a:buNone/>
            </a:pPr>
            <a:r>
              <a:rPr lang="sk-SK" sz="2400" kern="100" dirty="0">
                <a:solidFill>
                  <a:srgbClr val="404040"/>
                </a:solidFill>
                <a:effectLst/>
                <a:ea typeface="Aptos" panose="020B0004020202020204" pitchFamily="34" charset="0"/>
                <a:cs typeface="Times New Roman" panose="02020603050405020304" pitchFamily="18" charset="0"/>
              </a:rPr>
              <a:t>Key transformations in agriculture with robotics include </a:t>
            </a:r>
            <a:r>
              <a:rPr lang="sk-SK" sz="2400" b="1" kern="100" dirty="0">
                <a:solidFill>
                  <a:srgbClr val="404040"/>
                </a:solidFill>
                <a:effectLst/>
                <a:ea typeface="Aptos" panose="020B0004020202020204" pitchFamily="34" charset="0"/>
                <a:cs typeface="Times New Roman" panose="02020603050405020304" pitchFamily="18" charset="0"/>
              </a:rPr>
              <a:t>reduced labo</a:t>
            </a:r>
            <a:r>
              <a:rPr lang="en-IE" sz="2400" b="1" kern="100" dirty="0">
                <a:solidFill>
                  <a:srgbClr val="404040"/>
                </a:solidFill>
                <a:effectLst/>
                <a:ea typeface="Aptos" panose="020B0004020202020204" pitchFamily="34" charset="0"/>
                <a:cs typeface="Times New Roman" panose="02020603050405020304" pitchFamily="18" charset="0"/>
              </a:rPr>
              <a:t>u</a:t>
            </a:r>
            <a:r>
              <a:rPr lang="sk-SK" sz="2400" b="1" kern="100" dirty="0">
                <a:solidFill>
                  <a:srgbClr val="404040"/>
                </a:solidFill>
                <a:effectLst/>
                <a:ea typeface="Aptos" panose="020B0004020202020204" pitchFamily="34" charset="0"/>
                <a:cs typeface="Times New Roman" panose="02020603050405020304" pitchFamily="18" charset="0"/>
              </a:rPr>
              <a:t>r dependency</a:t>
            </a:r>
            <a:r>
              <a:rPr lang="sk-SK" sz="2400" kern="100" dirty="0">
                <a:solidFill>
                  <a:srgbClr val="404040"/>
                </a:solidFill>
                <a:effectLst/>
                <a:ea typeface="Aptos" panose="020B0004020202020204" pitchFamily="34" charset="0"/>
                <a:cs typeface="Times New Roman" panose="02020603050405020304" pitchFamily="18" charset="0"/>
              </a:rPr>
              <a:t>, as robots replace or assist human workers, addressing labo</a:t>
            </a:r>
            <a:r>
              <a:rPr lang="en-IE" sz="2400" kern="100" dirty="0">
                <a:solidFill>
                  <a:srgbClr val="404040"/>
                </a:solidFill>
                <a:effectLst/>
                <a:ea typeface="Aptos" panose="020B0004020202020204" pitchFamily="34" charset="0"/>
                <a:cs typeface="Times New Roman" panose="02020603050405020304" pitchFamily="18" charset="0"/>
              </a:rPr>
              <a:t>u</a:t>
            </a:r>
            <a:r>
              <a:rPr lang="sk-SK" sz="2400" kern="100" dirty="0">
                <a:solidFill>
                  <a:srgbClr val="404040"/>
                </a:solidFill>
                <a:effectLst/>
                <a:ea typeface="Aptos" panose="020B0004020202020204" pitchFamily="34" charset="0"/>
                <a:cs typeface="Times New Roman" panose="02020603050405020304" pitchFamily="18" charset="0"/>
              </a:rPr>
              <a:t>r shortages. </a:t>
            </a:r>
            <a:r>
              <a:rPr lang="sk-SK" sz="2400" b="1" kern="100" dirty="0">
                <a:solidFill>
                  <a:srgbClr val="404040"/>
                </a:solidFill>
                <a:effectLst/>
                <a:ea typeface="Aptos" panose="020B0004020202020204" pitchFamily="34" charset="0"/>
                <a:cs typeface="Times New Roman" panose="02020603050405020304" pitchFamily="18" charset="0"/>
              </a:rPr>
              <a:t>Increased precision and productivity</a:t>
            </a:r>
            <a:r>
              <a:rPr lang="sk-SK" sz="2400" kern="100" dirty="0">
                <a:solidFill>
                  <a:srgbClr val="404040"/>
                </a:solidFill>
                <a:effectLst/>
                <a:ea typeface="Aptos" panose="020B0004020202020204" pitchFamily="34" charset="0"/>
                <a:cs typeface="Times New Roman" panose="02020603050405020304" pitchFamily="18" charset="0"/>
              </a:rPr>
              <a:t> allow AI-powered machines to perform tasks faster and more accurately than manual labo</a:t>
            </a:r>
            <a:r>
              <a:rPr lang="en-IE" sz="2400" kern="100" dirty="0">
                <a:solidFill>
                  <a:srgbClr val="404040"/>
                </a:solidFill>
                <a:effectLst/>
                <a:ea typeface="Aptos" panose="020B0004020202020204" pitchFamily="34" charset="0"/>
                <a:cs typeface="Times New Roman" panose="02020603050405020304" pitchFamily="18" charset="0"/>
              </a:rPr>
              <a:t>u</a:t>
            </a:r>
            <a:r>
              <a:rPr lang="sk-SK" sz="2400" kern="100" dirty="0">
                <a:solidFill>
                  <a:srgbClr val="404040"/>
                </a:solidFill>
                <a:effectLst/>
                <a:ea typeface="Aptos" panose="020B0004020202020204" pitchFamily="34" charset="0"/>
                <a:cs typeface="Times New Roman" panose="02020603050405020304" pitchFamily="18" charset="0"/>
              </a:rPr>
              <a:t>r. </a:t>
            </a:r>
            <a:r>
              <a:rPr lang="sk-SK" sz="2400" b="1" kern="100" dirty="0">
                <a:solidFill>
                  <a:srgbClr val="404040"/>
                </a:solidFill>
                <a:effectLst/>
                <a:ea typeface="Aptos" panose="020B0004020202020204" pitchFamily="34" charset="0"/>
                <a:cs typeface="Times New Roman" panose="02020603050405020304" pitchFamily="18" charset="0"/>
              </a:rPr>
              <a:t>Lower environmental impact</a:t>
            </a:r>
            <a:r>
              <a:rPr lang="sk-SK" sz="2400" kern="100" dirty="0">
                <a:solidFill>
                  <a:srgbClr val="404040"/>
                </a:solidFill>
                <a:effectLst/>
                <a:ea typeface="Aptos" panose="020B0004020202020204" pitchFamily="34" charset="0"/>
                <a:cs typeface="Times New Roman" panose="02020603050405020304" pitchFamily="18" charset="0"/>
              </a:rPr>
              <a:t> is achieved through targeted application of water, fertilizers, and herbicides, minimizing waste and chemical runoff. Additionally, </a:t>
            </a:r>
            <a:r>
              <a:rPr lang="sk-SK" sz="2400" b="1" kern="100" dirty="0">
                <a:solidFill>
                  <a:srgbClr val="404040"/>
                </a:solidFill>
                <a:effectLst/>
                <a:ea typeface="Aptos" panose="020B0004020202020204" pitchFamily="34" charset="0"/>
                <a:cs typeface="Times New Roman" panose="02020603050405020304" pitchFamily="18" charset="0"/>
              </a:rPr>
              <a:t>enhanced scalability</a:t>
            </a:r>
            <a:r>
              <a:rPr lang="sk-SK" sz="2400" kern="100" dirty="0">
                <a:solidFill>
                  <a:srgbClr val="404040"/>
                </a:solidFill>
                <a:effectLst/>
                <a:ea typeface="Aptos" panose="020B0004020202020204" pitchFamily="34" charset="0"/>
                <a:cs typeface="Times New Roman" panose="02020603050405020304" pitchFamily="18" charset="0"/>
              </a:rPr>
              <a:t> enables farms to increase production without proportionally increasing labor or resource use.</a:t>
            </a:r>
            <a:endParaRPr lang="en-GB" sz="2400" kern="100" dirty="0">
              <a:solidFill>
                <a:srgbClr val="404040"/>
              </a:solidFill>
              <a:effectLst/>
              <a:ea typeface="Aptos" panose="020B0004020202020204" pitchFamily="34" charset="0"/>
              <a:cs typeface="Times New Roman" panose="02020603050405020304" pitchFamily="18" charset="0"/>
            </a:endParaRPr>
          </a:p>
          <a:p>
            <a:pPr>
              <a:lnSpc>
                <a:spcPct val="100000"/>
              </a:lnSpc>
              <a:spcAft>
                <a:spcPts val="800"/>
              </a:spcAft>
              <a:buNone/>
            </a:pPr>
            <a:r>
              <a:rPr lang="sk-SK" sz="2200" b="1" kern="100" dirty="0">
                <a:solidFill>
                  <a:srgbClr val="404040"/>
                </a:solidFill>
                <a:effectLst/>
                <a:ea typeface="Aptos" panose="020B0004020202020204" pitchFamily="34" charset="0"/>
                <a:cs typeface="Times New Roman" panose="02020603050405020304" pitchFamily="18" charset="0"/>
              </a:rPr>
              <a:t>Example:</a:t>
            </a:r>
            <a:r>
              <a:rPr lang="sk-SK" sz="2200" kern="100" dirty="0">
                <a:solidFill>
                  <a:srgbClr val="404040"/>
                </a:solidFill>
                <a:effectLst/>
                <a:ea typeface="Aptos" panose="020B0004020202020204" pitchFamily="34" charset="0"/>
                <a:cs typeface="Times New Roman" panose="02020603050405020304" pitchFamily="18" charset="0"/>
              </a:rPr>
              <a:t> Autonomous fruit-picking robots use </a:t>
            </a:r>
            <a:r>
              <a:rPr lang="sk-SK" sz="2200" b="1" kern="100" dirty="0">
                <a:solidFill>
                  <a:srgbClr val="404040"/>
                </a:solidFill>
                <a:effectLst/>
                <a:ea typeface="Aptos" panose="020B0004020202020204" pitchFamily="34" charset="0"/>
                <a:cs typeface="Times New Roman" panose="02020603050405020304" pitchFamily="18" charset="0"/>
              </a:rPr>
              <a:t>AI and cameras</a:t>
            </a:r>
            <a:r>
              <a:rPr lang="sk-SK" sz="2200" kern="100" dirty="0">
                <a:solidFill>
                  <a:srgbClr val="404040"/>
                </a:solidFill>
                <a:effectLst/>
                <a:ea typeface="Aptos" panose="020B0004020202020204" pitchFamily="34" charset="0"/>
                <a:cs typeface="Times New Roman" panose="02020603050405020304" pitchFamily="18" charset="0"/>
              </a:rPr>
              <a:t> to identify ripe fruits, reducing waste and optimi</a:t>
            </a:r>
            <a:r>
              <a:rPr lang="en-IE" sz="2200" kern="100" dirty="0">
                <a:solidFill>
                  <a:srgbClr val="404040"/>
                </a:solidFill>
                <a:effectLst/>
                <a:ea typeface="Aptos" panose="020B0004020202020204" pitchFamily="34" charset="0"/>
                <a:cs typeface="Times New Roman" panose="02020603050405020304" pitchFamily="18" charset="0"/>
              </a:rPr>
              <a:t>s</a:t>
            </a:r>
            <a:r>
              <a:rPr lang="sk-SK" sz="2200" kern="100" dirty="0">
                <a:solidFill>
                  <a:srgbClr val="404040"/>
                </a:solidFill>
                <a:effectLst/>
                <a:ea typeface="Aptos" panose="020B0004020202020204" pitchFamily="34" charset="0"/>
                <a:cs typeface="Times New Roman" panose="02020603050405020304" pitchFamily="18" charset="0"/>
              </a:rPr>
              <a:t>ing yield.</a:t>
            </a:r>
          </a:p>
        </p:txBody>
      </p:sp>
    </p:spTree>
    <p:extLst>
      <p:ext uri="{BB962C8B-B14F-4D97-AF65-F5344CB8AC3E}">
        <p14:creationId xmlns:p14="http://schemas.microsoft.com/office/powerpoint/2010/main" val="1557448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11BE2-8E21-6E07-97E2-F7EB5B57778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92FC8D6-B995-7F5E-27F6-CB1AA5544608}"/>
              </a:ext>
            </a:extLst>
          </p:cNvPr>
          <p:cNvSpPr>
            <a:spLocks noGrp="1"/>
          </p:cNvSpPr>
          <p:nvPr>
            <p:ph type="body" sz="quarter" idx="14"/>
          </p:nvPr>
        </p:nvSpPr>
        <p:spPr>
          <a:xfrm>
            <a:off x="1705723" y="1156357"/>
            <a:ext cx="9261533" cy="4118121"/>
          </a:xfrm>
        </p:spPr>
        <p:txBody>
          <a:bodyPr/>
          <a:lstStyle/>
          <a:p>
            <a:pPr>
              <a:lnSpc>
                <a:spcPct val="100000"/>
              </a:lnSpc>
              <a:spcBef>
                <a:spcPts val="600"/>
              </a:spcBef>
              <a:spcAft>
                <a:spcPts val="600"/>
              </a:spcAft>
            </a:pPr>
            <a:r>
              <a:rPr lang="sk-SK" b="1" kern="100" dirty="0" err="1">
                <a:effectLst/>
                <a:ea typeface="Aptos" panose="020B0004020202020204" pitchFamily="34" charset="0"/>
                <a:cs typeface="Times New Roman" panose="02020603050405020304" pitchFamily="18" charset="0"/>
              </a:rPr>
              <a:t>Robotic</a:t>
            </a:r>
            <a:r>
              <a:rPr lang="sk-SK" b="1"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Weeders</a:t>
            </a:r>
            <a:r>
              <a:rPr lang="sk-SK" kern="100" dirty="0">
                <a:effectLst/>
                <a:ea typeface="Aptos" panose="020B0004020202020204" pitchFamily="34" charset="0"/>
                <a:cs typeface="Times New Roman" panose="02020603050405020304" pitchFamily="18" charset="0"/>
              </a:rPr>
              <a:t> </a:t>
            </a:r>
            <a:r>
              <a:rPr lang="sk-SK" kern="100" dirty="0" err="1">
                <a:effectLst/>
                <a:ea typeface="Aptos" panose="020B0004020202020204" pitchFamily="34" charset="0"/>
                <a:cs typeface="Times New Roman" panose="02020603050405020304" pitchFamily="18" charset="0"/>
              </a:rPr>
              <a:t>detect</a:t>
            </a:r>
            <a:r>
              <a:rPr lang="sk-SK" kern="100" dirty="0">
                <a:effectLst/>
                <a:ea typeface="Aptos" panose="020B0004020202020204" pitchFamily="34" charset="0"/>
                <a:cs typeface="Times New Roman" panose="02020603050405020304" pitchFamily="18" charset="0"/>
              </a:rPr>
              <a:t> and </a:t>
            </a:r>
            <a:r>
              <a:rPr lang="sk-SK" kern="100" dirty="0" err="1">
                <a:effectLst/>
                <a:ea typeface="Aptos" panose="020B0004020202020204" pitchFamily="34" charset="0"/>
                <a:cs typeface="Times New Roman" panose="02020603050405020304" pitchFamily="18" charset="0"/>
              </a:rPr>
              <a:t>remove</a:t>
            </a:r>
            <a:r>
              <a:rPr lang="sk-SK" kern="100" dirty="0">
                <a:effectLst/>
                <a:ea typeface="Aptos" panose="020B0004020202020204" pitchFamily="34" charset="0"/>
                <a:cs typeface="Times New Roman" panose="02020603050405020304" pitchFamily="18" charset="0"/>
              </a:rPr>
              <a:t> </a:t>
            </a:r>
            <a:r>
              <a:rPr lang="sk-SK" kern="100" dirty="0" err="1">
                <a:effectLst/>
                <a:ea typeface="Aptos" panose="020B0004020202020204" pitchFamily="34" charset="0"/>
                <a:cs typeface="Times New Roman" panose="02020603050405020304" pitchFamily="18" charset="0"/>
              </a:rPr>
              <a:t>weeds</a:t>
            </a:r>
            <a:r>
              <a:rPr lang="sk-SK"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without</a:t>
            </a:r>
            <a:r>
              <a:rPr lang="sk-SK" b="1"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herbicides</a:t>
            </a:r>
            <a:r>
              <a:rPr lang="sk-SK" kern="100" dirty="0">
                <a:effectLst/>
                <a:ea typeface="Aptos" panose="020B0004020202020204" pitchFamily="34" charset="0"/>
                <a:cs typeface="Times New Roman" panose="02020603050405020304" pitchFamily="18" charset="0"/>
              </a:rPr>
              <a:t>, </a:t>
            </a:r>
            <a:r>
              <a:rPr lang="sk-SK" kern="100" dirty="0" err="1">
                <a:effectLst/>
                <a:ea typeface="Aptos" panose="020B0004020202020204" pitchFamily="34" charset="0"/>
                <a:cs typeface="Times New Roman" panose="02020603050405020304" pitchFamily="18" charset="0"/>
              </a:rPr>
              <a:t>using</a:t>
            </a:r>
            <a:r>
              <a:rPr lang="sk-SK"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mechanical</a:t>
            </a:r>
            <a:r>
              <a:rPr lang="sk-SK" b="1"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arms</a:t>
            </a:r>
            <a:r>
              <a:rPr lang="sk-SK" b="1" kern="100" dirty="0">
                <a:effectLst/>
                <a:ea typeface="Aptos" panose="020B0004020202020204" pitchFamily="34" charset="0"/>
                <a:cs typeface="Times New Roman" panose="02020603050405020304" pitchFamily="18" charset="0"/>
              </a:rPr>
              <a:t> or laser </a:t>
            </a:r>
            <a:r>
              <a:rPr lang="sk-SK" b="1" kern="100" dirty="0" err="1">
                <a:effectLst/>
                <a:ea typeface="Aptos" panose="020B0004020202020204" pitchFamily="34" charset="0"/>
                <a:cs typeface="Times New Roman" panose="02020603050405020304" pitchFamily="18" charset="0"/>
              </a:rPr>
              <a:t>technology</a:t>
            </a:r>
            <a:r>
              <a:rPr lang="sk-SK" kern="100" dirty="0">
                <a:effectLst/>
                <a:ea typeface="Aptos" panose="020B0004020202020204" pitchFamily="34" charset="0"/>
                <a:cs typeface="Times New Roman" panose="02020603050405020304" pitchFamily="18" charset="0"/>
              </a:rPr>
              <a:t>. This reduces chemical dependency, promoting </a:t>
            </a:r>
            <a:r>
              <a:rPr lang="sk-SK" b="1" kern="100" dirty="0">
                <a:effectLst/>
                <a:ea typeface="Aptos" panose="020B0004020202020204" pitchFamily="34" charset="0"/>
                <a:cs typeface="Times New Roman" panose="02020603050405020304" pitchFamily="18" charset="0"/>
              </a:rPr>
              <a:t>eco-friendly farming</a:t>
            </a:r>
            <a:r>
              <a:rPr lang="sk-SK" kern="100" dirty="0">
                <a:effectLst/>
                <a:ea typeface="Aptos" panose="020B0004020202020204" pitchFamily="34" charset="0"/>
                <a:cs typeface="Times New Roman" panose="02020603050405020304" pitchFamily="18" charset="0"/>
              </a:rPr>
              <a:t>. </a:t>
            </a:r>
            <a:endParaRPr lang="en-GB" kern="100" dirty="0">
              <a:effectLst/>
              <a:ea typeface="Aptos" panose="020B00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17FD5F1-495F-C3D5-ABF0-0C37FC4D7725}"/>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5">
            <a:extLst>
              <a:ext uri="{FF2B5EF4-FFF2-40B4-BE49-F238E27FC236}">
                <a16:creationId xmlns:a16="http://schemas.microsoft.com/office/drawing/2014/main" id="{EA2E4589-8A67-C746-CDBF-46BDED21C190}"/>
              </a:ext>
            </a:extLst>
          </p:cNvPr>
          <p:cNvSpPr/>
          <p:nvPr/>
        </p:nvSpPr>
        <p:spPr>
          <a:xfrm>
            <a:off x="10784089" y="0"/>
            <a:ext cx="1407911" cy="5042136"/>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3">
            <a:extLst>
              <a:ext uri="{FF2B5EF4-FFF2-40B4-BE49-F238E27FC236}">
                <a16:creationId xmlns:a16="http://schemas.microsoft.com/office/drawing/2014/main" id="{799437B3-BE45-D258-565C-F70335BF89DA}"/>
              </a:ext>
            </a:extLst>
          </p:cNvPr>
          <p:cNvSpPr/>
          <p:nvPr/>
        </p:nvSpPr>
        <p:spPr>
          <a:xfrm>
            <a:off x="9238158" y="4552949"/>
            <a:ext cx="2446932"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the Video to see an example</a:t>
            </a:r>
          </a:p>
        </p:txBody>
      </p:sp>
      <p:sp>
        <p:nvSpPr>
          <p:cNvPr id="11" name="Text Placeholder 3">
            <a:extLst>
              <a:ext uri="{FF2B5EF4-FFF2-40B4-BE49-F238E27FC236}">
                <a16:creationId xmlns:a16="http://schemas.microsoft.com/office/drawing/2014/main" id="{F72378B8-13C7-C315-F472-F54735558E2F}"/>
              </a:ext>
            </a:extLst>
          </p:cNvPr>
          <p:cNvSpPr txBox="1">
            <a:spLocks/>
          </p:cNvSpPr>
          <p:nvPr/>
        </p:nvSpPr>
        <p:spPr>
          <a:xfrm>
            <a:off x="1705723" y="292132"/>
            <a:ext cx="9261532" cy="8036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sk-SK" sz="3600" b="1" dirty="0">
                <a:solidFill>
                  <a:srgbClr val="007772"/>
                </a:solidFill>
              </a:rPr>
              <a:t>Robotic Weeders</a:t>
            </a:r>
            <a:endParaRPr lang="en-US" sz="3600" b="1" dirty="0">
              <a:solidFill>
                <a:srgbClr val="007772"/>
              </a:solidFill>
            </a:endParaRPr>
          </a:p>
        </p:txBody>
      </p:sp>
      <p:pic>
        <p:nvPicPr>
          <p:cNvPr id="4" name="Online médium 1" title="#Oz - 2021 - From sowing to hoeing">
            <a:hlinkClick r:id="" action="ppaction://media"/>
            <a:extLst>
              <a:ext uri="{FF2B5EF4-FFF2-40B4-BE49-F238E27FC236}">
                <a16:creationId xmlns:a16="http://schemas.microsoft.com/office/drawing/2014/main" id="{4B28742E-1DF7-2934-4167-235436ED4741}"/>
              </a:ext>
            </a:extLst>
          </p:cNvPr>
          <p:cNvPicPr>
            <a:picLocks noRot="1" noChangeAspect="1"/>
          </p:cNvPicPr>
          <p:nvPr>
            <a:videoFile r:link="rId1"/>
          </p:nvPr>
        </p:nvPicPr>
        <p:blipFill>
          <a:blip r:embed="rId4"/>
          <a:stretch>
            <a:fillRect/>
          </a:stretch>
        </p:blipFill>
        <p:spPr>
          <a:xfrm>
            <a:off x="0" y="2667001"/>
            <a:ext cx="6743363" cy="3810000"/>
          </a:xfrm>
          <a:prstGeom prst="rect">
            <a:avLst/>
          </a:prstGeom>
        </p:spPr>
      </p:pic>
      <p:sp>
        <p:nvSpPr>
          <p:cNvPr id="6" name="TextBox 5">
            <a:extLst>
              <a:ext uri="{FF2B5EF4-FFF2-40B4-BE49-F238E27FC236}">
                <a16:creationId xmlns:a16="http://schemas.microsoft.com/office/drawing/2014/main" id="{CCEDCBE5-C934-B402-6CD2-E7143F28AEC8}"/>
              </a:ext>
            </a:extLst>
          </p:cNvPr>
          <p:cNvSpPr txBox="1"/>
          <p:nvPr/>
        </p:nvSpPr>
        <p:spPr>
          <a:xfrm>
            <a:off x="7063408" y="2675140"/>
            <a:ext cx="3309491" cy="1938992"/>
          </a:xfrm>
          <a:prstGeom prst="rect">
            <a:avLst/>
          </a:prstGeom>
          <a:noFill/>
        </p:spPr>
        <p:txBody>
          <a:bodyPr wrap="square">
            <a:spAutoFit/>
          </a:bodyPr>
          <a:lstStyle/>
          <a:p>
            <a:pPr>
              <a:lnSpc>
                <a:spcPct val="100000"/>
              </a:lnSpc>
              <a:spcBef>
                <a:spcPts val="600"/>
              </a:spcBef>
              <a:spcAft>
                <a:spcPts val="600"/>
              </a:spcAft>
            </a:pPr>
            <a:r>
              <a:rPr lang="sk-SK" sz="2400" b="1" kern="100" dirty="0">
                <a:solidFill>
                  <a:srgbClr val="404040"/>
                </a:solidFill>
                <a:effectLst/>
                <a:ea typeface="Aptos" panose="020B0004020202020204" pitchFamily="34" charset="0"/>
                <a:cs typeface="Times New Roman" panose="02020603050405020304" pitchFamily="18" charset="0"/>
              </a:rPr>
              <a:t>Example:</a:t>
            </a:r>
            <a:r>
              <a:rPr lang="sk-SK" sz="2400" kern="100" dirty="0">
                <a:solidFill>
                  <a:srgbClr val="404040"/>
                </a:solidFill>
                <a:effectLst/>
                <a:ea typeface="Aptos" panose="020B0004020202020204" pitchFamily="34" charset="0"/>
                <a:cs typeface="Times New Roman" panose="02020603050405020304" pitchFamily="18" charset="0"/>
              </a:rPr>
              <a:t> </a:t>
            </a:r>
            <a:r>
              <a:rPr lang="sk-SK" sz="2400" b="1" kern="100" dirty="0">
                <a:solidFill>
                  <a:srgbClr val="404040"/>
                </a:solidFill>
                <a:effectLst/>
                <a:ea typeface="Aptos" panose="020B0004020202020204" pitchFamily="34" charset="0"/>
                <a:cs typeface="Times New Roman" panose="02020603050405020304" pitchFamily="18" charset="0"/>
              </a:rPr>
              <a:t>Naïo Technologies’ Oz Robot</a:t>
            </a:r>
            <a:r>
              <a:rPr lang="sk-SK" sz="2400" kern="100" dirty="0">
                <a:solidFill>
                  <a:srgbClr val="404040"/>
                </a:solidFill>
                <a:effectLst/>
                <a:ea typeface="Aptos" panose="020B0004020202020204" pitchFamily="34" charset="0"/>
                <a:cs typeface="Times New Roman" panose="02020603050405020304" pitchFamily="18" charset="0"/>
              </a:rPr>
              <a:t> autonomously navigates fields, uprooting weeds while protecting crops.</a:t>
            </a:r>
          </a:p>
        </p:txBody>
      </p:sp>
      <p:sp>
        <p:nvSpPr>
          <p:cNvPr id="10" name="TextBox 9">
            <a:extLst>
              <a:ext uri="{FF2B5EF4-FFF2-40B4-BE49-F238E27FC236}">
                <a16:creationId xmlns:a16="http://schemas.microsoft.com/office/drawing/2014/main" id="{F1CA750E-F924-AB1E-DF40-E7DCECC18ED2}"/>
              </a:ext>
            </a:extLst>
          </p:cNvPr>
          <p:cNvSpPr txBox="1"/>
          <p:nvPr/>
        </p:nvSpPr>
        <p:spPr>
          <a:xfrm>
            <a:off x="1133061" y="6477865"/>
            <a:ext cx="6162260" cy="369332"/>
          </a:xfrm>
          <a:prstGeom prst="rect">
            <a:avLst/>
          </a:prstGeom>
          <a:noFill/>
        </p:spPr>
        <p:txBody>
          <a:bodyPr wrap="square">
            <a:spAutoFit/>
          </a:bodyPr>
          <a:lstStyle/>
          <a:p>
            <a:r>
              <a:rPr lang="en-US" dirty="0">
                <a:hlinkClick r:id="rId5"/>
              </a:rPr>
              <a:t>#Oz - 2021 - From sowing to hoeing - YouTube</a:t>
            </a:r>
            <a:endParaRPr lang="en-IE" dirty="0"/>
          </a:p>
        </p:txBody>
      </p:sp>
    </p:spTree>
    <p:extLst>
      <p:ext uri="{BB962C8B-B14F-4D97-AF65-F5344CB8AC3E}">
        <p14:creationId xmlns:p14="http://schemas.microsoft.com/office/powerpoint/2010/main" val="214005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11BE2-8E21-6E07-97E2-F7EB5B57778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92FC8D6-B995-7F5E-27F6-CB1AA5544608}"/>
              </a:ext>
            </a:extLst>
          </p:cNvPr>
          <p:cNvSpPr>
            <a:spLocks noGrp="1"/>
          </p:cNvSpPr>
          <p:nvPr>
            <p:ph type="body" sz="quarter" idx="14"/>
          </p:nvPr>
        </p:nvSpPr>
        <p:spPr>
          <a:xfrm>
            <a:off x="1608812" y="1123716"/>
            <a:ext cx="9019432" cy="1486136"/>
          </a:xfrm>
        </p:spPr>
        <p:txBody>
          <a:bodyPr/>
          <a:lstStyle/>
          <a:p>
            <a:pPr>
              <a:lnSpc>
                <a:spcPct val="100000"/>
              </a:lnSpc>
              <a:spcBef>
                <a:spcPts val="600"/>
              </a:spcBef>
              <a:spcAft>
                <a:spcPts val="600"/>
              </a:spcAft>
              <a:buNone/>
            </a:pPr>
            <a:r>
              <a:rPr lang="sk-SK" b="1" kern="100" dirty="0" err="1">
                <a:effectLst/>
                <a:ea typeface="Aptos" panose="020B0004020202020204" pitchFamily="34" charset="0"/>
                <a:cs typeface="Times New Roman" panose="02020603050405020304" pitchFamily="18" charset="0"/>
              </a:rPr>
              <a:t>Robotic</a:t>
            </a:r>
            <a:r>
              <a:rPr lang="sk-SK" b="1"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Pickers</a:t>
            </a:r>
            <a:r>
              <a:rPr lang="sk-SK" kern="100" dirty="0">
                <a:effectLst/>
                <a:ea typeface="Aptos" panose="020B0004020202020204" pitchFamily="34" charset="0"/>
                <a:cs typeface="Times New Roman" panose="02020603050405020304" pitchFamily="18" charset="0"/>
              </a:rPr>
              <a:t> </a:t>
            </a:r>
            <a:r>
              <a:rPr lang="sk-SK" kern="100" dirty="0" err="1">
                <a:effectLst/>
                <a:ea typeface="Aptos" panose="020B0004020202020204" pitchFamily="34" charset="0"/>
                <a:cs typeface="Times New Roman" panose="02020603050405020304" pitchFamily="18" charset="0"/>
              </a:rPr>
              <a:t>use</a:t>
            </a:r>
            <a:r>
              <a:rPr lang="sk-SK"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computer</a:t>
            </a:r>
            <a:r>
              <a:rPr lang="sk-SK" b="1"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vision</a:t>
            </a:r>
            <a:r>
              <a:rPr lang="sk-SK" b="1" kern="100" dirty="0">
                <a:effectLst/>
                <a:ea typeface="Aptos" panose="020B0004020202020204" pitchFamily="34" charset="0"/>
                <a:cs typeface="Times New Roman" panose="02020603050405020304" pitchFamily="18" charset="0"/>
              </a:rPr>
              <a:t> and </a:t>
            </a:r>
            <a:r>
              <a:rPr lang="sk-SK" b="1" kern="100" dirty="0" err="1">
                <a:effectLst/>
                <a:ea typeface="Aptos" panose="020B0004020202020204" pitchFamily="34" charset="0"/>
                <a:cs typeface="Times New Roman" panose="02020603050405020304" pitchFamily="18" charset="0"/>
              </a:rPr>
              <a:t>robotic</a:t>
            </a:r>
            <a:r>
              <a:rPr lang="sk-SK" b="1"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arms</a:t>
            </a:r>
            <a:r>
              <a:rPr lang="sk-SK" kern="100" dirty="0">
                <a:effectLst/>
                <a:ea typeface="Aptos" panose="020B0004020202020204" pitchFamily="34" charset="0"/>
                <a:cs typeface="Times New Roman" panose="02020603050405020304" pitchFamily="18" charset="0"/>
              </a:rPr>
              <a:t> to </a:t>
            </a:r>
            <a:r>
              <a:rPr lang="sk-SK" kern="100" dirty="0" err="1">
                <a:effectLst/>
                <a:ea typeface="Aptos" panose="020B0004020202020204" pitchFamily="34" charset="0"/>
                <a:cs typeface="Times New Roman" panose="02020603050405020304" pitchFamily="18" charset="0"/>
              </a:rPr>
              <a:t>pick</a:t>
            </a:r>
            <a:r>
              <a:rPr lang="sk-SK" kern="100" dirty="0">
                <a:effectLst/>
                <a:ea typeface="Aptos" panose="020B0004020202020204" pitchFamily="34" charset="0"/>
                <a:cs typeface="Times New Roman" panose="02020603050405020304" pitchFamily="18" charset="0"/>
              </a:rPr>
              <a:t> </a:t>
            </a:r>
            <a:r>
              <a:rPr lang="sk-SK" kern="100" dirty="0" err="1">
                <a:effectLst/>
                <a:ea typeface="Aptos" panose="020B0004020202020204" pitchFamily="34" charset="0"/>
                <a:cs typeface="Times New Roman" panose="02020603050405020304" pitchFamily="18" charset="0"/>
              </a:rPr>
              <a:t>fruits</a:t>
            </a:r>
            <a:r>
              <a:rPr lang="sk-SK" kern="100" dirty="0">
                <a:effectLst/>
                <a:ea typeface="Aptos" panose="020B0004020202020204" pitchFamily="34" charset="0"/>
                <a:cs typeface="Times New Roman" panose="02020603050405020304" pitchFamily="18" charset="0"/>
              </a:rPr>
              <a:t> and </a:t>
            </a:r>
            <a:r>
              <a:rPr lang="sk-SK" kern="100" dirty="0" err="1">
                <a:effectLst/>
                <a:ea typeface="Aptos" panose="020B0004020202020204" pitchFamily="34" charset="0"/>
                <a:cs typeface="Times New Roman" panose="02020603050405020304" pitchFamily="18" charset="0"/>
              </a:rPr>
              <a:t>vegetables</a:t>
            </a:r>
            <a:r>
              <a:rPr lang="sk-SK"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with</a:t>
            </a:r>
            <a:r>
              <a:rPr lang="sk-SK" b="1"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minimal</a:t>
            </a:r>
            <a:r>
              <a:rPr lang="sk-SK" b="1"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damage</a:t>
            </a:r>
            <a:r>
              <a:rPr lang="sk-SK" kern="100" dirty="0">
                <a:effectLst/>
                <a:ea typeface="Aptos" panose="020B0004020202020204" pitchFamily="34" charset="0"/>
                <a:cs typeface="Times New Roman" panose="02020603050405020304" pitchFamily="18" charset="0"/>
              </a:rPr>
              <a:t>. These robots can operate </a:t>
            </a:r>
            <a:r>
              <a:rPr lang="sk-SK" b="1" kern="100" dirty="0">
                <a:effectLst/>
                <a:ea typeface="Aptos" panose="020B0004020202020204" pitchFamily="34" charset="0"/>
                <a:cs typeface="Times New Roman" panose="02020603050405020304" pitchFamily="18" charset="0"/>
              </a:rPr>
              <a:t>day and night</a:t>
            </a:r>
            <a:r>
              <a:rPr lang="sk-SK" kern="100" dirty="0">
                <a:effectLst/>
                <a:ea typeface="Aptos" panose="020B0004020202020204" pitchFamily="34" charset="0"/>
                <a:cs typeface="Times New Roman" panose="02020603050405020304" pitchFamily="18" charset="0"/>
              </a:rPr>
              <a:t>, maximizing harvest efficiency.</a:t>
            </a:r>
            <a:endParaRPr lang="en-GB" kern="100" dirty="0">
              <a:effectLst/>
              <a:ea typeface="Aptos" panose="020B00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17FD5F1-495F-C3D5-ABF0-0C37FC4D7725}"/>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5">
            <a:extLst>
              <a:ext uri="{FF2B5EF4-FFF2-40B4-BE49-F238E27FC236}">
                <a16:creationId xmlns:a16="http://schemas.microsoft.com/office/drawing/2014/main" id="{EA2E4589-8A67-C746-CDBF-46BDED21C190}"/>
              </a:ext>
            </a:extLst>
          </p:cNvPr>
          <p:cNvSpPr/>
          <p:nvPr/>
        </p:nvSpPr>
        <p:spPr>
          <a:xfrm>
            <a:off x="10784089" y="0"/>
            <a:ext cx="1407911" cy="5042136"/>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3">
            <a:extLst>
              <a:ext uri="{FF2B5EF4-FFF2-40B4-BE49-F238E27FC236}">
                <a16:creationId xmlns:a16="http://schemas.microsoft.com/office/drawing/2014/main" id="{799437B3-BE45-D258-565C-F70335BF89DA}"/>
              </a:ext>
            </a:extLst>
          </p:cNvPr>
          <p:cNvSpPr/>
          <p:nvPr/>
        </p:nvSpPr>
        <p:spPr>
          <a:xfrm>
            <a:off x="9145393" y="4660885"/>
            <a:ext cx="2446932"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the Video to see an example</a:t>
            </a:r>
          </a:p>
        </p:txBody>
      </p:sp>
      <p:sp>
        <p:nvSpPr>
          <p:cNvPr id="11" name="Text Placeholder 3">
            <a:extLst>
              <a:ext uri="{FF2B5EF4-FFF2-40B4-BE49-F238E27FC236}">
                <a16:creationId xmlns:a16="http://schemas.microsoft.com/office/drawing/2014/main" id="{F72378B8-13C7-C315-F472-F54735558E2F}"/>
              </a:ext>
            </a:extLst>
          </p:cNvPr>
          <p:cNvSpPr txBox="1">
            <a:spLocks/>
          </p:cNvSpPr>
          <p:nvPr/>
        </p:nvSpPr>
        <p:spPr>
          <a:xfrm>
            <a:off x="1608812" y="477908"/>
            <a:ext cx="10052954" cy="8036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sk-SK" sz="3600" b="1" dirty="0">
                <a:solidFill>
                  <a:srgbClr val="007772"/>
                </a:solidFill>
              </a:rPr>
              <a:t>Robotic Pickers</a:t>
            </a:r>
            <a:endParaRPr lang="en-US" sz="3600" b="1" dirty="0">
              <a:solidFill>
                <a:srgbClr val="007772"/>
              </a:solidFill>
            </a:endParaRPr>
          </a:p>
        </p:txBody>
      </p:sp>
      <p:pic>
        <p:nvPicPr>
          <p:cNvPr id="6" name="Online médium 1" title="Automatic fruit picker demonstration by FF Robotics : IFTA 2017">
            <a:hlinkClick r:id="" action="ppaction://media"/>
            <a:extLst>
              <a:ext uri="{FF2B5EF4-FFF2-40B4-BE49-F238E27FC236}">
                <a16:creationId xmlns:a16="http://schemas.microsoft.com/office/drawing/2014/main" id="{BF842E12-F1AB-B94F-5BC1-D8D57C30EC93}"/>
              </a:ext>
            </a:extLst>
          </p:cNvPr>
          <p:cNvPicPr>
            <a:picLocks noRot="1" noChangeAspect="1"/>
          </p:cNvPicPr>
          <p:nvPr>
            <a:videoFile r:link="rId1"/>
          </p:nvPr>
        </p:nvPicPr>
        <p:blipFill>
          <a:blip r:embed="rId4"/>
          <a:stretch>
            <a:fillRect/>
          </a:stretch>
        </p:blipFill>
        <p:spPr>
          <a:xfrm>
            <a:off x="0" y="2609852"/>
            <a:ext cx="6684161" cy="3776550"/>
          </a:xfrm>
          <a:prstGeom prst="rect">
            <a:avLst/>
          </a:prstGeom>
        </p:spPr>
      </p:pic>
      <p:sp>
        <p:nvSpPr>
          <p:cNvPr id="4" name="TextBox 3">
            <a:extLst>
              <a:ext uri="{FF2B5EF4-FFF2-40B4-BE49-F238E27FC236}">
                <a16:creationId xmlns:a16="http://schemas.microsoft.com/office/drawing/2014/main" id="{5C265E13-C24F-5CA4-5712-5CF3F04AFB78}"/>
              </a:ext>
            </a:extLst>
          </p:cNvPr>
          <p:cNvSpPr txBox="1"/>
          <p:nvPr/>
        </p:nvSpPr>
        <p:spPr>
          <a:xfrm>
            <a:off x="6944138" y="2971669"/>
            <a:ext cx="3839951" cy="1569660"/>
          </a:xfrm>
          <a:prstGeom prst="rect">
            <a:avLst/>
          </a:prstGeom>
          <a:noFill/>
        </p:spPr>
        <p:txBody>
          <a:bodyPr wrap="square">
            <a:spAutoFit/>
          </a:bodyPr>
          <a:lstStyle/>
          <a:p>
            <a:pPr>
              <a:lnSpc>
                <a:spcPct val="100000"/>
              </a:lnSpc>
              <a:spcBef>
                <a:spcPts val="600"/>
              </a:spcBef>
              <a:spcAft>
                <a:spcPts val="600"/>
              </a:spcAft>
              <a:buNone/>
            </a:pPr>
            <a:r>
              <a:rPr lang="sk-SK" sz="2400" b="1" kern="100" dirty="0">
                <a:solidFill>
                  <a:srgbClr val="404040"/>
                </a:solidFill>
                <a:effectLst/>
                <a:ea typeface="Aptos" panose="020B0004020202020204" pitchFamily="34" charset="0"/>
                <a:cs typeface="Times New Roman" panose="02020603050405020304" pitchFamily="18" charset="0"/>
              </a:rPr>
              <a:t>Example:</a:t>
            </a:r>
            <a:r>
              <a:rPr lang="sk-SK" sz="2400" kern="100" dirty="0">
                <a:solidFill>
                  <a:srgbClr val="404040"/>
                </a:solidFill>
                <a:effectLst/>
                <a:ea typeface="Aptos" panose="020B0004020202020204" pitchFamily="34" charset="0"/>
                <a:cs typeface="Times New Roman" panose="02020603050405020304" pitchFamily="18" charset="0"/>
              </a:rPr>
              <a:t> </a:t>
            </a:r>
            <a:r>
              <a:rPr lang="sk-SK" sz="2400" b="1" kern="100" dirty="0">
                <a:solidFill>
                  <a:srgbClr val="404040"/>
                </a:solidFill>
                <a:effectLst/>
                <a:ea typeface="Aptos" panose="020B0004020202020204" pitchFamily="34" charset="0"/>
                <a:cs typeface="Times New Roman" panose="02020603050405020304" pitchFamily="18" charset="0"/>
              </a:rPr>
              <a:t>FFRobotics’ Apple Picking Robot</a:t>
            </a:r>
            <a:r>
              <a:rPr lang="sk-SK" sz="2400" kern="100" dirty="0">
                <a:solidFill>
                  <a:srgbClr val="404040"/>
                </a:solidFill>
                <a:effectLst/>
                <a:ea typeface="Aptos" panose="020B0004020202020204" pitchFamily="34" charset="0"/>
                <a:cs typeface="Times New Roman" panose="02020603050405020304" pitchFamily="18" charset="0"/>
              </a:rPr>
              <a:t> mimics human hand movements to carefully detach apples from trees.</a:t>
            </a:r>
          </a:p>
        </p:txBody>
      </p:sp>
      <p:sp>
        <p:nvSpPr>
          <p:cNvPr id="10" name="TextBox 9">
            <a:extLst>
              <a:ext uri="{FF2B5EF4-FFF2-40B4-BE49-F238E27FC236}">
                <a16:creationId xmlns:a16="http://schemas.microsoft.com/office/drawing/2014/main" id="{E95E7115-1D3D-9858-3C4F-EEDC9C83B48F}"/>
              </a:ext>
            </a:extLst>
          </p:cNvPr>
          <p:cNvSpPr txBox="1"/>
          <p:nvPr/>
        </p:nvSpPr>
        <p:spPr>
          <a:xfrm>
            <a:off x="278297" y="6497736"/>
            <a:ext cx="6162260" cy="307777"/>
          </a:xfrm>
          <a:prstGeom prst="rect">
            <a:avLst/>
          </a:prstGeom>
          <a:noFill/>
        </p:spPr>
        <p:txBody>
          <a:bodyPr wrap="square">
            <a:spAutoFit/>
          </a:bodyPr>
          <a:lstStyle/>
          <a:p>
            <a:r>
              <a:rPr lang="en-US" sz="1400" dirty="0">
                <a:hlinkClick r:id="rId5"/>
              </a:rPr>
              <a:t>Automatic fruit picker demonstration by FF Robotics : IFTA 2017 - YouTube</a:t>
            </a:r>
            <a:endParaRPr lang="en-IE" sz="1400" dirty="0"/>
          </a:p>
        </p:txBody>
      </p:sp>
    </p:spTree>
    <p:extLst>
      <p:ext uri="{BB962C8B-B14F-4D97-AF65-F5344CB8AC3E}">
        <p14:creationId xmlns:p14="http://schemas.microsoft.com/office/powerpoint/2010/main" val="128493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11BE2-8E21-6E07-97E2-F7EB5B57778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92FC8D6-B995-7F5E-27F6-CB1AA5544608}"/>
              </a:ext>
            </a:extLst>
          </p:cNvPr>
          <p:cNvSpPr>
            <a:spLocks noGrp="1"/>
          </p:cNvSpPr>
          <p:nvPr>
            <p:ph type="body" sz="quarter" idx="14"/>
          </p:nvPr>
        </p:nvSpPr>
        <p:spPr>
          <a:xfrm>
            <a:off x="1636606" y="1321319"/>
            <a:ext cx="8779604" cy="1288533"/>
          </a:xfrm>
        </p:spPr>
        <p:txBody>
          <a:bodyPr/>
          <a:lstStyle/>
          <a:p>
            <a:pPr>
              <a:lnSpc>
                <a:spcPct val="107000"/>
              </a:lnSpc>
              <a:spcAft>
                <a:spcPts val="800"/>
              </a:spcAft>
            </a:pPr>
            <a:r>
              <a:rPr lang="sk-SK" b="1" kern="100" dirty="0">
                <a:effectLst/>
                <a:ea typeface="Aptos" panose="020B0004020202020204" pitchFamily="34" charset="0"/>
                <a:cs typeface="Times New Roman" panose="02020603050405020304" pitchFamily="18" charset="0"/>
              </a:rPr>
              <a:t>Robotic Harvesters</a:t>
            </a:r>
            <a:r>
              <a:rPr lang="sk-SK" kern="100" dirty="0">
                <a:effectLst/>
                <a:ea typeface="Aptos" panose="020B0004020202020204" pitchFamily="34" charset="0"/>
                <a:cs typeface="Times New Roman" panose="02020603050405020304" pitchFamily="18" charset="0"/>
              </a:rPr>
              <a:t> automate </a:t>
            </a:r>
            <a:r>
              <a:rPr lang="sk-SK" b="1" kern="100" dirty="0">
                <a:effectLst/>
                <a:ea typeface="Aptos" panose="020B0004020202020204" pitchFamily="34" charset="0"/>
                <a:cs typeface="Times New Roman" panose="02020603050405020304" pitchFamily="18" charset="0"/>
              </a:rPr>
              <a:t>grain, vegetable, and fruit harvesting</a:t>
            </a:r>
            <a:r>
              <a:rPr lang="sk-SK" kern="100" dirty="0">
                <a:effectLst/>
                <a:ea typeface="Aptos" panose="020B0004020202020204" pitchFamily="34" charset="0"/>
                <a:cs typeface="Times New Roman" panose="02020603050405020304" pitchFamily="18" charset="0"/>
              </a:rPr>
              <a:t>, optimi</a:t>
            </a:r>
            <a:r>
              <a:rPr lang="en-IE" kern="100" dirty="0">
                <a:effectLst/>
                <a:ea typeface="Aptos" panose="020B0004020202020204" pitchFamily="34" charset="0"/>
                <a:cs typeface="Times New Roman" panose="02020603050405020304" pitchFamily="18" charset="0"/>
              </a:rPr>
              <a:t>s</a:t>
            </a:r>
            <a:r>
              <a:rPr lang="sk-SK" kern="100" dirty="0">
                <a:effectLst/>
                <a:ea typeface="Aptos" panose="020B0004020202020204" pitchFamily="34" charset="0"/>
                <a:cs typeface="Times New Roman" panose="02020603050405020304" pitchFamily="18" charset="0"/>
              </a:rPr>
              <a:t>ing </a:t>
            </a:r>
            <a:r>
              <a:rPr lang="sk-SK" b="1" kern="100" dirty="0">
                <a:effectLst/>
                <a:ea typeface="Aptos" panose="020B0004020202020204" pitchFamily="34" charset="0"/>
                <a:cs typeface="Times New Roman" panose="02020603050405020304" pitchFamily="18" charset="0"/>
              </a:rPr>
              <a:t>speed and quality</a:t>
            </a:r>
            <a:r>
              <a:rPr lang="sk-SK" kern="100" dirty="0">
                <a:effectLst/>
                <a:ea typeface="Aptos" panose="020B0004020202020204" pitchFamily="34" charset="0"/>
                <a:cs typeface="Times New Roman" panose="02020603050405020304" pitchFamily="18" charset="0"/>
              </a:rPr>
              <a:t>. </a:t>
            </a:r>
            <a:r>
              <a:rPr lang="sk-SK" kern="100" dirty="0" err="1">
                <a:effectLst/>
                <a:ea typeface="Aptos" panose="020B0004020202020204" pitchFamily="34" charset="0"/>
                <a:cs typeface="Times New Roman" panose="02020603050405020304" pitchFamily="18" charset="0"/>
              </a:rPr>
              <a:t>They</a:t>
            </a:r>
            <a:r>
              <a:rPr lang="sk-SK" kern="100" dirty="0">
                <a:effectLst/>
                <a:ea typeface="Aptos" panose="020B0004020202020204" pitchFamily="34" charset="0"/>
                <a:cs typeface="Times New Roman" panose="02020603050405020304" pitchFamily="18" charset="0"/>
              </a:rPr>
              <a:t> </a:t>
            </a:r>
            <a:r>
              <a:rPr lang="sk-SK" kern="100" dirty="0" err="1">
                <a:effectLst/>
                <a:ea typeface="Aptos" panose="020B0004020202020204" pitchFamily="34" charset="0"/>
                <a:cs typeface="Times New Roman" panose="02020603050405020304" pitchFamily="18" charset="0"/>
              </a:rPr>
              <a:t>reduce</a:t>
            </a:r>
            <a:r>
              <a:rPr lang="sk-SK" kern="100" dirty="0">
                <a:effectLst/>
                <a:ea typeface="Aptos" panose="020B0004020202020204" pitchFamily="34" charset="0"/>
                <a:cs typeface="Times New Roman" panose="02020603050405020304" pitchFamily="18" charset="0"/>
              </a:rPr>
              <a:t> post-</a:t>
            </a:r>
            <a:r>
              <a:rPr lang="sk-SK" kern="100" dirty="0" err="1">
                <a:effectLst/>
                <a:ea typeface="Aptos" panose="020B0004020202020204" pitchFamily="34" charset="0"/>
                <a:cs typeface="Times New Roman" panose="02020603050405020304" pitchFamily="18" charset="0"/>
              </a:rPr>
              <a:t>harvest</a:t>
            </a:r>
            <a:r>
              <a:rPr lang="sk-SK" kern="100" dirty="0">
                <a:effectLst/>
                <a:ea typeface="Aptos" panose="020B0004020202020204" pitchFamily="34" charset="0"/>
                <a:cs typeface="Times New Roman" panose="02020603050405020304" pitchFamily="18" charset="0"/>
              </a:rPr>
              <a:t> </a:t>
            </a:r>
            <a:r>
              <a:rPr lang="sk-SK" kern="100" dirty="0" err="1">
                <a:effectLst/>
                <a:ea typeface="Aptos" panose="020B0004020202020204" pitchFamily="34" charset="0"/>
                <a:cs typeface="Times New Roman" panose="02020603050405020304" pitchFamily="18" charset="0"/>
              </a:rPr>
              <a:t>losses</a:t>
            </a:r>
            <a:r>
              <a:rPr lang="sk-SK" kern="100" dirty="0">
                <a:effectLst/>
                <a:ea typeface="Aptos" panose="020B0004020202020204" pitchFamily="34" charset="0"/>
                <a:cs typeface="Times New Roman" panose="02020603050405020304" pitchFamily="18" charset="0"/>
              </a:rPr>
              <a:t> by </a:t>
            </a:r>
            <a:r>
              <a:rPr lang="sk-SK" kern="100" dirty="0" err="1">
                <a:effectLst/>
                <a:ea typeface="Aptos" panose="020B0004020202020204" pitchFamily="34" charset="0"/>
                <a:cs typeface="Times New Roman" panose="02020603050405020304" pitchFamily="18" charset="0"/>
              </a:rPr>
              <a:t>preventing</a:t>
            </a:r>
            <a:r>
              <a:rPr lang="sk-SK" kern="100" dirty="0">
                <a:effectLst/>
                <a:ea typeface="Aptos" panose="020B0004020202020204" pitchFamily="34" charset="0"/>
                <a:cs typeface="Times New Roman" panose="02020603050405020304" pitchFamily="18" charset="0"/>
              </a:rPr>
              <a:t> </a:t>
            </a:r>
            <a:r>
              <a:rPr lang="sk-SK" b="1" kern="100" dirty="0" err="1">
                <a:effectLst/>
                <a:ea typeface="Aptos" panose="020B0004020202020204" pitchFamily="34" charset="0"/>
                <a:cs typeface="Times New Roman" panose="02020603050405020304" pitchFamily="18" charset="0"/>
              </a:rPr>
              <a:t>bruising</a:t>
            </a:r>
            <a:r>
              <a:rPr lang="sk-SK" b="1" kern="100" dirty="0">
                <a:effectLst/>
                <a:ea typeface="Aptos" panose="020B0004020202020204" pitchFamily="34" charset="0"/>
                <a:cs typeface="Times New Roman" panose="02020603050405020304" pitchFamily="18" charset="0"/>
              </a:rPr>
              <a:t> and </a:t>
            </a:r>
            <a:r>
              <a:rPr lang="sk-SK" b="1" kern="100" dirty="0" err="1">
                <a:effectLst/>
                <a:ea typeface="Aptos" panose="020B0004020202020204" pitchFamily="34" charset="0"/>
                <a:cs typeface="Times New Roman" panose="02020603050405020304" pitchFamily="18" charset="0"/>
              </a:rPr>
              <a:t>spoilage</a:t>
            </a:r>
            <a:r>
              <a:rPr lang="sk-SK" kern="100" dirty="0">
                <a:effectLst/>
                <a:ea typeface="Aptos" panose="020B0004020202020204" pitchFamily="34" charset="0"/>
                <a:cs typeface="Times New Roman" panose="02020603050405020304" pitchFamily="18" charset="0"/>
              </a:rPr>
              <a:t>. </a:t>
            </a:r>
            <a:endParaRPr lang="en-GB" kern="100" dirty="0">
              <a:effectLst/>
              <a:ea typeface="Aptos" panose="020B0004020202020204" pitchFamily="34" charset="0"/>
              <a:cs typeface="Times New Roman" panose="02020603050405020304" pitchFamily="18" charset="0"/>
            </a:endParaRPr>
          </a:p>
          <a:p>
            <a:endParaRPr lang="sk-SK" dirty="0"/>
          </a:p>
          <a:p>
            <a:pPr>
              <a:lnSpc>
                <a:spcPct val="107000"/>
              </a:lnSpc>
              <a:spcAft>
                <a:spcPts val="800"/>
              </a:spcAft>
              <a:buNone/>
            </a:pPr>
            <a:endParaRPr lang="sk-SK" dirty="0"/>
          </a:p>
        </p:txBody>
      </p:sp>
      <p:sp>
        <p:nvSpPr>
          <p:cNvPr id="8" name="Rectangle 7">
            <a:extLst>
              <a:ext uri="{FF2B5EF4-FFF2-40B4-BE49-F238E27FC236}">
                <a16:creationId xmlns:a16="http://schemas.microsoft.com/office/drawing/2014/main" id="{817FD5F1-495F-C3D5-ABF0-0C37FC4D7725}"/>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5">
            <a:extLst>
              <a:ext uri="{FF2B5EF4-FFF2-40B4-BE49-F238E27FC236}">
                <a16:creationId xmlns:a16="http://schemas.microsoft.com/office/drawing/2014/main" id="{EA2E4589-8A67-C746-CDBF-46BDED21C190}"/>
              </a:ext>
            </a:extLst>
          </p:cNvPr>
          <p:cNvSpPr/>
          <p:nvPr/>
        </p:nvSpPr>
        <p:spPr>
          <a:xfrm>
            <a:off x="10784089" y="0"/>
            <a:ext cx="1407911" cy="5042136"/>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3">
            <a:extLst>
              <a:ext uri="{FF2B5EF4-FFF2-40B4-BE49-F238E27FC236}">
                <a16:creationId xmlns:a16="http://schemas.microsoft.com/office/drawing/2014/main" id="{799437B3-BE45-D258-565C-F70335BF89DA}"/>
              </a:ext>
            </a:extLst>
          </p:cNvPr>
          <p:cNvSpPr/>
          <p:nvPr/>
        </p:nvSpPr>
        <p:spPr>
          <a:xfrm>
            <a:off x="9214834" y="4738177"/>
            <a:ext cx="2446932"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the Video to see an example</a:t>
            </a:r>
          </a:p>
        </p:txBody>
      </p:sp>
      <p:sp>
        <p:nvSpPr>
          <p:cNvPr id="11" name="Text Placeholder 3">
            <a:extLst>
              <a:ext uri="{FF2B5EF4-FFF2-40B4-BE49-F238E27FC236}">
                <a16:creationId xmlns:a16="http://schemas.microsoft.com/office/drawing/2014/main" id="{F72378B8-13C7-C315-F472-F54735558E2F}"/>
              </a:ext>
            </a:extLst>
          </p:cNvPr>
          <p:cNvSpPr txBox="1">
            <a:spLocks/>
          </p:cNvSpPr>
          <p:nvPr/>
        </p:nvSpPr>
        <p:spPr>
          <a:xfrm>
            <a:off x="1608812" y="517665"/>
            <a:ext cx="10052954" cy="8036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sk-SK" sz="3600" b="1" dirty="0">
                <a:solidFill>
                  <a:srgbClr val="007772"/>
                </a:solidFill>
              </a:rPr>
              <a:t>Robotic Harvesters</a:t>
            </a:r>
            <a:endParaRPr lang="en-US" sz="3600" b="1" dirty="0">
              <a:solidFill>
                <a:srgbClr val="007772"/>
              </a:solidFill>
            </a:endParaRPr>
          </a:p>
        </p:txBody>
      </p:sp>
      <p:pic>
        <p:nvPicPr>
          <p:cNvPr id="4" name="Online médium 1" title="AGROBOT Robotic Strawberry Harvester">
            <a:hlinkClick r:id="" action="ppaction://media"/>
            <a:extLst>
              <a:ext uri="{FF2B5EF4-FFF2-40B4-BE49-F238E27FC236}">
                <a16:creationId xmlns:a16="http://schemas.microsoft.com/office/drawing/2014/main" id="{ADC0BE45-74F0-1A8B-7609-9461A33C0591}"/>
              </a:ext>
            </a:extLst>
          </p:cNvPr>
          <p:cNvPicPr>
            <a:picLocks noRot="1" noChangeAspect="1"/>
          </p:cNvPicPr>
          <p:nvPr>
            <a:videoFile r:link="rId1"/>
          </p:nvPr>
        </p:nvPicPr>
        <p:blipFill>
          <a:blip r:embed="rId4"/>
          <a:stretch>
            <a:fillRect/>
          </a:stretch>
        </p:blipFill>
        <p:spPr>
          <a:xfrm>
            <a:off x="0" y="2774637"/>
            <a:ext cx="6480313" cy="3661377"/>
          </a:xfrm>
          <a:prstGeom prst="rect">
            <a:avLst/>
          </a:prstGeom>
        </p:spPr>
      </p:pic>
      <p:sp>
        <p:nvSpPr>
          <p:cNvPr id="6" name="TextBox 5">
            <a:extLst>
              <a:ext uri="{FF2B5EF4-FFF2-40B4-BE49-F238E27FC236}">
                <a16:creationId xmlns:a16="http://schemas.microsoft.com/office/drawing/2014/main" id="{59697CE0-3959-212E-607C-82A1CC4F6B94}"/>
              </a:ext>
            </a:extLst>
          </p:cNvPr>
          <p:cNvSpPr txBox="1"/>
          <p:nvPr/>
        </p:nvSpPr>
        <p:spPr>
          <a:xfrm>
            <a:off x="6904382" y="2693287"/>
            <a:ext cx="3644348" cy="2050690"/>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Tx/>
              <a:buSzTx/>
              <a:buFont typeface="Arial"/>
              <a:buNone/>
              <a:tabLst/>
              <a:defRPr/>
            </a:pPr>
            <a:r>
              <a:rPr kumimoji="0" lang="sk-SK" sz="2400" b="1" i="0" u="none" strike="noStrike" kern="100" cap="none" spc="0" normalizeH="0" baseline="0" noProof="0" dirty="0">
                <a:ln>
                  <a:noFill/>
                </a:ln>
                <a:solidFill>
                  <a:prstClr val="black">
                    <a:lumMod val="75000"/>
                    <a:lumOff val="25000"/>
                  </a:prstClr>
                </a:solidFill>
                <a:effectLst/>
                <a:uLnTx/>
                <a:uFillTx/>
                <a:latin typeface="Calibri" panose="020F0502020204030204"/>
                <a:ea typeface="Aptos" panose="020B0004020202020204" pitchFamily="34" charset="0"/>
                <a:cs typeface="Times New Roman" panose="02020603050405020304" pitchFamily="18" charset="0"/>
              </a:rPr>
              <a:t>Example:</a:t>
            </a:r>
            <a:r>
              <a:rPr kumimoji="0" lang="sk-SK" sz="2400" b="0" i="0" u="none" strike="noStrike" kern="100" cap="none" spc="0" normalizeH="0" baseline="0" noProof="0" dirty="0">
                <a:ln>
                  <a:noFill/>
                </a:ln>
                <a:solidFill>
                  <a:prstClr val="black">
                    <a:lumMod val="75000"/>
                    <a:lumOff val="25000"/>
                  </a:prstClr>
                </a:solidFill>
                <a:effectLst/>
                <a:uLnTx/>
                <a:uFillTx/>
                <a:latin typeface="Calibri" panose="020F0502020204030204"/>
                <a:ea typeface="Aptos" panose="020B0004020202020204" pitchFamily="34" charset="0"/>
                <a:cs typeface="Times New Roman" panose="02020603050405020304" pitchFamily="18" charset="0"/>
              </a:rPr>
              <a:t> </a:t>
            </a:r>
            <a:r>
              <a:rPr kumimoji="0" lang="sk-SK" sz="2400" b="1" i="0" u="none" strike="noStrike" kern="100" cap="none" spc="0" normalizeH="0" baseline="0" noProof="0" dirty="0">
                <a:ln>
                  <a:noFill/>
                </a:ln>
                <a:solidFill>
                  <a:prstClr val="black">
                    <a:lumMod val="75000"/>
                    <a:lumOff val="25000"/>
                  </a:prstClr>
                </a:solidFill>
                <a:effectLst/>
                <a:uLnTx/>
                <a:uFillTx/>
                <a:latin typeface="Calibri" panose="020F0502020204030204"/>
                <a:ea typeface="Aptos" panose="020B0004020202020204" pitchFamily="34" charset="0"/>
                <a:cs typeface="Times New Roman" panose="02020603050405020304" pitchFamily="18" charset="0"/>
              </a:rPr>
              <a:t>Agrobot’s Strawberry Harvester</a:t>
            </a:r>
            <a:r>
              <a:rPr kumimoji="0" lang="sk-SK" sz="2400" b="0" i="0" u="none" strike="noStrike" kern="100" cap="none" spc="0" normalizeH="0" baseline="0" noProof="0" dirty="0">
                <a:ln>
                  <a:noFill/>
                </a:ln>
                <a:solidFill>
                  <a:prstClr val="black">
                    <a:lumMod val="75000"/>
                    <a:lumOff val="25000"/>
                  </a:prstClr>
                </a:solidFill>
                <a:effectLst/>
                <a:uLnTx/>
                <a:uFillTx/>
                <a:latin typeface="Calibri" panose="020F0502020204030204"/>
                <a:ea typeface="Aptos" panose="020B0004020202020204" pitchFamily="34" charset="0"/>
                <a:cs typeface="Times New Roman" panose="02020603050405020304" pitchFamily="18" charset="0"/>
              </a:rPr>
              <a:t> scans and picks ripe strawberries </a:t>
            </a:r>
            <a:r>
              <a:rPr kumimoji="0" lang="sk-SK" sz="2400" b="1" i="0" u="none" strike="noStrike" kern="100" cap="none" spc="0" normalizeH="0" baseline="0" noProof="0" dirty="0">
                <a:ln>
                  <a:noFill/>
                </a:ln>
                <a:solidFill>
                  <a:prstClr val="black">
                    <a:lumMod val="75000"/>
                    <a:lumOff val="25000"/>
                  </a:prstClr>
                </a:solidFill>
                <a:effectLst/>
                <a:uLnTx/>
                <a:uFillTx/>
                <a:latin typeface="Calibri" panose="020F0502020204030204"/>
                <a:ea typeface="Aptos" panose="020B0004020202020204" pitchFamily="34" charset="0"/>
                <a:cs typeface="Times New Roman" panose="02020603050405020304" pitchFamily="18" charset="0"/>
              </a:rPr>
              <a:t>without damaging the plants</a:t>
            </a:r>
            <a:r>
              <a:rPr kumimoji="0" lang="sk-SK" sz="2400" b="0" i="0" u="none" strike="noStrike" kern="100" cap="none" spc="0" normalizeH="0" baseline="0" noProof="0" dirty="0">
                <a:ln>
                  <a:noFill/>
                </a:ln>
                <a:solidFill>
                  <a:prstClr val="black">
                    <a:lumMod val="75000"/>
                    <a:lumOff val="25000"/>
                  </a:prstClr>
                </a:solidFill>
                <a:effectLst/>
                <a:uLnTx/>
                <a:uFillTx/>
                <a:latin typeface="Calibri" panose="020F0502020204030204"/>
                <a:ea typeface="Aptos" panose="020B0004020202020204" pitchFamily="34" charset="0"/>
                <a:cs typeface="Times New Roman" panose="02020603050405020304" pitchFamily="18" charset="0"/>
              </a:rPr>
              <a:t>.</a:t>
            </a:r>
          </a:p>
        </p:txBody>
      </p:sp>
      <p:sp>
        <p:nvSpPr>
          <p:cNvPr id="10" name="TextBox 9">
            <a:extLst>
              <a:ext uri="{FF2B5EF4-FFF2-40B4-BE49-F238E27FC236}">
                <a16:creationId xmlns:a16="http://schemas.microsoft.com/office/drawing/2014/main" id="{0FE45E4D-2D5F-EF89-9288-455DB822592F}"/>
              </a:ext>
            </a:extLst>
          </p:cNvPr>
          <p:cNvSpPr txBox="1"/>
          <p:nvPr/>
        </p:nvSpPr>
        <p:spPr>
          <a:xfrm>
            <a:off x="473029" y="6436014"/>
            <a:ext cx="6162260" cy="338554"/>
          </a:xfrm>
          <a:prstGeom prst="rect">
            <a:avLst/>
          </a:prstGeom>
          <a:noFill/>
        </p:spPr>
        <p:txBody>
          <a:bodyPr wrap="square">
            <a:spAutoFit/>
          </a:bodyPr>
          <a:lstStyle/>
          <a:p>
            <a:r>
              <a:rPr lang="en-US" sz="1600" dirty="0">
                <a:hlinkClick r:id="rId5"/>
              </a:rPr>
              <a:t>AGROBOT Robotic Strawberry Harvester - YouTube</a:t>
            </a:r>
            <a:endParaRPr lang="en-IE" sz="1600" dirty="0"/>
          </a:p>
        </p:txBody>
      </p:sp>
    </p:spTree>
    <p:extLst>
      <p:ext uri="{BB962C8B-B14F-4D97-AF65-F5344CB8AC3E}">
        <p14:creationId xmlns:p14="http://schemas.microsoft.com/office/powerpoint/2010/main" val="99893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007FB-8638-4811-4BF0-104AAF2B49B8}"/>
            </a:ext>
          </a:extLst>
        </p:cNvPr>
        <p:cNvGrpSpPr/>
        <p:nvPr/>
      </p:nvGrpSpPr>
      <p:grpSpPr>
        <a:xfrm>
          <a:off x="0" y="0"/>
          <a:ext cx="0" cy="0"/>
          <a:chOff x="0" y="0"/>
          <a:chExt cx="0" cy="0"/>
        </a:xfrm>
      </p:grpSpPr>
      <p:pic>
        <p:nvPicPr>
          <p:cNvPr id="4" name="Picture Placeholder 13" descr="Seedlings growing in a garden with sunlight">
            <a:extLst>
              <a:ext uri="{FF2B5EF4-FFF2-40B4-BE49-F238E27FC236}">
                <a16:creationId xmlns:a16="http://schemas.microsoft.com/office/drawing/2014/main" id="{FFD4A040-4774-2C87-525D-2C6D371CF6CA}"/>
              </a:ext>
            </a:extLst>
          </p:cNvPr>
          <p:cNvPicPr>
            <a:picLocks noGrp="1" noChangeAspect="1"/>
          </p:cNvPicPr>
          <p:nvPr>
            <p:ph type="pic" sz="quarter" idx="10"/>
          </p:nvPr>
        </p:nvPicPr>
        <p:blipFill>
          <a:blip r:embed="rId3"/>
          <a:srcRect t="26292" b="3669"/>
          <a:stretch>
            <a:fillRect/>
          </a:stretch>
        </p:blipFill>
        <p:spPr>
          <a:xfrm flipH="1">
            <a:off x="238772" y="2626822"/>
            <a:ext cx="7708195" cy="3396829"/>
          </a:xfrm>
        </p:spPr>
      </p:pic>
      <p:sp>
        <p:nvSpPr>
          <p:cNvPr id="15" name="TextBox 14">
            <a:extLst>
              <a:ext uri="{FF2B5EF4-FFF2-40B4-BE49-F238E27FC236}">
                <a16:creationId xmlns:a16="http://schemas.microsoft.com/office/drawing/2014/main" id="{9CEF43AB-A553-0786-A353-595DCF5720EF}"/>
              </a:ext>
            </a:extLst>
          </p:cNvPr>
          <p:cNvSpPr txBox="1"/>
          <p:nvPr/>
        </p:nvSpPr>
        <p:spPr>
          <a:xfrm>
            <a:off x="2040834" y="2026657"/>
            <a:ext cx="7101975" cy="1200329"/>
          </a:xfrm>
          <a:prstGeom prst="rect">
            <a:avLst/>
          </a:prstGeom>
          <a:solidFill>
            <a:srgbClr val="EEA821"/>
          </a:solidFill>
        </p:spPr>
        <p:txBody>
          <a:bodyPr wrap="square" rtlCol="0">
            <a:spAutoFit/>
          </a:bodyPr>
          <a:lstStyle/>
          <a:p>
            <a:pPr algn="ctr"/>
            <a:r>
              <a:rPr lang="sk-SK" sz="3600" b="1" dirty="0">
                <a:solidFill>
                  <a:schemeClr val="bg1"/>
                </a:solidFill>
                <a:latin typeface="Calibri" panose="020F0502020204030204" pitchFamily="34" charset="0"/>
                <a:cs typeface="Calibri" panose="020F0502020204030204" pitchFamily="34" charset="0"/>
              </a:rPr>
              <a:t>OPPORTUNITIES </a:t>
            </a:r>
            <a:r>
              <a:rPr lang="en-IE" sz="3600" b="1" dirty="0">
                <a:solidFill>
                  <a:schemeClr val="bg1"/>
                </a:solidFill>
                <a:latin typeface="Calibri" panose="020F0502020204030204" pitchFamily="34" charset="0"/>
                <a:cs typeface="Calibri" panose="020F0502020204030204" pitchFamily="34" charset="0"/>
              </a:rPr>
              <a:t>&amp;</a:t>
            </a:r>
            <a:r>
              <a:rPr lang="sk-SK" sz="3600" b="1" dirty="0">
                <a:solidFill>
                  <a:schemeClr val="bg1"/>
                </a:solidFill>
                <a:latin typeface="Calibri" panose="020F0502020204030204" pitchFamily="34" charset="0"/>
                <a:cs typeface="Calibri" panose="020F0502020204030204" pitchFamily="34" charset="0"/>
              </a:rPr>
              <a:t> CHALLENGES IN ROBOTIC INTEGRATION</a:t>
            </a:r>
          </a:p>
        </p:txBody>
      </p:sp>
      <p:sp>
        <p:nvSpPr>
          <p:cNvPr id="6" name="Rectangle 5">
            <a:extLst>
              <a:ext uri="{FF2B5EF4-FFF2-40B4-BE49-F238E27FC236}">
                <a16:creationId xmlns:a16="http://schemas.microsoft.com/office/drawing/2014/main" id="{27F66CFB-C6D7-2DED-24E6-8F374FB50065}"/>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5533D68-3E49-B891-E33B-15FF1D47A53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5A5CE2E2-7FE3-E9E0-6142-8778DF7D44AF}"/>
              </a:ext>
            </a:extLst>
          </p:cNvPr>
          <p:cNvSpPr>
            <a:spLocks noGrp="1"/>
          </p:cNvSpPr>
          <p:nvPr>
            <p:ph type="body" sz="quarter" idx="17"/>
          </p:nvPr>
        </p:nvSpPr>
        <p:spPr>
          <a:xfrm>
            <a:off x="9241981" y="871477"/>
            <a:ext cx="2066906" cy="1581948"/>
          </a:xfrm>
        </p:spPr>
        <p:txBody>
          <a:bodyPr lIns="91440" tIns="45720" rIns="91440" bIns="45720" anchor="t">
            <a:noAutofit/>
          </a:bodyPr>
          <a:lstStyle/>
          <a:p>
            <a:r>
              <a:rPr lang="en-US" dirty="0"/>
              <a:t>02</a:t>
            </a:r>
          </a:p>
        </p:txBody>
      </p:sp>
      <p:grpSp>
        <p:nvGrpSpPr>
          <p:cNvPr id="10" name="Group 9">
            <a:extLst>
              <a:ext uri="{FF2B5EF4-FFF2-40B4-BE49-F238E27FC236}">
                <a16:creationId xmlns:a16="http://schemas.microsoft.com/office/drawing/2014/main" id="{9EF9EA65-35B8-1DF8-A23A-5FF61E45A4C6}"/>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873A8A6D-7A4B-7514-97A3-782279F30537}"/>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E93D3D2-002A-3995-9E01-B3EF57E75E9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4219221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33A59E-BCB0-4AB3-BFAE-2ADE6A49A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A559C5-7F6B-408C-8C00-22ED0B30E141}">
  <ds:schemaRef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3374af87-adae-48da-b513-0d7080d8e0e2"/>
    <ds:schemaRef ds:uri="http://purl.org/dc/dcmitype/"/>
    <ds:schemaRef ds:uri="http://purl.org/dc/elements/1.1/"/>
    <ds:schemaRef ds:uri="a651b1ec-d991-4d4b-b8eb-4dc0d5a73a78"/>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46E79684-4514-49B1-B589-3319087ED578}">
  <ds:schemaRefs>
    <ds:schemaRef ds:uri="http://schemas.microsoft.com/sharepoint/v3/contenttype/forms"/>
  </ds:schemaRefs>
</ds:datastoreItem>
</file>

<file path=docMetadata/LabelInfo.xml><?xml version="1.0" encoding="utf-8"?>
<clbl:labelList xmlns:clbl="http://schemas.microsoft.com/office/2020/mipLabelMetadata">
  <clbl:label id="{55801aee-cccb-46c5-880c-d6f6c4603f42}" enabled="0" method="" siteId="{55801aee-cccb-46c5-880c-d6f6c4603f42}" removed="1"/>
</clbl:labelList>
</file>

<file path=docProps/app.xml><?xml version="1.0" encoding="utf-8"?>
<Properties xmlns="http://schemas.openxmlformats.org/officeDocument/2006/extended-properties" xmlns:vt="http://schemas.openxmlformats.org/officeDocument/2006/docPropsVTypes">
  <TotalTime>1571</TotalTime>
  <Words>1116</Words>
  <Application>Microsoft Office PowerPoint</Application>
  <PresentationFormat>Widescreen</PresentationFormat>
  <Paragraphs>96</Paragraphs>
  <Slides>17</Slides>
  <Notes>13</Notes>
  <HiddenSlides>0</HiddenSlides>
  <MMClips>3</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Zuzana Palková</cp:lastModifiedBy>
  <cp:revision>138</cp:revision>
  <dcterms:created xsi:type="dcterms:W3CDTF">2019-11-20T14:08:21Z</dcterms:created>
  <dcterms:modified xsi:type="dcterms:W3CDTF">2025-08-05T09:29:20Z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