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81" r:id="rId5"/>
    <p:sldMasterId id="2147483648" r:id="rId6"/>
  </p:sldMasterIdLst>
  <p:notesMasterIdLst>
    <p:notesMasterId r:id="rId30"/>
  </p:notesMasterIdLst>
  <p:sldIdLst>
    <p:sldId id="4388" r:id="rId7"/>
    <p:sldId id="4387" r:id="rId8"/>
    <p:sldId id="4389" r:id="rId9"/>
    <p:sldId id="4358" r:id="rId10"/>
    <p:sldId id="4366" r:id="rId11"/>
    <p:sldId id="4383" r:id="rId12"/>
    <p:sldId id="4376" r:id="rId13"/>
    <p:sldId id="4370" r:id="rId14"/>
    <p:sldId id="4359" r:id="rId15"/>
    <p:sldId id="4368" r:id="rId16"/>
    <p:sldId id="4384" r:id="rId17"/>
    <p:sldId id="4375" r:id="rId18"/>
    <p:sldId id="275" r:id="rId19"/>
    <p:sldId id="4371" r:id="rId20"/>
    <p:sldId id="277" r:id="rId21"/>
    <p:sldId id="4365" r:id="rId22"/>
    <p:sldId id="4385" r:id="rId23"/>
    <p:sldId id="4374" r:id="rId24"/>
    <p:sldId id="4377" r:id="rId25"/>
    <p:sldId id="4378" r:id="rId26"/>
    <p:sldId id="4379" r:id="rId27"/>
    <p:sldId id="4386"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404040"/>
    <a:srgbClr val="007772"/>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08DE7-EFCD-C2EA-FB34-252C171E544E}" v="13" dt="2025-07-09T13:26:20.607"/>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7"/>
    <p:restoredTop sz="94729"/>
  </p:normalViewPr>
  <p:slideViewPr>
    <p:cSldViewPr snapToGrid="0" snapToObjects="1">
      <p:cViewPr varScale="1">
        <p:scale>
          <a:sx n="54" d="100"/>
          <a:sy n="54" d="100"/>
        </p:scale>
        <p:origin x="976" y="44"/>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C3FD-69D9-BF25-FEDD-AEBBBE97D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C9767-9D75-2745-8AA6-822F67707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4F953-1492-462A-E520-45DBF9266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02535F-F7CB-41B1-3486-8D08C9CBBFA3}"/>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10584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431F-AB0D-D393-C76F-D9CF4D9BC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52260-D6FD-A82B-C769-C4EED9570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69A05-94D7-F4EB-313E-D310C35C6E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7F2F54-42E0-8BF7-361B-66EAC53C0D29}"/>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40085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79330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C1F04-6FFD-3643-B366-CF526F15D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0D9A4-525B-7EC7-B1C9-C94A31284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7A528-26C4-7C05-6FD2-78A54BB29C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2DBB6C-8A7B-68AE-2DDC-A6E7C7BAF41A}"/>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5526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04C9B-86F5-6267-6A09-3B7FE32E5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42F01-BF81-5D76-93B6-55962EEC4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9D46F-B7A4-86B7-FA01-B7B742B618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59DB5F-9B08-9DF6-E1C1-7E24E7BB92F3}"/>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397663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769580" y="643325"/>
            <a:ext cx="4197201" cy="6214675"/>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47946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76" r:id="rId20"/>
    <p:sldLayoutId id="2147483668" r:id="rId21"/>
    <p:sldLayoutId id="214748367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80"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shorts/XLv7nX8SoR4" TargetMode="External"/><Relationship Id="rId2" Type="http://schemas.openxmlformats.org/officeDocument/2006/relationships/slideLayout" Target="../slideLayouts/slideLayout12.xml"/><Relationship Id="rId1" Type="http://schemas.openxmlformats.org/officeDocument/2006/relationships/video" Target="https://www.youtube.com/embed/XLv7nX8SoR4?feature=oembed"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JZLMIhxRSbo?feature=oembed" TargetMode="External"/><Relationship Id="rId5" Type="http://schemas.openxmlformats.org/officeDocument/2006/relationships/hyperlink" Target="https://www.youtube.com/watch?v=JZLMIhxRSbo"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Automatic sprinkler watering grass">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1"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596611" y="3528032"/>
            <a:ext cx="3660159" cy="1421979"/>
          </a:xfrm>
        </p:spPr>
        <p:txBody>
          <a:bodyPr lIns="91440" tIns="45720" rIns="91440" bIns="45720" anchor="ctr">
            <a:normAutofit fontScale="92500" lnSpcReduction="20000"/>
          </a:bodyPr>
          <a:lstStyle/>
          <a:p>
            <a:r>
              <a:rPr lang="en-GB" sz="4000" noProof="0" dirty="0">
                <a:solidFill>
                  <a:schemeClr val="bg1"/>
                </a:solidFill>
              </a:rPr>
              <a:t>M1: </a:t>
            </a:r>
            <a:r>
              <a:rPr lang="en-GB" sz="4000" dirty="0">
                <a:solidFill>
                  <a:schemeClr val="bg1"/>
                </a:solidFill>
              </a:rPr>
              <a:t>Fundamentals of Smart Irrigation</a:t>
            </a: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56309" y="2465108"/>
            <a:ext cx="3560597"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en-GB" dirty="0">
                <a:solidFill>
                  <a:schemeClr val="bg1"/>
                </a:solidFill>
              </a:rPr>
              <a:t>2</a:t>
            </a:r>
            <a:r>
              <a:rPr lang="en-GB" noProof="0" dirty="0">
                <a:solidFill>
                  <a:schemeClr val="bg1"/>
                </a:solidFill>
              </a:rPr>
              <a:t>: </a:t>
            </a:r>
            <a:r>
              <a:rPr lang="en-GB" dirty="0">
                <a:solidFill>
                  <a:schemeClr val="bg1"/>
                </a:solidFill>
              </a:rPr>
              <a:t> Smart Irrigation and Fertilisation</a:t>
            </a:r>
            <a:endParaRPr lang="en-GB" noProof="0" dirty="0">
              <a:solidFill>
                <a:schemeClr val="bg1"/>
              </a:solidFill>
              <a:ea typeface="Calibri"/>
              <a:cs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33F77-5BDC-E14C-7BB8-19292968214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8F8AA12-8423-B204-7057-84B02DDB758A}"/>
              </a:ext>
            </a:extLst>
          </p:cNvPr>
          <p:cNvSpPr>
            <a:spLocks noGrp="1"/>
          </p:cNvSpPr>
          <p:nvPr>
            <p:ph type="body" sz="quarter" idx="19"/>
          </p:nvPr>
        </p:nvSpPr>
        <p:spPr>
          <a:xfrm>
            <a:off x="914400" y="3441702"/>
            <a:ext cx="10134600" cy="2282690"/>
          </a:xfrm>
          <a:prstGeom prst="rect">
            <a:avLst/>
          </a:prstGeom>
        </p:spPr>
        <p:txBody>
          <a:bodyPr/>
          <a:lstStyle/>
          <a:p>
            <a:pPr algn="l"/>
            <a:endParaRPr lang="pl-PL" sz="1400" b="0" i="0" dirty="0">
              <a:solidFill>
                <a:srgbClr val="000000"/>
              </a:solidFill>
              <a:effectLst/>
              <a:latin typeface="Roboto" panose="02000000000000000000" pitchFamily="2" charset="0"/>
            </a:endParaRPr>
          </a:p>
          <a:p>
            <a:pPr algn="just">
              <a:lnSpc>
                <a:spcPct val="107000"/>
              </a:lnSpc>
              <a:spcAft>
                <a:spcPts val="800"/>
              </a:spcAft>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braz 7">
            <a:extLst>
              <a:ext uri="{FF2B5EF4-FFF2-40B4-BE49-F238E27FC236}">
                <a16:creationId xmlns:a16="http://schemas.microsoft.com/office/drawing/2014/main" id="{604A5767-4F8C-4C88-7BD5-FD4D24F73F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454" y="883932"/>
            <a:ext cx="5092925" cy="4840460"/>
          </a:xfrm>
          <a:prstGeom prst="rect">
            <a:avLst/>
          </a:prstGeom>
        </p:spPr>
      </p:pic>
      <p:sp>
        <p:nvSpPr>
          <p:cNvPr id="10" name="Text Placeholder 2">
            <a:extLst>
              <a:ext uri="{FF2B5EF4-FFF2-40B4-BE49-F238E27FC236}">
                <a16:creationId xmlns:a16="http://schemas.microsoft.com/office/drawing/2014/main" id="{03556AFF-9162-516C-557D-6A48C1CCA293}"/>
              </a:ext>
            </a:extLst>
          </p:cNvPr>
          <p:cNvSpPr txBox="1">
            <a:spLocks/>
          </p:cNvSpPr>
          <p:nvPr/>
        </p:nvSpPr>
        <p:spPr>
          <a:xfrm>
            <a:off x="6096000" y="1127838"/>
            <a:ext cx="4953000" cy="1187464"/>
          </a:xfrm>
          <a:prstGeom prst="rect">
            <a:avLst/>
          </a:prstGeom>
        </p:spPr>
        <p:txBody>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600" b="1" dirty="0" err="1">
                <a:solidFill>
                  <a:srgbClr val="007772"/>
                </a:solidFill>
              </a:rPr>
              <a:t>Sprinklers</a:t>
            </a:r>
            <a:endParaRPr lang="pl-PL" sz="3600" b="1" dirty="0">
              <a:solidFill>
                <a:srgbClr val="007772"/>
              </a:solidFill>
            </a:endParaRPr>
          </a:p>
          <a:p>
            <a:endParaRPr lang="pl-PL" sz="1800" b="1" dirty="0"/>
          </a:p>
          <a:p>
            <a:r>
              <a:rPr lang="pl-PL" sz="1800" dirty="0"/>
              <a:t>	</a:t>
            </a:r>
            <a:r>
              <a:rPr lang="en-US" dirty="0"/>
              <a:t>Water is distributed to the surface of the soil in the form of tiny droplets that mimic natural rain. The sprinklers can be programmed to work at specific times and adapted to different types of crops. They are particularly useful for irrigating lawns, pastures and large agricultural areas.</a:t>
            </a:r>
            <a:endParaRPr lang="pl-PL" sz="18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az 5">
            <a:extLst>
              <a:ext uri="{FF2B5EF4-FFF2-40B4-BE49-F238E27FC236}">
                <a16:creationId xmlns:a16="http://schemas.microsoft.com/office/drawing/2014/main" id="{FF4B8B17-5A06-DC6F-2EFF-970A23F39478}"/>
              </a:ext>
            </a:extLst>
          </p:cNvPr>
          <p:cNvPicPr>
            <a:picLocks noChangeAspect="1"/>
          </p:cNvPicPr>
          <p:nvPr/>
        </p:nvPicPr>
        <p:blipFill>
          <a:blip r:embed="rId3"/>
          <a:stretch>
            <a:fillRect/>
          </a:stretch>
        </p:blipFill>
        <p:spPr>
          <a:xfrm>
            <a:off x="210251" y="-131775"/>
            <a:ext cx="1408298" cy="1853345"/>
          </a:xfrm>
          <a:prstGeom prst="rect">
            <a:avLst/>
          </a:prstGeom>
        </p:spPr>
      </p:pic>
    </p:spTree>
    <p:extLst>
      <p:ext uri="{BB962C8B-B14F-4D97-AF65-F5344CB8AC3E}">
        <p14:creationId xmlns:p14="http://schemas.microsoft.com/office/powerpoint/2010/main" val="221366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1F7AD-AEAD-AAF3-A1D7-61B38E367C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E5908F3-4A2F-9ECA-8A00-D9CE0F5BC3C3}"/>
              </a:ext>
            </a:extLst>
          </p:cNvPr>
          <p:cNvSpPr>
            <a:spLocks noGrp="1"/>
          </p:cNvSpPr>
          <p:nvPr>
            <p:ph type="body" sz="quarter" idx="19"/>
          </p:nvPr>
        </p:nvSpPr>
        <p:spPr>
          <a:xfrm>
            <a:off x="914400" y="3441702"/>
            <a:ext cx="10134600" cy="2282690"/>
          </a:xfrm>
          <a:prstGeom prst="rect">
            <a:avLst/>
          </a:prstGeom>
        </p:spPr>
        <p:txBody>
          <a:bodyPr/>
          <a:lstStyle/>
          <a:p>
            <a:pPr algn="l"/>
            <a:endParaRPr lang="pl-PL" sz="1400" b="0" i="0" dirty="0">
              <a:solidFill>
                <a:srgbClr val="000000"/>
              </a:solidFill>
              <a:effectLst/>
              <a:latin typeface="Roboto" panose="02000000000000000000" pitchFamily="2" charset="0"/>
            </a:endParaRPr>
          </a:p>
          <a:p>
            <a:pPr algn="just">
              <a:lnSpc>
                <a:spcPct val="107000"/>
              </a:lnSpc>
              <a:spcAft>
                <a:spcPts val="800"/>
              </a:spcAft>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5C0389DC-90C3-B12A-204D-7865AE4AD791}"/>
              </a:ext>
            </a:extLst>
          </p:cNvPr>
          <p:cNvSpPr txBox="1">
            <a:spLocks/>
          </p:cNvSpPr>
          <p:nvPr/>
        </p:nvSpPr>
        <p:spPr>
          <a:xfrm>
            <a:off x="4422756" y="667318"/>
            <a:ext cx="6626244" cy="1187464"/>
          </a:xfrm>
          <a:prstGeom prst="rect">
            <a:avLst/>
          </a:prstGeom>
        </p:spPr>
        <p:txBody>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7000"/>
              </a:lnSpc>
              <a:spcAft>
                <a:spcPts val="800"/>
              </a:spcAft>
            </a:pPr>
            <a:endParaRPr lang="pl-PL" sz="18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az 5">
            <a:extLst>
              <a:ext uri="{FF2B5EF4-FFF2-40B4-BE49-F238E27FC236}">
                <a16:creationId xmlns:a16="http://schemas.microsoft.com/office/drawing/2014/main" id="{2F5F06B7-C56B-F156-C0DF-15822B9FF66B}"/>
              </a:ext>
            </a:extLst>
          </p:cNvPr>
          <p:cNvPicPr>
            <a:picLocks noChangeAspect="1"/>
          </p:cNvPicPr>
          <p:nvPr/>
        </p:nvPicPr>
        <p:blipFill>
          <a:blip r:embed="rId2"/>
          <a:stretch>
            <a:fillRect/>
          </a:stretch>
        </p:blipFill>
        <p:spPr>
          <a:xfrm>
            <a:off x="210251" y="-131775"/>
            <a:ext cx="1408298" cy="1853345"/>
          </a:xfrm>
          <a:prstGeom prst="rect">
            <a:avLst/>
          </a:prstGeom>
        </p:spPr>
      </p:pic>
      <p:graphicFrame>
        <p:nvGraphicFramePr>
          <p:cNvPr id="2" name="Tabela 1">
            <a:extLst>
              <a:ext uri="{FF2B5EF4-FFF2-40B4-BE49-F238E27FC236}">
                <a16:creationId xmlns:a16="http://schemas.microsoft.com/office/drawing/2014/main" id="{9DEFED5E-B64A-211A-C3CE-EA938FF9F27A}"/>
              </a:ext>
            </a:extLst>
          </p:cNvPr>
          <p:cNvGraphicFramePr>
            <a:graphicFrameLocks noGrp="1"/>
          </p:cNvGraphicFramePr>
          <p:nvPr>
            <p:extLst>
              <p:ext uri="{D42A27DB-BD31-4B8C-83A1-F6EECF244321}">
                <p14:modId xmlns:p14="http://schemas.microsoft.com/office/powerpoint/2010/main" val="3200657541"/>
              </p:ext>
            </p:extLst>
          </p:nvPr>
        </p:nvGraphicFramePr>
        <p:xfrm>
          <a:off x="2037183" y="1780930"/>
          <a:ext cx="8591286" cy="3869611"/>
        </p:xfrm>
        <a:graphic>
          <a:graphicData uri="http://schemas.openxmlformats.org/drawingml/2006/table">
            <a:tbl>
              <a:tblPr>
                <a:tableStyleId>{5C22544A-7EE6-4342-B048-85BDC9FD1C3A}</a:tableStyleId>
              </a:tblPr>
              <a:tblGrid>
                <a:gridCol w="2239752">
                  <a:extLst>
                    <a:ext uri="{9D8B030D-6E8A-4147-A177-3AD203B41FA5}">
                      <a16:colId xmlns:a16="http://schemas.microsoft.com/office/drawing/2014/main" val="1722276267"/>
                    </a:ext>
                  </a:extLst>
                </a:gridCol>
                <a:gridCol w="3198521">
                  <a:extLst>
                    <a:ext uri="{9D8B030D-6E8A-4147-A177-3AD203B41FA5}">
                      <a16:colId xmlns:a16="http://schemas.microsoft.com/office/drawing/2014/main" val="2010765711"/>
                    </a:ext>
                  </a:extLst>
                </a:gridCol>
                <a:gridCol w="3153013">
                  <a:extLst>
                    <a:ext uri="{9D8B030D-6E8A-4147-A177-3AD203B41FA5}">
                      <a16:colId xmlns:a16="http://schemas.microsoft.com/office/drawing/2014/main" val="994400877"/>
                    </a:ext>
                  </a:extLst>
                </a:gridCol>
              </a:tblGrid>
              <a:tr h="998465">
                <a:tc>
                  <a:txBody>
                    <a:bodyPr/>
                    <a:lstStyle/>
                    <a:p>
                      <a:pPr algn="ctr" fontAlgn="ctr"/>
                      <a:r>
                        <a:rPr lang="pl-PL" sz="2400" b="1" u="none" strike="noStrike" dirty="0">
                          <a:solidFill>
                            <a:schemeClr val="bg1"/>
                          </a:solidFill>
                          <a:effectLst/>
                        </a:rPr>
                        <a:t>Factor</a:t>
                      </a:r>
                      <a:endParaRPr lang="pl-PL" sz="2400" b="1" i="0" u="none" strike="noStrike" dirty="0">
                        <a:solidFill>
                          <a:schemeClr val="bg1"/>
                        </a:solidFill>
                        <a:effectLst/>
                        <a:latin typeface="Calibri" panose="020F0502020204030204" pitchFamily="34" charset="0"/>
                      </a:endParaRPr>
                    </a:p>
                  </a:txBody>
                  <a:tcPr marL="7620" marR="7620" marT="7620" marB="0" anchor="ctr">
                    <a:solidFill>
                      <a:srgbClr val="007772"/>
                    </a:solidFill>
                  </a:tcPr>
                </a:tc>
                <a:tc>
                  <a:txBody>
                    <a:bodyPr/>
                    <a:lstStyle/>
                    <a:p>
                      <a:pPr algn="ctr" fontAlgn="ctr"/>
                      <a:r>
                        <a:rPr lang="pl-PL" sz="2400" b="1" u="none" strike="noStrike" dirty="0" err="1">
                          <a:solidFill>
                            <a:schemeClr val="bg1"/>
                          </a:solidFill>
                          <a:effectLst/>
                        </a:rPr>
                        <a:t>Drip</a:t>
                      </a:r>
                      <a:r>
                        <a:rPr lang="pl-PL" sz="2400" b="1" u="none" strike="noStrike" dirty="0">
                          <a:solidFill>
                            <a:schemeClr val="bg1"/>
                          </a:solidFill>
                          <a:effectLst/>
                        </a:rPr>
                        <a:t> </a:t>
                      </a:r>
                      <a:r>
                        <a:rPr lang="pl-PL" sz="2400" b="1" u="none" strike="noStrike" dirty="0" err="1">
                          <a:solidFill>
                            <a:schemeClr val="bg1"/>
                          </a:solidFill>
                          <a:effectLst/>
                        </a:rPr>
                        <a:t>irrigation</a:t>
                      </a:r>
                      <a:endParaRPr lang="pl-PL" sz="2400" b="1" i="0" u="none" strike="noStrike" dirty="0">
                        <a:solidFill>
                          <a:schemeClr val="bg1"/>
                        </a:solidFill>
                        <a:effectLst/>
                        <a:latin typeface="Calibri" panose="020F0502020204030204" pitchFamily="34" charset="0"/>
                      </a:endParaRPr>
                    </a:p>
                  </a:txBody>
                  <a:tcPr marL="7620" marR="7620" marT="7620" marB="0" anchor="ctr">
                    <a:solidFill>
                      <a:srgbClr val="007772"/>
                    </a:solidFill>
                  </a:tcPr>
                </a:tc>
                <a:tc>
                  <a:txBody>
                    <a:bodyPr/>
                    <a:lstStyle/>
                    <a:p>
                      <a:pPr algn="ctr" fontAlgn="ctr"/>
                      <a:r>
                        <a:rPr lang="pl-PL" sz="2400" b="1" u="none" strike="noStrike" dirty="0" err="1">
                          <a:solidFill>
                            <a:schemeClr val="bg1"/>
                          </a:solidFill>
                          <a:effectLst/>
                        </a:rPr>
                        <a:t>Sprinklers</a:t>
                      </a:r>
                      <a:endParaRPr lang="pl-PL" sz="2400" b="1" i="0" u="none" strike="noStrike" dirty="0">
                        <a:solidFill>
                          <a:schemeClr val="bg1"/>
                        </a:solidFill>
                        <a:effectLst/>
                        <a:latin typeface="Calibri" panose="020F0502020204030204" pitchFamily="34" charset="0"/>
                      </a:endParaRPr>
                    </a:p>
                  </a:txBody>
                  <a:tcPr marL="7620" marR="7620" marT="7620" marB="0" anchor="ctr">
                    <a:solidFill>
                      <a:srgbClr val="007772"/>
                    </a:solidFill>
                  </a:tcPr>
                </a:tc>
                <a:extLst>
                  <a:ext uri="{0D108BD9-81ED-4DB2-BD59-A6C34878D82A}">
                    <a16:rowId xmlns:a16="http://schemas.microsoft.com/office/drawing/2014/main" val="2467535558"/>
                  </a:ext>
                </a:extLst>
              </a:tr>
              <a:tr h="707525">
                <a:tc>
                  <a:txBody>
                    <a:bodyPr/>
                    <a:lstStyle/>
                    <a:p>
                      <a:pPr algn="l" fontAlgn="ctr"/>
                      <a:r>
                        <a:rPr lang="pl-PL" sz="1800" b="1" u="none" strike="noStrike" dirty="0">
                          <a:solidFill>
                            <a:srgbClr val="EEA821"/>
                          </a:solidFill>
                          <a:effectLst>
                            <a:outerShdw blurRad="38100" dist="38100" dir="2700000" algn="tl">
                              <a:srgbClr val="000000">
                                <a:alpha val="43137"/>
                              </a:srgbClr>
                            </a:outerShdw>
                          </a:effectLst>
                        </a:rPr>
                        <a:t>Water efficiency</a:t>
                      </a:r>
                      <a:endParaRPr lang="pl-PL" sz="1800" b="1" i="0" u="none" strike="noStrike" dirty="0">
                        <a:solidFill>
                          <a:srgbClr val="EEA821"/>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solidFill>
                      <a:srgbClr val="007772"/>
                    </a:solidFill>
                  </a:tcPr>
                </a:tc>
                <a:tc>
                  <a:txBody>
                    <a:bodyPr/>
                    <a:lstStyle/>
                    <a:p>
                      <a:pPr algn="l" fontAlgn="ctr"/>
                      <a:r>
                        <a:rPr lang="pl-PL" sz="1600" u="none" strike="noStrike" dirty="0">
                          <a:effectLst/>
                        </a:rPr>
                        <a:t>Very high (90-95%)</a:t>
                      </a:r>
                      <a:endParaRPr lang="pl-PL"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pl-PL" sz="1600" u="none" strike="noStrike" dirty="0">
                          <a:effectLst/>
                        </a:rPr>
                        <a:t>Average (60-80%)</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8946623"/>
                  </a:ext>
                </a:extLst>
              </a:tr>
              <a:tr h="426428">
                <a:tc>
                  <a:txBody>
                    <a:bodyPr/>
                    <a:lstStyle/>
                    <a:p>
                      <a:pPr algn="l" fontAlgn="ctr"/>
                      <a:r>
                        <a:rPr lang="pl-PL" sz="1800" b="1" u="none" strike="noStrike" dirty="0">
                          <a:solidFill>
                            <a:srgbClr val="EEA821"/>
                          </a:solidFill>
                          <a:effectLst>
                            <a:outerShdw blurRad="38100" dist="38100" dir="2700000" algn="tl">
                              <a:srgbClr val="000000">
                                <a:alpha val="43137"/>
                              </a:srgbClr>
                            </a:outerShdw>
                          </a:effectLst>
                        </a:rPr>
                        <a:t>Installation cost</a:t>
                      </a:r>
                      <a:endParaRPr lang="pl-PL" sz="1800" b="1" i="0" u="none" strike="noStrike" dirty="0">
                        <a:solidFill>
                          <a:srgbClr val="EEA821"/>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solidFill>
                      <a:srgbClr val="007772"/>
                    </a:solidFill>
                  </a:tcPr>
                </a:tc>
                <a:tc>
                  <a:txBody>
                    <a:bodyPr/>
                    <a:lstStyle/>
                    <a:p>
                      <a:pPr algn="l" fontAlgn="ctr"/>
                      <a:r>
                        <a:rPr lang="pl-PL" sz="1600" u="none" strike="noStrike" dirty="0">
                          <a:effectLst/>
                        </a:rPr>
                        <a:t>Medium/High</a:t>
                      </a:r>
                      <a:endParaRPr lang="pl-PL"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pl-PL" sz="1600" u="none" strike="noStrike" dirty="0">
                          <a:effectLst/>
                        </a:rPr>
                        <a:t>Medium</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23557430"/>
                  </a:ext>
                </a:extLst>
              </a:tr>
              <a:tr h="530435">
                <a:tc>
                  <a:txBody>
                    <a:bodyPr/>
                    <a:lstStyle/>
                    <a:p>
                      <a:pPr algn="l" fontAlgn="ctr"/>
                      <a:r>
                        <a:rPr lang="pl-PL" sz="1800" b="1" u="none" strike="noStrike" dirty="0">
                          <a:solidFill>
                            <a:srgbClr val="EEA821"/>
                          </a:solidFill>
                          <a:effectLst>
                            <a:outerShdw blurRad="38100" dist="38100" dir="2700000" algn="tl">
                              <a:srgbClr val="000000">
                                <a:alpha val="43137"/>
                              </a:srgbClr>
                            </a:outerShdw>
                          </a:effectLst>
                        </a:rPr>
                        <a:t>Use</a:t>
                      </a:r>
                      <a:endParaRPr lang="pl-PL" sz="1800" b="1" i="0" u="none" strike="noStrike" dirty="0">
                        <a:solidFill>
                          <a:srgbClr val="EEA821"/>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solidFill>
                      <a:srgbClr val="007772"/>
                    </a:solidFill>
                  </a:tcPr>
                </a:tc>
                <a:tc>
                  <a:txBody>
                    <a:bodyPr/>
                    <a:lstStyle/>
                    <a:p>
                      <a:pPr algn="l" fontAlgn="ctr"/>
                      <a:r>
                        <a:rPr lang="pl-PL" sz="1600" u="none" strike="noStrike" dirty="0">
                          <a:effectLst/>
                        </a:rPr>
                        <a:t>Row crops, orchards, greenhouses</a:t>
                      </a:r>
                      <a:endParaRPr lang="pl-PL"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pl-PL" sz="1600" u="none" strike="noStrike" dirty="0">
                          <a:effectLst/>
                        </a:rPr>
                        <a:t>Lawns, farmlands</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00530216"/>
                  </a:ext>
                </a:extLst>
              </a:tr>
              <a:tr h="499233">
                <a:tc>
                  <a:txBody>
                    <a:bodyPr/>
                    <a:lstStyle/>
                    <a:p>
                      <a:pPr algn="l" fontAlgn="ctr"/>
                      <a:r>
                        <a:rPr lang="pl-PL" sz="1800" b="1" u="none" strike="noStrike" dirty="0">
                          <a:solidFill>
                            <a:srgbClr val="EEA821"/>
                          </a:solidFill>
                          <a:effectLst>
                            <a:outerShdw blurRad="38100" dist="38100" dir="2700000" algn="tl">
                              <a:srgbClr val="000000">
                                <a:alpha val="43137"/>
                              </a:srgbClr>
                            </a:outerShdw>
                          </a:effectLst>
                        </a:rPr>
                        <a:t>Impact on soil erosion</a:t>
                      </a:r>
                      <a:endParaRPr lang="pl-PL" sz="1800" b="1" i="0" u="none" strike="noStrike" dirty="0">
                        <a:solidFill>
                          <a:srgbClr val="EEA821"/>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solidFill>
                      <a:srgbClr val="007772"/>
                    </a:solidFill>
                  </a:tcPr>
                </a:tc>
                <a:tc>
                  <a:txBody>
                    <a:bodyPr/>
                    <a:lstStyle/>
                    <a:p>
                      <a:pPr algn="l" fontAlgn="ctr"/>
                      <a:r>
                        <a:rPr lang="pl-PL" sz="1600" u="none" strike="noStrike" dirty="0">
                          <a:effectLst/>
                        </a:rPr>
                        <a:t>Minimal</a:t>
                      </a:r>
                      <a:endParaRPr lang="pl-PL"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pl-PL" sz="1600" u="none" strike="noStrike" dirty="0">
                          <a:effectLst/>
                        </a:rPr>
                        <a:t>Possible erosion</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46220893"/>
                  </a:ext>
                </a:extLst>
              </a:tr>
              <a:tr h="707525">
                <a:tc>
                  <a:txBody>
                    <a:bodyPr/>
                    <a:lstStyle/>
                    <a:p>
                      <a:pPr algn="l" fontAlgn="ctr"/>
                      <a:r>
                        <a:rPr lang="pl-PL" sz="1800" b="1" u="none" strike="noStrike" dirty="0">
                          <a:solidFill>
                            <a:srgbClr val="EEA821"/>
                          </a:solidFill>
                          <a:effectLst>
                            <a:outerShdw blurRad="38100" dist="38100" dir="2700000" algn="tl">
                              <a:srgbClr val="000000">
                                <a:alpha val="43137"/>
                              </a:srgbClr>
                            </a:outerShdw>
                          </a:effectLst>
                        </a:rPr>
                        <a:t>Automation capability</a:t>
                      </a:r>
                      <a:endParaRPr lang="pl-PL" sz="1800" b="1" i="0" u="none" strike="noStrike" dirty="0">
                        <a:solidFill>
                          <a:srgbClr val="EEA821"/>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solidFill>
                      <a:srgbClr val="007772"/>
                    </a:solidFill>
                  </a:tcPr>
                </a:tc>
                <a:tc>
                  <a:txBody>
                    <a:bodyPr/>
                    <a:lstStyle/>
                    <a:p>
                      <a:pPr algn="l" fontAlgn="ctr"/>
                      <a:r>
                        <a:rPr lang="pl-PL" sz="1600" u="none" strike="noStrike" dirty="0">
                          <a:effectLst/>
                        </a:rPr>
                        <a:t>Yes</a:t>
                      </a:r>
                      <a:endParaRPr lang="pl-PL"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pl-PL" sz="1600" u="none" strike="noStrike" dirty="0">
                          <a:effectLst/>
                        </a:rPr>
                        <a:t>Yes</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88124360"/>
                  </a:ext>
                </a:extLst>
              </a:tr>
            </a:tbl>
          </a:graphicData>
        </a:graphic>
      </p:graphicFrame>
      <p:sp>
        <p:nvSpPr>
          <p:cNvPr id="4" name="Text Placeholder 2">
            <a:extLst>
              <a:ext uri="{FF2B5EF4-FFF2-40B4-BE49-F238E27FC236}">
                <a16:creationId xmlns:a16="http://schemas.microsoft.com/office/drawing/2014/main" id="{A840B6F1-B0C1-2EDC-559B-739313669C3C}"/>
              </a:ext>
            </a:extLst>
          </p:cNvPr>
          <p:cNvSpPr txBox="1">
            <a:spLocks/>
          </p:cNvSpPr>
          <p:nvPr/>
        </p:nvSpPr>
        <p:spPr>
          <a:xfrm>
            <a:off x="3528573" y="941352"/>
            <a:ext cx="6626244" cy="1187464"/>
          </a:xfrm>
          <a:prstGeom prst="rect">
            <a:avLst/>
          </a:prstGeom>
        </p:spPr>
        <p:txBody>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600" b="1" dirty="0">
                <a:solidFill>
                  <a:srgbClr val="007772"/>
                </a:solidFill>
              </a:rPr>
              <a:t>Comparison of efficiency</a:t>
            </a:r>
            <a:r>
              <a:rPr lang="pl-PL" sz="1800" dirty="0"/>
              <a:t>	</a:t>
            </a:r>
            <a:endParaRPr lang="pl-PL" sz="18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522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E5460-5B39-C8D1-A8C2-2BF8615AAE0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0E9F07B-F135-7857-9B67-B750DF8BC8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FC2996-2715-0466-C1F3-F3E7D339E4D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58E8BD35-871C-D5EA-D509-3719A0E651E8}"/>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a:t>
            </a:r>
            <a:r>
              <a:rPr lang="pl-PL" dirty="0"/>
              <a:t>3</a:t>
            </a:r>
            <a:endParaRPr lang="en-US" dirty="0"/>
          </a:p>
        </p:txBody>
      </p:sp>
      <p:grpSp>
        <p:nvGrpSpPr>
          <p:cNvPr id="10" name="Group 9">
            <a:extLst>
              <a:ext uri="{FF2B5EF4-FFF2-40B4-BE49-F238E27FC236}">
                <a16:creationId xmlns:a16="http://schemas.microsoft.com/office/drawing/2014/main" id="{412E6E89-150C-20D8-E7FB-3987C7A1E8DA}"/>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AAF4F7A2-D347-819E-A8EF-5C09E9E57F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E6C46A0-19B1-8391-3E37-0CDD2617FF43}"/>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Obraz zawierający osoba, Telefon komórkowy, na wolnym powietrzu, ubrania&#10;&#10;Zawartość wygenerowana przez sztuczną inteligencję może być niepoprawna.">
            <a:extLst>
              <a:ext uri="{FF2B5EF4-FFF2-40B4-BE49-F238E27FC236}">
                <a16:creationId xmlns:a16="http://schemas.microsoft.com/office/drawing/2014/main" id="{484C1103-F555-71D4-C027-CC192FDB995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D59D2C0C-FBF7-AF9E-F47D-B9FA29DE1A1F}"/>
              </a:ext>
            </a:extLst>
          </p:cNvPr>
          <p:cNvSpPr txBox="1"/>
          <p:nvPr/>
        </p:nvSpPr>
        <p:spPr>
          <a:xfrm>
            <a:off x="663480" y="2253755"/>
            <a:ext cx="8578501"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ROLE OF IOT IN IRRIGATION MANAGEMENT</a:t>
            </a:r>
          </a:p>
        </p:txBody>
      </p:sp>
    </p:spTree>
    <p:extLst>
      <p:ext uri="{BB962C8B-B14F-4D97-AF65-F5344CB8AC3E}">
        <p14:creationId xmlns:p14="http://schemas.microsoft.com/office/powerpoint/2010/main" val="341648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F1ACCF-338A-A749-A357-0B067600D1D2}"/>
              </a:ext>
            </a:extLst>
          </p:cNvPr>
          <p:cNvSpPr>
            <a:spLocks noGrp="1"/>
          </p:cNvSpPr>
          <p:nvPr>
            <p:ph type="body" sz="quarter" idx="13"/>
          </p:nvPr>
        </p:nvSpPr>
        <p:spPr>
          <a:xfrm>
            <a:off x="1639835" y="707924"/>
            <a:ext cx="6840487" cy="1046078"/>
          </a:xfrm>
        </p:spPr>
        <p:txBody>
          <a:bodyPr>
            <a:noAutofit/>
          </a:bodyPr>
          <a:lstStyle/>
          <a:p>
            <a:pPr>
              <a:lnSpc>
                <a:spcPct val="100000"/>
              </a:lnSpc>
            </a:pPr>
            <a:r>
              <a:rPr lang="en-US" b="1" kern="100" dirty="0">
                <a:latin typeface="Calibri" panose="020F0502020204030204" pitchFamily="34" charset="0"/>
                <a:ea typeface="Calibri" panose="020F0502020204030204" pitchFamily="34" charset="0"/>
                <a:cs typeface="Times New Roman" panose="02020603050405020304" pitchFamily="18" charset="0"/>
              </a:rPr>
              <a:t>The role of IoT in irrigation management</a:t>
            </a:r>
            <a:endParaRPr lang="en-US" b="1" dirty="0"/>
          </a:p>
        </p:txBody>
      </p:sp>
      <p:sp>
        <p:nvSpPr>
          <p:cNvPr id="2" name="Symbol zastępczy tekstu 1">
            <a:extLst>
              <a:ext uri="{FF2B5EF4-FFF2-40B4-BE49-F238E27FC236}">
                <a16:creationId xmlns:a16="http://schemas.microsoft.com/office/drawing/2014/main" id="{12C0F428-8C7C-9AB2-59FE-28174CE3847C}"/>
              </a:ext>
            </a:extLst>
          </p:cNvPr>
          <p:cNvSpPr>
            <a:spLocks noGrp="1"/>
          </p:cNvSpPr>
          <p:nvPr>
            <p:ph type="body" sz="quarter" idx="14"/>
          </p:nvPr>
        </p:nvSpPr>
        <p:spPr>
          <a:xfrm>
            <a:off x="1555470" y="2102891"/>
            <a:ext cx="5750400" cy="3001108"/>
          </a:xfrm>
        </p:spPr>
        <p:txBody>
          <a:bodyPr/>
          <a:lstStyle/>
          <a:p>
            <a:pPr algn="just">
              <a:lnSpc>
                <a:spcPct val="100000"/>
              </a:lnSpc>
            </a:pPr>
            <a:r>
              <a:rPr lang="en-US" kern="100" dirty="0">
                <a:latin typeface="Calibri" panose="020F0502020204030204" pitchFamily="34" charset="0"/>
                <a:ea typeface="Calibri" panose="020F0502020204030204" pitchFamily="34" charset="0"/>
                <a:cs typeface="Times New Roman" panose="02020603050405020304" pitchFamily="18" charset="0"/>
              </a:rPr>
              <a:t>Combined with Internet of Things (IoT) technology, these systems become even more efficient. With soil moisture sensors, temperature sensors, as well as integration with weather data, farmers can monitor the condition of the soil in real time and irrigate only when necessary. In this way, water consumption is closely matched to the current needs of the plants, which results in financial savings and contributes to the sustainable development of agriculture</a:t>
            </a:r>
            <a:endParaRPr lang="pl-PL" dirty="0"/>
          </a:p>
        </p:txBody>
      </p:sp>
      <p:pic>
        <p:nvPicPr>
          <p:cNvPr id="3" name="Obraz 2">
            <a:extLst>
              <a:ext uri="{FF2B5EF4-FFF2-40B4-BE49-F238E27FC236}">
                <a16:creationId xmlns:a16="http://schemas.microsoft.com/office/drawing/2014/main" id="{3C6FDED6-93C9-0C51-2688-38C50D81BD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9850" y="707924"/>
            <a:ext cx="3867214" cy="2578395"/>
          </a:xfrm>
          <a:prstGeom prst="rect">
            <a:avLst/>
          </a:prstGeom>
        </p:spPr>
      </p:pic>
    </p:spTree>
    <p:extLst>
      <p:ext uri="{BB962C8B-B14F-4D97-AF65-F5344CB8AC3E}">
        <p14:creationId xmlns:p14="http://schemas.microsoft.com/office/powerpoint/2010/main" val="350531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ymbol zastępczy obrazu 28" descr="Obraz zawierający tekst, osoba, Komunikator, w pomieszczeniu&#10;&#10;Zawartość wygenerowana przez sztuczną inteligencję może być niepoprawna.">
            <a:extLst>
              <a:ext uri="{FF2B5EF4-FFF2-40B4-BE49-F238E27FC236}">
                <a16:creationId xmlns:a16="http://schemas.microsoft.com/office/drawing/2014/main" id="{0D93DA3E-DF08-9C29-3FAE-FCCD3ADA2FD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6858037" y="0"/>
            <a:ext cx="5333925" cy="6858000"/>
          </a:xfrm>
          <a:prstGeom prst="rect">
            <a:avLst/>
          </a:prstGeom>
          <a:noFill/>
        </p:spPr>
      </p:pic>
      <p:sp>
        <p:nvSpPr>
          <p:cNvPr id="26" name="Symbol zastępczy tekstu 25">
            <a:extLst>
              <a:ext uri="{FF2B5EF4-FFF2-40B4-BE49-F238E27FC236}">
                <a16:creationId xmlns:a16="http://schemas.microsoft.com/office/drawing/2014/main" id="{2135A9E4-7579-517F-0B6D-1ADCC8D19E47}"/>
              </a:ext>
            </a:extLst>
          </p:cNvPr>
          <p:cNvSpPr>
            <a:spLocks noGrp="1"/>
          </p:cNvSpPr>
          <p:nvPr>
            <p:ph type="body" sz="quarter" idx="13"/>
          </p:nvPr>
        </p:nvSpPr>
        <p:spPr>
          <a:xfrm>
            <a:off x="660960" y="247885"/>
            <a:ext cx="5607690" cy="697353"/>
          </a:xfrm>
        </p:spPr>
        <p:txBody>
          <a:bodyPr>
            <a:noAutofit/>
          </a:bodyPr>
          <a:lstStyle/>
          <a:p>
            <a:r>
              <a:rPr lang="en-US" b="1" dirty="0">
                <a:solidFill>
                  <a:srgbClr val="007772"/>
                </a:solidFill>
              </a:rPr>
              <a:t>Key elements of a smart irrigation system:</a:t>
            </a:r>
            <a:endParaRPr lang="pl-PL" b="1" dirty="0">
              <a:solidFill>
                <a:srgbClr val="007772"/>
              </a:solidFill>
            </a:endParaRPr>
          </a:p>
        </p:txBody>
      </p:sp>
      <p:sp>
        <p:nvSpPr>
          <p:cNvPr id="27" name="Symbol zastępczy tekstu 26">
            <a:extLst>
              <a:ext uri="{FF2B5EF4-FFF2-40B4-BE49-F238E27FC236}">
                <a16:creationId xmlns:a16="http://schemas.microsoft.com/office/drawing/2014/main" id="{38FA1819-D7B6-9CE6-AB43-7261CAB7FE9B}"/>
              </a:ext>
            </a:extLst>
          </p:cNvPr>
          <p:cNvSpPr>
            <a:spLocks noGrp="1"/>
          </p:cNvSpPr>
          <p:nvPr>
            <p:ph type="body" sz="quarter" idx="14"/>
          </p:nvPr>
        </p:nvSpPr>
        <p:spPr>
          <a:xfrm>
            <a:off x="421330" y="1939452"/>
            <a:ext cx="5600544" cy="3686908"/>
          </a:xfrm>
        </p:spPr>
        <p:txBody>
          <a:bodyPr>
            <a:noAutofit/>
          </a:bodyPr>
          <a:lstStyle/>
          <a:p>
            <a:pPr marL="285750" indent="-285750">
              <a:buFont typeface="Wingdings" panose="05000000000000000000" pitchFamily="2" charset="2"/>
              <a:buChar char="ü"/>
            </a:pPr>
            <a:r>
              <a:rPr lang="en-US" b="1" dirty="0"/>
              <a:t>Soil moisture sensors </a:t>
            </a:r>
            <a:r>
              <a:rPr lang="en-US" dirty="0"/>
              <a:t>– measure the current water level in the soil and send the data to the system.
</a:t>
            </a:r>
            <a:r>
              <a:rPr lang="en-US" b="1" dirty="0"/>
              <a:t>Weather Sensors </a:t>
            </a:r>
            <a:r>
              <a:rPr lang="en-US" dirty="0"/>
              <a:t>– Forecast rain and evaporation, helping you optimize your watering schedule.
 </a:t>
            </a:r>
            <a:r>
              <a:rPr lang="en-US" b="1" dirty="0"/>
              <a:t>Controllers and mobile apps </a:t>
            </a:r>
            <a:r>
              <a:rPr lang="en-US" dirty="0"/>
              <a:t>– allow farmers to remotely control irrigation based on the data collected.
</a:t>
            </a:r>
            <a:r>
              <a:rPr lang="en-US" b="1" dirty="0"/>
              <a:t>AI and Big Data systems </a:t>
            </a:r>
            <a:r>
              <a:rPr lang="en-US" dirty="0"/>
              <a:t>– analyze crop history and climate forecasts to further optimize water use.</a:t>
            </a:r>
            <a:endParaRPr lang="pl-PL" dirty="0"/>
          </a:p>
        </p:txBody>
      </p:sp>
    </p:spTree>
    <p:extLst>
      <p:ext uri="{BB962C8B-B14F-4D97-AF65-F5344CB8AC3E}">
        <p14:creationId xmlns:p14="http://schemas.microsoft.com/office/powerpoint/2010/main" val="274670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67654" y="488037"/>
            <a:ext cx="5607690" cy="697353"/>
          </a:xfrm>
        </p:spPr>
        <p:txBody>
          <a:bodyPr>
            <a:noAutofit/>
          </a:bodyPr>
          <a:lstStyle/>
          <a:p>
            <a:r>
              <a:rPr lang="en-US" b="1" dirty="0">
                <a:solidFill>
                  <a:srgbClr val="007772"/>
                </a:solidFill>
              </a:rPr>
              <a:t>How does an IoT irrigation system work?</a:t>
            </a:r>
            <a:endParaRPr lang="en-US" dirty="0"/>
          </a:p>
        </p:txBody>
      </p:sp>
      <p:sp>
        <p:nvSpPr>
          <p:cNvPr id="12" name="Text Placeholder 11"/>
          <p:cNvSpPr>
            <a:spLocks noGrp="1"/>
          </p:cNvSpPr>
          <p:nvPr>
            <p:ph type="body" sz="quarter" idx="14"/>
          </p:nvPr>
        </p:nvSpPr>
        <p:spPr>
          <a:xfrm>
            <a:off x="567654" y="1771500"/>
            <a:ext cx="5600544" cy="3686908"/>
          </a:xfrm>
        </p:spPr>
        <p:txBody>
          <a:bodyPr/>
          <a:lstStyle/>
          <a:p>
            <a:pPr algn="just">
              <a:lnSpc>
                <a:spcPct val="107000"/>
              </a:lnSpc>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An IoT-based irrigation system typically consists of several components: sensors, a control </a:t>
            </a:r>
            <a:r>
              <a:rPr lang="pl-PL" kern="100" dirty="0">
                <a:latin typeface="Calibri" panose="020F0502020204030204" pitchFamily="34" charset="0"/>
                <a:ea typeface="Calibri" panose="020F0502020204030204" pitchFamily="34" charset="0"/>
                <a:cs typeface="Times New Roman" panose="02020603050405020304" pitchFamily="18" charset="0"/>
              </a:rPr>
              <a:t>system</a:t>
            </a:r>
            <a:r>
              <a:rPr lang="en-US" kern="100" dirty="0">
                <a:latin typeface="Calibri" panose="020F0502020204030204" pitchFamily="34" charset="0"/>
                <a:ea typeface="Calibri" panose="020F0502020204030204" pitchFamily="34" charset="0"/>
                <a:cs typeface="Times New Roman" panose="02020603050405020304" pitchFamily="18" charset="0"/>
              </a:rPr>
              <a:t> (e.g., a smartphone or computer), an irrigation system (e.g., drip irrigation), and access to weather data. Sensors installed in the soil measure moisture levels and temperature and then transmit this data to the control system. If the soil moisture drops below a certain level, the system starts irrigation.</a:t>
            </a:r>
            <a:endParaRPr lang="en-US" dirty="0"/>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ymbol zastępczy obrazu 8" descr="Obraz zawierający roślina, trawa, na wolnym powietrzu, zieleń&#10;&#10;Zawartość wygenerowana przez sztuczną inteligencję może być niepoprawna.">
            <a:extLst>
              <a:ext uri="{FF2B5EF4-FFF2-40B4-BE49-F238E27FC236}">
                <a16:creationId xmlns:a16="http://schemas.microsoft.com/office/drawing/2014/main" id="{2618B406-BD7A-B6A5-D8F1-F79B4F5B39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560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1"/>
          <p:cNvSpPr>
            <a:spLocks noChangeArrowheads="1"/>
          </p:cNvSpPr>
          <p:nvPr/>
        </p:nvSpPr>
        <p:spPr bwMode="auto">
          <a:xfrm>
            <a:off x="906559" y="1640211"/>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359" name="Freeform 246"/>
          <p:cNvSpPr>
            <a:spLocks noChangeArrowheads="1"/>
          </p:cNvSpPr>
          <p:nvPr/>
        </p:nvSpPr>
        <p:spPr bwMode="auto">
          <a:xfrm>
            <a:off x="851317" y="1489957"/>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a:p>
        </p:txBody>
      </p:sp>
      <p:sp>
        <p:nvSpPr>
          <p:cNvPr id="360" name="Freeform 247"/>
          <p:cNvSpPr>
            <a:spLocks noChangeArrowheads="1"/>
          </p:cNvSpPr>
          <p:nvPr/>
        </p:nvSpPr>
        <p:spPr bwMode="auto">
          <a:xfrm>
            <a:off x="3568075" y="2433368"/>
            <a:ext cx="2334470"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dirty="0"/>
          </a:p>
        </p:txBody>
      </p:sp>
      <p:sp>
        <p:nvSpPr>
          <p:cNvPr id="362" name="Freeform 249"/>
          <p:cNvSpPr>
            <a:spLocks noChangeArrowheads="1"/>
          </p:cNvSpPr>
          <p:nvPr/>
        </p:nvSpPr>
        <p:spPr bwMode="auto">
          <a:xfrm>
            <a:off x="3549296" y="5903380"/>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p>
            <a:endParaRPr lang="en-US" sz="900"/>
          </a:p>
        </p:txBody>
      </p:sp>
      <p:sp>
        <p:nvSpPr>
          <p:cNvPr id="363" name="Freeform 250"/>
          <p:cNvSpPr>
            <a:spLocks noChangeArrowheads="1"/>
          </p:cNvSpPr>
          <p:nvPr/>
        </p:nvSpPr>
        <p:spPr bwMode="auto">
          <a:xfrm>
            <a:off x="6217609" y="1627630"/>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365" name="Freeform 252"/>
          <p:cNvSpPr>
            <a:spLocks noChangeArrowheads="1"/>
          </p:cNvSpPr>
          <p:nvPr/>
        </p:nvSpPr>
        <p:spPr bwMode="auto">
          <a:xfrm>
            <a:off x="6205708" y="1480461"/>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07772"/>
          </a:solidFill>
          <a:ln>
            <a:noFill/>
          </a:ln>
          <a:effectLst/>
        </p:spPr>
        <p:txBody>
          <a:bodyPr wrap="none" anchor="ctr"/>
          <a:lstStyle/>
          <a:p>
            <a:endParaRPr lang="en-US" sz="900"/>
          </a:p>
        </p:txBody>
      </p:sp>
      <p:sp>
        <p:nvSpPr>
          <p:cNvPr id="366" name="Freeform 253"/>
          <p:cNvSpPr>
            <a:spLocks noChangeArrowheads="1"/>
          </p:cNvSpPr>
          <p:nvPr/>
        </p:nvSpPr>
        <p:spPr bwMode="auto">
          <a:xfrm>
            <a:off x="8869228" y="2433368"/>
            <a:ext cx="2334470"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007772">
              <a:alpha val="88000"/>
            </a:srgbClr>
          </a:solidFill>
          <a:ln>
            <a:noFill/>
          </a:ln>
          <a:effectLst/>
        </p:spPr>
        <p:txBody>
          <a:bodyPr wrap="none" anchor="ctr"/>
          <a:lstStyle/>
          <a:p>
            <a:endParaRPr lang="en-US" sz="900"/>
          </a:p>
        </p:txBody>
      </p:sp>
      <p:sp>
        <p:nvSpPr>
          <p:cNvPr id="368" name="Freeform 255"/>
          <p:cNvSpPr>
            <a:spLocks noChangeArrowheads="1"/>
          </p:cNvSpPr>
          <p:nvPr/>
        </p:nvSpPr>
        <p:spPr bwMode="auto">
          <a:xfrm>
            <a:off x="8816570" y="5898325"/>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07772"/>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C4DA7735-3998-7043-E333-AE25DFC80CDA}"/>
              </a:ext>
            </a:extLst>
          </p:cNvPr>
          <p:cNvSpPr>
            <a:spLocks noGrp="1"/>
          </p:cNvSpPr>
          <p:nvPr>
            <p:ph type="body" sz="quarter" idx="16"/>
          </p:nvPr>
        </p:nvSpPr>
        <p:spPr/>
        <p:txBody>
          <a:bodyPr/>
          <a:lstStyle/>
          <a:p>
            <a:r>
              <a:rPr lang="en-US" dirty="0"/>
              <a:t>Benefits of using IoT in irrigation</a:t>
            </a:r>
          </a:p>
        </p:txBody>
      </p:sp>
      <p:sp>
        <p:nvSpPr>
          <p:cNvPr id="105" name="CuadroTexto 553">
            <a:extLst>
              <a:ext uri="{FF2B5EF4-FFF2-40B4-BE49-F238E27FC236}">
                <a16:creationId xmlns:a16="http://schemas.microsoft.com/office/drawing/2014/main" id="{2FC65A80-FE17-70B6-796F-DDDE0F034E58}"/>
              </a:ext>
            </a:extLst>
          </p:cNvPr>
          <p:cNvSpPr txBox="1"/>
          <p:nvPr/>
        </p:nvSpPr>
        <p:spPr>
          <a:xfrm>
            <a:off x="979676" y="1764875"/>
            <a:ext cx="2291547" cy="1015663"/>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Precision and savings in water management</a:t>
            </a:r>
          </a:p>
        </p:txBody>
      </p:sp>
      <p:sp>
        <p:nvSpPr>
          <p:cNvPr id="106" name="CuadroTexto 555">
            <a:extLst>
              <a:ext uri="{FF2B5EF4-FFF2-40B4-BE49-F238E27FC236}">
                <a16:creationId xmlns:a16="http://schemas.microsoft.com/office/drawing/2014/main" id="{53AB6456-AE9D-EE42-E7C9-93CB7511F00A}"/>
              </a:ext>
            </a:extLst>
          </p:cNvPr>
          <p:cNvSpPr txBox="1"/>
          <p:nvPr/>
        </p:nvSpPr>
        <p:spPr>
          <a:xfrm>
            <a:off x="3736860" y="2494546"/>
            <a:ext cx="1910801"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Enhanced growth cycles</a:t>
            </a:r>
          </a:p>
        </p:txBody>
      </p:sp>
      <p:sp>
        <p:nvSpPr>
          <p:cNvPr id="107" name="CuadroTexto 557">
            <a:extLst>
              <a:ext uri="{FF2B5EF4-FFF2-40B4-BE49-F238E27FC236}">
                <a16:creationId xmlns:a16="http://schemas.microsoft.com/office/drawing/2014/main" id="{D417990A-D884-D8D7-A64E-AD3519425CED}"/>
              </a:ext>
            </a:extLst>
          </p:cNvPr>
          <p:cNvSpPr txBox="1"/>
          <p:nvPr/>
        </p:nvSpPr>
        <p:spPr>
          <a:xfrm>
            <a:off x="6243939" y="1764875"/>
            <a:ext cx="2334470"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Sustainable development</a:t>
            </a:r>
          </a:p>
        </p:txBody>
      </p:sp>
      <p:sp>
        <p:nvSpPr>
          <p:cNvPr id="108" name="CuadroTexto 559">
            <a:extLst>
              <a:ext uri="{FF2B5EF4-FFF2-40B4-BE49-F238E27FC236}">
                <a16:creationId xmlns:a16="http://schemas.microsoft.com/office/drawing/2014/main" id="{603E4C7A-8439-4A1E-E5CE-4C13F6AACAC7}"/>
              </a:ext>
            </a:extLst>
          </p:cNvPr>
          <p:cNvSpPr txBox="1"/>
          <p:nvPr/>
        </p:nvSpPr>
        <p:spPr>
          <a:xfrm>
            <a:off x="8885104" y="2466898"/>
            <a:ext cx="2387128"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Increase in yields</a:t>
            </a:r>
          </a:p>
        </p:txBody>
      </p:sp>
      <p:sp>
        <p:nvSpPr>
          <p:cNvPr id="109" name="Rectángulo 602">
            <a:extLst>
              <a:ext uri="{FF2B5EF4-FFF2-40B4-BE49-F238E27FC236}">
                <a16:creationId xmlns:a16="http://schemas.microsoft.com/office/drawing/2014/main" id="{299BA70E-D7BE-AF1E-6279-0AE0359BBEE1}"/>
              </a:ext>
            </a:extLst>
          </p:cNvPr>
          <p:cNvSpPr/>
          <p:nvPr/>
        </p:nvSpPr>
        <p:spPr>
          <a:xfrm>
            <a:off x="899108" y="2987369"/>
            <a:ext cx="2291547" cy="1923604"/>
          </a:xfrm>
          <a:prstGeom prst="rect">
            <a:avLst/>
          </a:prstGeom>
        </p:spPr>
        <p:txBody>
          <a:bodyPr wrap="square">
            <a:spAutoFit/>
          </a:bodyPr>
          <a:lstStyle/>
          <a:p>
            <a:pPr algn="ctr"/>
            <a:r>
              <a:rPr lang="en-US" sz="1700" dirty="0">
                <a:solidFill>
                  <a:schemeClr val="bg1"/>
                </a:solidFill>
                <a:latin typeface="Calibri" panose="020F0502020204030204" pitchFamily="34" charset="0"/>
                <a:ea typeface="Lato" charset="0"/>
                <a:cs typeface="Calibri" panose="020F0502020204030204" pitchFamily="34" charset="0"/>
              </a:rPr>
              <a:t>Based on accurate sensor data, the irrigation system delivers water</a:t>
            </a:r>
            <a:r>
              <a:rPr lang="pl-PL" sz="1700" dirty="0">
                <a:solidFill>
                  <a:schemeClr val="bg1"/>
                </a:solidFill>
                <a:latin typeface="Calibri" panose="020F0502020204030204" pitchFamily="34" charset="0"/>
                <a:ea typeface="Lato" charset="0"/>
                <a:cs typeface="Calibri" panose="020F0502020204030204" pitchFamily="34" charset="0"/>
              </a:rPr>
              <a:t> </a:t>
            </a:r>
            <a:r>
              <a:rPr lang="pl-PL" sz="1700" dirty="0" err="1">
                <a:solidFill>
                  <a:schemeClr val="bg1"/>
                </a:solidFill>
                <a:latin typeface="Calibri" panose="020F0502020204030204" pitchFamily="34" charset="0"/>
                <a:ea typeface="Lato" charset="0"/>
                <a:cs typeface="Calibri" panose="020F0502020204030204" pitchFamily="34" charset="0"/>
              </a:rPr>
              <a:t>only</a:t>
            </a:r>
            <a:r>
              <a:rPr lang="en-US" sz="1700" dirty="0">
                <a:solidFill>
                  <a:schemeClr val="bg1"/>
                </a:solidFill>
                <a:latin typeface="Calibri" panose="020F0502020204030204" pitchFamily="34" charset="0"/>
                <a:ea typeface="Lato" charset="0"/>
                <a:cs typeface="Calibri" panose="020F0502020204030204" pitchFamily="34" charset="0"/>
              </a:rPr>
              <a:t> when it is needed. Less water consumption leads to cost savings.</a:t>
            </a:r>
          </a:p>
        </p:txBody>
      </p:sp>
      <p:sp>
        <p:nvSpPr>
          <p:cNvPr id="110" name="Rectángulo 603">
            <a:extLst>
              <a:ext uri="{FF2B5EF4-FFF2-40B4-BE49-F238E27FC236}">
                <a16:creationId xmlns:a16="http://schemas.microsoft.com/office/drawing/2014/main" id="{FEA976F0-F028-C39C-CC4D-7CEEBD1425C6}"/>
              </a:ext>
            </a:extLst>
          </p:cNvPr>
          <p:cNvSpPr/>
          <p:nvPr/>
        </p:nvSpPr>
        <p:spPr>
          <a:xfrm>
            <a:off x="3602046" y="3084118"/>
            <a:ext cx="2290877" cy="2185214"/>
          </a:xfrm>
          <a:prstGeom prst="rect">
            <a:avLst/>
          </a:prstGeom>
        </p:spPr>
        <p:txBody>
          <a:bodyPr wrap="square">
            <a:spAutoFit/>
          </a:bodyPr>
          <a:lstStyle/>
          <a:p>
            <a:pPr algn="ctr"/>
            <a:r>
              <a:rPr lang="en-US" sz="1700" dirty="0">
                <a:solidFill>
                  <a:schemeClr val="bg1"/>
                </a:solidFill>
                <a:latin typeface="Calibri" panose="020F0502020204030204" pitchFamily="34" charset="0"/>
                <a:ea typeface="Lato" charset="0"/>
                <a:cs typeface="Calibri" panose="020F0502020204030204" pitchFamily="34" charset="0"/>
              </a:rPr>
              <a:t>
Automation can also help </a:t>
            </a:r>
            <a:r>
              <a:rPr lang="pl-PL" sz="1700" dirty="0">
                <a:solidFill>
                  <a:schemeClr val="bg1"/>
                </a:solidFill>
                <a:latin typeface="Calibri" panose="020F0502020204030204" pitchFamily="34" charset="0"/>
                <a:ea typeface="Lato" charset="0"/>
                <a:cs typeface="Calibri" panose="020F0502020204030204" pitchFamily="34" charset="0"/>
              </a:rPr>
              <a:t>in</a:t>
            </a:r>
            <a:r>
              <a:rPr lang="en-US" sz="1700" dirty="0">
                <a:solidFill>
                  <a:schemeClr val="bg1"/>
                </a:solidFill>
                <a:latin typeface="Calibri" panose="020F0502020204030204" pitchFamily="34" charset="0"/>
                <a:ea typeface="Lato" charset="0"/>
                <a:cs typeface="Calibri" panose="020F0502020204030204" pitchFamily="34" charset="0"/>
              </a:rPr>
              <a:t> better manage plants growth cycles, making it possible to achieve maximum yields at every stage of their development</a:t>
            </a:r>
          </a:p>
        </p:txBody>
      </p:sp>
      <p:sp>
        <p:nvSpPr>
          <p:cNvPr id="111" name="Rectángulo 604">
            <a:extLst>
              <a:ext uri="{FF2B5EF4-FFF2-40B4-BE49-F238E27FC236}">
                <a16:creationId xmlns:a16="http://schemas.microsoft.com/office/drawing/2014/main" id="{EB4F1245-980E-A971-C7B8-34641DBABE71}"/>
              </a:ext>
            </a:extLst>
          </p:cNvPr>
          <p:cNvSpPr/>
          <p:nvPr/>
        </p:nvSpPr>
        <p:spPr>
          <a:xfrm>
            <a:off x="6458820" y="2633423"/>
            <a:ext cx="1880905" cy="2446824"/>
          </a:xfrm>
          <a:prstGeom prst="rect">
            <a:avLst/>
          </a:prstGeom>
        </p:spPr>
        <p:txBody>
          <a:bodyPr wrap="square">
            <a:spAutoFit/>
          </a:bodyPr>
          <a:lstStyle/>
          <a:p>
            <a:pPr algn="ctr"/>
            <a:r>
              <a:rPr lang="en-US" sz="1700" dirty="0">
                <a:solidFill>
                  <a:schemeClr val="bg1"/>
                </a:solidFill>
                <a:latin typeface="Calibri" panose="020F0502020204030204" pitchFamily="34" charset="0"/>
                <a:ea typeface="Lato" charset="0"/>
                <a:cs typeface="Calibri" panose="020F0502020204030204" pitchFamily="34" charset="0"/>
              </a:rPr>
              <a:t>Thanks to this technology, it is possible to manage resources more efficiently, which allows to minimize the negative impact on the environment</a:t>
            </a:r>
            <a:r>
              <a:rPr lang="pl-PL" sz="1700" dirty="0">
                <a:solidFill>
                  <a:schemeClr val="bg1"/>
                </a:solidFill>
                <a:latin typeface="Calibri" panose="020F0502020204030204" pitchFamily="34" charset="0"/>
                <a:ea typeface="Lato" charset="0"/>
                <a:cs typeface="Calibri" panose="020F0502020204030204" pitchFamily="34" charset="0"/>
              </a:rPr>
              <a:t>.</a:t>
            </a:r>
            <a:endParaRPr lang="en-US" sz="1700" dirty="0">
              <a:solidFill>
                <a:schemeClr val="bg1"/>
              </a:solidFill>
              <a:latin typeface="Calibri" panose="020F0502020204030204" pitchFamily="34" charset="0"/>
              <a:ea typeface="Lato" charset="0"/>
              <a:cs typeface="Calibri" panose="020F0502020204030204" pitchFamily="34" charset="0"/>
            </a:endParaRPr>
          </a:p>
        </p:txBody>
      </p:sp>
      <p:sp>
        <p:nvSpPr>
          <p:cNvPr id="112" name="Rectángulo 605">
            <a:extLst>
              <a:ext uri="{FF2B5EF4-FFF2-40B4-BE49-F238E27FC236}">
                <a16:creationId xmlns:a16="http://schemas.microsoft.com/office/drawing/2014/main" id="{A6D72586-79E1-4112-AEB9-27085741CF22}"/>
              </a:ext>
            </a:extLst>
          </p:cNvPr>
          <p:cNvSpPr/>
          <p:nvPr/>
        </p:nvSpPr>
        <p:spPr>
          <a:xfrm>
            <a:off x="8858671" y="2951282"/>
            <a:ext cx="2355266" cy="2970044"/>
          </a:xfrm>
          <a:prstGeom prst="rect">
            <a:avLst/>
          </a:prstGeom>
        </p:spPr>
        <p:txBody>
          <a:bodyPr wrap="square">
            <a:spAutoFit/>
          </a:bodyPr>
          <a:lstStyle/>
          <a:p>
            <a:pPr algn="ctr"/>
            <a:r>
              <a:rPr lang="en-US" sz="1700" dirty="0">
                <a:solidFill>
                  <a:schemeClr val="bg1"/>
                </a:solidFill>
                <a:latin typeface="Calibri" panose="020F0502020204030204" pitchFamily="34" charset="0"/>
                <a:ea typeface="Lato" charset="0"/>
                <a:cs typeface="Calibri" panose="020F0502020204030204" pitchFamily="34" charset="0"/>
              </a:rPr>
              <a:t>Optimal water supply to plants translates into better growing conditions and higher yields. Plants watered in a precise way are healthier and more resistant to environmental stresses, such as drought or excess water</a:t>
            </a:r>
            <a:r>
              <a:rPr lang="pl-PL" sz="1700" dirty="0">
                <a:solidFill>
                  <a:schemeClr val="bg1"/>
                </a:solidFill>
                <a:latin typeface="Calibri" panose="020F0502020204030204" pitchFamily="34" charset="0"/>
                <a:ea typeface="Lato" charset="0"/>
                <a:cs typeface="Calibri" panose="020F0502020204030204" pitchFamily="34" charset="0"/>
              </a:rPr>
              <a:t>.</a:t>
            </a:r>
            <a:endParaRPr lang="en-US" sz="1700" dirty="0">
              <a:solidFill>
                <a:schemeClr val="bg1"/>
              </a:solidFill>
              <a:latin typeface="Calibri" panose="020F0502020204030204" pitchFamily="34" charset="0"/>
              <a:ea typeface="Lato" charset="0"/>
              <a:cs typeface="Calibri" panose="020F0502020204030204" pitchFamily="34" charset="0"/>
            </a:endParaRPr>
          </a:p>
        </p:txBody>
      </p:sp>
      <p:grpSp>
        <p:nvGrpSpPr>
          <p:cNvPr id="5" name="Graphic 3">
            <a:extLst>
              <a:ext uri="{FF2B5EF4-FFF2-40B4-BE49-F238E27FC236}">
                <a16:creationId xmlns:a16="http://schemas.microsoft.com/office/drawing/2014/main" id="{99F4B2F6-81E8-DD4B-2E9C-0EF0AC3C9031}"/>
              </a:ext>
            </a:extLst>
          </p:cNvPr>
          <p:cNvGrpSpPr/>
          <p:nvPr/>
        </p:nvGrpSpPr>
        <p:grpSpPr>
          <a:xfrm>
            <a:off x="5019199" y="1342946"/>
            <a:ext cx="772300" cy="871495"/>
            <a:chOff x="4643578" y="432838"/>
            <a:chExt cx="1028134" cy="1160188"/>
          </a:xfrm>
          <a:solidFill>
            <a:srgbClr val="007772"/>
          </a:solidFill>
        </p:grpSpPr>
        <p:sp>
          <p:nvSpPr>
            <p:cNvPr id="6" name="Freeform 1035">
              <a:extLst>
                <a:ext uri="{FF2B5EF4-FFF2-40B4-BE49-F238E27FC236}">
                  <a16:creationId xmlns:a16="http://schemas.microsoft.com/office/drawing/2014/main" id="{BC1213C2-0F3A-B860-B002-BD9113B204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ED7EE05F-56E8-8FD5-9D5B-792C4ED3B67D}"/>
                </a:ext>
              </a:extLst>
            </p:cNvPr>
            <p:cNvGrpSpPr/>
            <p:nvPr/>
          </p:nvGrpSpPr>
          <p:grpSpPr>
            <a:xfrm>
              <a:off x="4643578" y="432838"/>
              <a:ext cx="1028134" cy="1160188"/>
              <a:chOff x="4643578" y="432838"/>
              <a:chExt cx="1028134" cy="1160188"/>
            </a:xfrm>
            <a:grpFill/>
          </p:grpSpPr>
          <p:sp>
            <p:nvSpPr>
              <p:cNvPr id="8" name="Freeform 1037">
                <a:extLst>
                  <a:ext uri="{FF2B5EF4-FFF2-40B4-BE49-F238E27FC236}">
                    <a16:creationId xmlns:a16="http://schemas.microsoft.com/office/drawing/2014/main" id="{D3C42F84-3788-0C08-DF5D-571B84B450B8}"/>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9" name="Freeform 1038">
                <a:extLst>
                  <a:ext uri="{FF2B5EF4-FFF2-40B4-BE49-F238E27FC236}">
                    <a16:creationId xmlns:a16="http://schemas.microsoft.com/office/drawing/2014/main" id="{D9E58240-6EE4-B2B7-18A2-E20C85E67748}"/>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nvGrpSpPr>
          <p:cNvPr id="12" name="Graphic 3">
            <a:extLst>
              <a:ext uri="{FF2B5EF4-FFF2-40B4-BE49-F238E27FC236}">
                <a16:creationId xmlns:a16="http://schemas.microsoft.com/office/drawing/2014/main" id="{B0417498-BF92-13DA-0FBF-DB1C75DDFABA}"/>
              </a:ext>
            </a:extLst>
          </p:cNvPr>
          <p:cNvGrpSpPr/>
          <p:nvPr/>
        </p:nvGrpSpPr>
        <p:grpSpPr>
          <a:xfrm>
            <a:off x="7611594" y="5304207"/>
            <a:ext cx="837349" cy="785687"/>
            <a:chOff x="6615628" y="2116894"/>
            <a:chExt cx="1066935" cy="1001108"/>
          </a:xfrm>
          <a:solidFill>
            <a:srgbClr val="007772"/>
          </a:solidFill>
        </p:grpSpPr>
        <p:sp>
          <p:nvSpPr>
            <p:cNvPr id="13" name="Freeform 1130">
              <a:extLst>
                <a:ext uri="{FF2B5EF4-FFF2-40B4-BE49-F238E27FC236}">
                  <a16:creationId xmlns:a16="http://schemas.microsoft.com/office/drawing/2014/main" id="{62C7AD4E-DA23-A31C-FB4F-6F1D88085EBF}"/>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14" name="Freeform 1131">
              <a:extLst>
                <a:ext uri="{FF2B5EF4-FFF2-40B4-BE49-F238E27FC236}">
                  <a16:creationId xmlns:a16="http://schemas.microsoft.com/office/drawing/2014/main" id="{4B9791F3-1048-D5D2-9F42-A54AA9054106}"/>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15" name="Freeform 1132">
              <a:extLst>
                <a:ext uri="{FF2B5EF4-FFF2-40B4-BE49-F238E27FC236}">
                  <a16:creationId xmlns:a16="http://schemas.microsoft.com/office/drawing/2014/main" id="{4A900B26-E8B4-1AA9-8F9A-D54F3B9F228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16" name="Freeform 1133">
              <a:extLst>
                <a:ext uri="{FF2B5EF4-FFF2-40B4-BE49-F238E27FC236}">
                  <a16:creationId xmlns:a16="http://schemas.microsoft.com/office/drawing/2014/main" id="{6D0F0E46-C24C-2FC3-5158-886F100D91D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17" name="Freeform 1134">
              <a:extLst>
                <a:ext uri="{FF2B5EF4-FFF2-40B4-BE49-F238E27FC236}">
                  <a16:creationId xmlns:a16="http://schemas.microsoft.com/office/drawing/2014/main" id="{A37BCCF5-A34E-A511-0855-66DAD818A9E7}"/>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18" name="Freeform 1135">
              <a:extLst>
                <a:ext uri="{FF2B5EF4-FFF2-40B4-BE49-F238E27FC236}">
                  <a16:creationId xmlns:a16="http://schemas.microsoft.com/office/drawing/2014/main" id="{C1A74468-28BB-3EB5-C3D4-9C37A430F82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19" name="Freeform 1136">
              <a:extLst>
                <a:ext uri="{FF2B5EF4-FFF2-40B4-BE49-F238E27FC236}">
                  <a16:creationId xmlns:a16="http://schemas.microsoft.com/office/drawing/2014/main" id="{7A8F20E1-2062-A25D-9677-F385F8313AB1}"/>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20" name="Freeform 1137">
              <a:extLst>
                <a:ext uri="{FF2B5EF4-FFF2-40B4-BE49-F238E27FC236}">
                  <a16:creationId xmlns:a16="http://schemas.microsoft.com/office/drawing/2014/main" id="{8F7F2018-578E-F2C2-B9FC-39F7D8FD55B4}"/>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21" name="Freeform 1138">
              <a:extLst>
                <a:ext uri="{FF2B5EF4-FFF2-40B4-BE49-F238E27FC236}">
                  <a16:creationId xmlns:a16="http://schemas.microsoft.com/office/drawing/2014/main" id="{B09C9D84-DC59-AB94-C8F4-055678D58182}"/>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22" name="Freeform 1139">
              <a:extLst>
                <a:ext uri="{FF2B5EF4-FFF2-40B4-BE49-F238E27FC236}">
                  <a16:creationId xmlns:a16="http://schemas.microsoft.com/office/drawing/2014/main" id="{0321D84A-4345-69BE-00CE-438416F72311}"/>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23" name="Freeform 1140">
              <a:extLst>
                <a:ext uri="{FF2B5EF4-FFF2-40B4-BE49-F238E27FC236}">
                  <a16:creationId xmlns:a16="http://schemas.microsoft.com/office/drawing/2014/main" id="{9B986489-2A1F-0273-9F50-3F46A94CEA9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24" name="Freeform 1141">
              <a:extLst>
                <a:ext uri="{FF2B5EF4-FFF2-40B4-BE49-F238E27FC236}">
                  <a16:creationId xmlns:a16="http://schemas.microsoft.com/office/drawing/2014/main" id="{842E9B58-1A52-20E0-56A5-6465C792A858}"/>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nvGrpSpPr>
          <p:cNvPr id="25" name="Group 24">
            <a:extLst>
              <a:ext uri="{FF2B5EF4-FFF2-40B4-BE49-F238E27FC236}">
                <a16:creationId xmlns:a16="http://schemas.microsoft.com/office/drawing/2014/main" id="{2172F1B2-2506-8981-2871-3AC983DD193E}"/>
              </a:ext>
            </a:extLst>
          </p:cNvPr>
          <p:cNvGrpSpPr/>
          <p:nvPr/>
        </p:nvGrpSpPr>
        <p:grpSpPr>
          <a:xfrm>
            <a:off x="2414378" y="5427523"/>
            <a:ext cx="676288" cy="676171"/>
            <a:chOff x="3258209" y="1217582"/>
            <a:chExt cx="4712093" cy="4711281"/>
          </a:xfrm>
          <a:solidFill>
            <a:srgbClr val="007772"/>
          </a:solidFill>
        </p:grpSpPr>
        <p:sp>
          <p:nvSpPr>
            <p:cNvPr id="26" name="Freeform 31">
              <a:extLst>
                <a:ext uri="{FF2B5EF4-FFF2-40B4-BE49-F238E27FC236}">
                  <a16:creationId xmlns:a16="http://schemas.microsoft.com/office/drawing/2014/main" id="{B422242F-48DA-6CE5-2CDD-798D4BB06A3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grpFill/>
            <a:ln w="9514" cap="flat">
              <a:noFill/>
              <a:prstDash val="solid"/>
              <a:miter/>
            </a:ln>
          </p:spPr>
          <p:txBody>
            <a:bodyPr rtlCol="0" anchor="ctr"/>
            <a:lstStyle/>
            <a:p>
              <a:endParaRPr lang="en-US"/>
            </a:p>
          </p:txBody>
        </p:sp>
        <p:sp>
          <p:nvSpPr>
            <p:cNvPr id="27" name="Freeform 32">
              <a:extLst>
                <a:ext uri="{FF2B5EF4-FFF2-40B4-BE49-F238E27FC236}">
                  <a16:creationId xmlns:a16="http://schemas.microsoft.com/office/drawing/2014/main" id="{B86F2684-0289-6F67-3364-133F74D2791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grpFill/>
            <a:ln w="9514" cap="flat">
              <a:noFill/>
              <a:prstDash val="solid"/>
              <a:miter/>
            </a:ln>
          </p:spPr>
          <p:txBody>
            <a:bodyPr rtlCol="0" anchor="ctr"/>
            <a:lstStyle/>
            <a:p>
              <a:endParaRPr lang="en-US" dirty="0"/>
            </a:p>
          </p:txBody>
        </p:sp>
        <p:grpSp>
          <p:nvGrpSpPr>
            <p:cNvPr id="28" name="Group 27">
              <a:extLst>
                <a:ext uri="{FF2B5EF4-FFF2-40B4-BE49-F238E27FC236}">
                  <a16:creationId xmlns:a16="http://schemas.microsoft.com/office/drawing/2014/main" id="{42C122E1-F5A2-54F3-4A78-F4D0C837A2F9}"/>
                </a:ext>
              </a:extLst>
            </p:cNvPr>
            <p:cNvGrpSpPr/>
            <p:nvPr/>
          </p:nvGrpSpPr>
          <p:grpSpPr>
            <a:xfrm>
              <a:off x="3258209" y="1217582"/>
              <a:ext cx="4712093" cy="4711281"/>
              <a:chOff x="3258209" y="1217582"/>
              <a:chExt cx="4712093" cy="4711281"/>
            </a:xfrm>
            <a:grpFill/>
          </p:grpSpPr>
          <p:sp>
            <p:nvSpPr>
              <p:cNvPr id="29" name="Freeform 16">
                <a:extLst>
                  <a:ext uri="{FF2B5EF4-FFF2-40B4-BE49-F238E27FC236}">
                    <a16:creationId xmlns:a16="http://schemas.microsoft.com/office/drawing/2014/main" id="{1667DB68-B3E4-957C-3585-7CEE1799A1C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0" name="Freeform 18">
                <a:extLst>
                  <a:ext uri="{FF2B5EF4-FFF2-40B4-BE49-F238E27FC236}">
                    <a16:creationId xmlns:a16="http://schemas.microsoft.com/office/drawing/2014/main" id="{ADF2FED7-FDA9-5060-3B63-530FC9E3676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1" name="Freeform 19">
                <a:extLst>
                  <a:ext uri="{FF2B5EF4-FFF2-40B4-BE49-F238E27FC236}">
                    <a16:creationId xmlns:a16="http://schemas.microsoft.com/office/drawing/2014/main" id="{963E8961-AF11-CDC0-CBD4-3234496AB41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2" name="Freeform 20">
                <a:extLst>
                  <a:ext uri="{FF2B5EF4-FFF2-40B4-BE49-F238E27FC236}">
                    <a16:creationId xmlns:a16="http://schemas.microsoft.com/office/drawing/2014/main" id="{A34137FC-9F9B-8BA0-DC31-607A6CE6347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3" name="Freeform 21">
                <a:extLst>
                  <a:ext uri="{FF2B5EF4-FFF2-40B4-BE49-F238E27FC236}">
                    <a16:creationId xmlns:a16="http://schemas.microsoft.com/office/drawing/2014/main" id="{A4165CB1-2279-53F8-7AC0-9A413A41762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4" name="Freeform 22">
                <a:extLst>
                  <a:ext uri="{FF2B5EF4-FFF2-40B4-BE49-F238E27FC236}">
                    <a16:creationId xmlns:a16="http://schemas.microsoft.com/office/drawing/2014/main" id="{B73C1BFE-8CA9-8C80-E095-02115A838F2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5" name="Freeform 23">
                <a:extLst>
                  <a:ext uri="{FF2B5EF4-FFF2-40B4-BE49-F238E27FC236}">
                    <a16:creationId xmlns:a16="http://schemas.microsoft.com/office/drawing/2014/main" id="{661FC961-6F01-A5D8-FA4A-E0C7C31DC13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36" name="Freeform 24">
                <a:extLst>
                  <a:ext uri="{FF2B5EF4-FFF2-40B4-BE49-F238E27FC236}">
                    <a16:creationId xmlns:a16="http://schemas.microsoft.com/office/drawing/2014/main" id="{332A0384-1A26-8535-6D0E-3E662670BB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7" name="Freeform 25">
                <a:extLst>
                  <a:ext uri="{FF2B5EF4-FFF2-40B4-BE49-F238E27FC236}">
                    <a16:creationId xmlns:a16="http://schemas.microsoft.com/office/drawing/2014/main" id="{5F57652E-65B3-1175-6F8C-3DCD90065C5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8" name="Freeform 26">
                <a:extLst>
                  <a:ext uri="{FF2B5EF4-FFF2-40B4-BE49-F238E27FC236}">
                    <a16:creationId xmlns:a16="http://schemas.microsoft.com/office/drawing/2014/main" id="{14DC963B-2F43-1987-FC88-3DF8258788ED}"/>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39" name="Freeform 27">
                <a:extLst>
                  <a:ext uri="{FF2B5EF4-FFF2-40B4-BE49-F238E27FC236}">
                    <a16:creationId xmlns:a16="http://schemas.microsoft.com/office/drawing/2014/main" id="{380D86FE-6173-E98C-AFF5-CCAB1DC6FE5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0" name="Freeform 28">
                <a:extLst>
                  <a:ext uri="{FF2B5EF4-FFF2-40B4-BE49-F238E27FC236}">
                    <a16:creationId xmlns:a16="http://schemas.microsoft.com/office/drawing/2014/main" id="{A9698385-3A0F-90F2-A9A1-64170159A14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1" name="Freeform 29">
                <a:extLst>
                  <a:ext uri="{FF2B5EF4-FFF2-40B4-BE49-F238E27FC236}">
                    <a16:creationId xmlns:a16="http://schemas.microsoft.com/office/drawing/2014/main" id="{BFD7DC8C-A140-C637-17E1-78DA522261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2" name="Freeform 30">
                <a:extLst>
                  <a:ext uri="{FF2B5EF4-FFF2-40B4-BE49-F238E27FC236}">
                    <a16:creationId xmlns:a16="http://schemas.microsoft.com/office/drawing/2014/main" id="{3471BE90-568B-6037-7E89-1975A9AA191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5" name="Graphic 2">
            <a:extLst>
              <a:ext uri="{FF2B5EF4-FFF2-40B4-BE49-F238E27FC236}">
                <a16:creationId xmlns:a16="http://schemas.microsoft.com/office/drawing/2014/main" id="{EEA0B42D-7DB1-F74B-45B8-710C789A2705}"/>
              </a:ext>
            </a:extLst>
          </p:cNvPr>
          <p:cNvGrpSpPr/>
          <p:nvPr userDrawn="1"/>
        </p:nvGrpSpPr>
        <p:grpSpPr>
          <a:xfrm>
            <a:off x="11021101" y="1088251"/>
            <a:ext cx="872482" cy="1012568"/>
            <a:chOff x="2403525" y="3625384"/>
            <a:chExt cx="853935" cy="991043"/>
          </a:xfrm>
          <a:solidFill>
            <a:srgbClr val="007772"/>
          </a:solidFill>
        </p:grpSpPr>
        <p:sp>
          <p:nvSpPr>
            <p:cNvPr id="46" name="Freeform 45">
              <a:extLst>
                <a:ext uri="{FF2B5EF4-FFF2-40B4-BE49-F238E27FC236}">
                  <a16:creationId xmlns:a16="http://schemas.microsoft.com/office/drawing/2014/main" id="{9CBBD707-9B30-7D41-3BFD-1F7EE734692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2C228B0-4006-DB5B-2F29-A382C431C68E}"/>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1121110-E25B-5743-4579-A9CD3393392C}"/>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88BF6E2-7074-BD45-53D4-3C85D0EB8F99}"/>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1849112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a:extLst>
              <a:ext uri="{FF2B5EF4-FFF2-40B4-BE49-F238E27FC236}">
                <a16:creationId xmlns:a16="http://schemas.microsoft.com/office/drawing/2014/main" id="{BD7CA96C-54B0-BD3F-8A1F-BCA05C13BC4E}"/>
              </a:ext>
            </a:extLst>
          </p:cNvPr>
          <p:cNvSpPr>
            <a:spLocks noGrp="1"/>
          </p:cNvSpPr>
          <p:nvPr>
            <p:ph type="body" sz="quarter" idx="13"/>
          </p:nvPr>
        </p:nvSpPr>
        <p:spPr>
          <a:xfrm>
            <a:off x="1675006" y="1074656"/>
            <a:ext cx="3858047" cy="697353"/>
          </a:xfrm>
        </p:spPr>
        <p:txBody>
          <a:bodyPr>
            <a:noAutofit/>
          </a:bodyPr>
          <a:lstStyle/>
          <a:p>
            <a:pPr>
              <a:lnSpc>
                <a:spcPct val="100000"/>
              </a:lnSpc>
            </a:pPr>
            <a:r>
              <a:rPr lang="pl-PL" dirty="0"/>
              <a:t>How Smart Irrigation Works</a:t>
            </a:r>
          </a:p>
        </p:txBody>
      </p:sp>
      <p:sp>
        <p:nvSpPr>
          <p:cNvPr id="10" name="Symbol zastępczy tekstu 9">
            <a:extLst>
              <a:ext uri="{FF2B5EF4-FFF2-40B4-BE49-F238E27FC236}">
                <a16:creationId xmlns:a16="http://schemas.microsoft.com/office/drawing/2014/main" id="{838159A3-6A60-7E61-CBDB-E7B16B28F5CB}"/>
              </a:ext>
            </a:extLst>
          </p:cNvPr>
          <p:cNvSpPr>
            <a:spLocks noGrp="1"/>
          </p:cNvSpPr>
          <p:nvPr>
            <p:ph type="body" sz="quarter" idx="14"/>
          </p:nvPr>
        </p:nvSpPr>
        <p:spPr>
          <a:xfrm>
            <a:off x="1731410" y="3079102"/>
            <a:ext cx="3420012" cy="3186070"/>
          </a:xfrm>
        </p:spPr>
        <p:txBody>
          <a:bodyPr/>
          <a:lstStyle/>
          <a:p>
            <a:r>
              <a:rPr lang="en-US" dirty="0"/>
              <a:t>Watch the video and learn the basics of how an IoT-based irrigation system works properly</a:t>
            </a:r>
          </a:p>
          <a:p>
            <a:endParaRPr lang="en-US" dirty="0"/>
          </a:p>
          <a:p>
            <a:r>
              <a:rPr lang="en-US" sz="1800" dirty="0">
                <a:hlinkClick r:id="rId3"/>
              </a:rPr>
              <a:t>IoT smart water irrigation monitoring system Automatic Plant Watering System Blynk cloud</a:t>
            </a:r>
            <a:endParaRPr lang="pl-PL" sz="1800" dirty="0"/>
          </a:p>
        </p:txBody>
      </p:sp>
      <p:pic>
        <p:nvPicPr>
          <p:cNvPr id="5" name="Multimedia online 4" title="IoT smart water irrigation monitoring system Automatic Plant Watering System Blynk cloud">
            <a:hlinkClick r:id="" action="ppaction://media"/>
            <a:extLst>
              <a:ext uri="{FF2B5EF4-FFF2-40B4-BE49-F238E27FC236}">
                <a16:creationId xmlns:a16="http://schemas.microsoft.com/office/drawing/2014/main" id="{C88D87E5-7B2C-A742-76AC-C81C560459C1}"/>
              </a:ext>
            </a:extLst>
          </p:cNvPr>
          <p:cNvPicPr>
            <a:picLocks noRot="1" noChangeAspect="1"/>
          </p:cNvPicPr>
          <p:nvPr>
            <a:videoFile r:link="rId1"/>
          </p:nvPr>
        </p:nvPicPr>
        <p:blipFill>
          <a:blip r:embed="rId4"/>
          <a:stretch>
            <a:fillRect/>
          </a:stretch>
        </p:blipFill>
        <p:spPr>
          <a:xfrm>
            <a:off x="7305364" y="2406166"/>
            <a:ext cx="3069907" cy="4451834"/>
          </a:xfrm>
          <a:prstGeom prst="rect">
            <a:avLst/>
          </a:prstGeom>
        </p:spPr>
      </p:pic>
    </p:spTree>
    <p:extLst>
      <p:ext uri="{BB962C8B-B14F-4D97-AF65-F5344CB8AC3E}">
        <p14:creationId xmlns:p14="http://schemas.microsoft.com/office/powerpoint/2010/main" val="143322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6D9B9-82BF-5920-5F1C-E86F7DC32B92}"/>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A81A07F7-BF94-F3EB-9960-D2BB8A8983DA}"/>
              </a:ext>
            </a:extLst>
          </p:cNvPr>
          <p:cNvSpPr>
            <a:spLocks noGrp="1"/>
          </p:cNvSpPr>
          <p:nvPr>
            <p:ph type="body" sz="quarter" idx="13"/>
          </p:nvPr>
        </p:nvSpPr>
        <p:spPr>
          <a:xfrm>
            <a:off x="1421395" y="407547"/>
            <a:ext cx="10218156" cy="697353"/>
          </a:xfrm>
        </p:spPr>
        <p:txBody>
          <a:bodyPr>
            <a:normAutofit fontScale="25000" lnSpcReduction="20000"/>
          </a:bodyPr>
          <a:lstStyle/>
          <a:p>
            <a:pPr>
              <a:lnSpc>
                <a:spcPct val="100000"/>
              </a:lnSpc>
            </a:pPr>
            <a:r>
              <a:rPr lang="en-US" sz="14400" b="1" dirty="0">
                <a:highlight>
                  <a:srgbClr val="EEA821"/>
                </a:highlight>
              </a:rPr>
              <a:t>Be Inspired:</a:t>
            </a:r>
            <a:br>
              <a:rPr lang="en-US" sz="14400" b="1" dirty="0"/>
            </a:br>
            <a:r>
              <a:rPr lang="en-US" sz="14400" b="1" dirty="0"/>
              <a:t>Practical application of drip irrigation on the farm of Szymon Leszczyński</a:t>
            </a:r>
            <a:r>
              <a:rPr lang="pl-PL" sz="14400" dirty="0"/>
              <a:t>:</a:t>
            </a:r>
          </a:p>
          <a:p>
            <a:endParaRPr lang="pl-PL" sz="5000" dirty="0"/>
          </a:p>
        </p:txBody>
      </p:sp>
      <p:sp>
        <p:nvSpPr>
          <p:cNvPr id="4" name="Symbol zastępczy tekstu 3">
            <a:extLst>
              <a:ext uri="{FF2B5EF4-FFF2-40B4-BE49-F238E27FC236}">
                <a16:creationId xmlns:a16="http://schemas.microsoft.com/office/drawing/2014/main" id="{2F1D365A-88E2-9F3C-B1E9-CE447CFE6B6D}"/>
              </a:ext>
            </a:extLst>
          </p:cNvPr>
          <p:cNvSpPr>
            <a:spLocks noGrp="1"/>
          </p:cNvSpPr>
          <p:nvPr>
            <p:ph type="body" sz="quarter" idx="14"/>
          </p:nvPr>
        </p:nvSpPr>
        <p:spPr>
          <a:xfrm>
            <a:off x="6867364" y="1419128"/>
            <a:ext cx="5073624" cy="3170441"/>
          </a:xfrm>
        </p:spPr>
        <p:txBody>
          <a:bodyPr/>
          <a:lstStyle/>
          <a:p>
            <a:pPr marL="457200" indent="-457200">
              <a:lnSpc>
                <a:spcPct val="100000"/>
              </a:lnSpc>
              <a:buFontTx/>
              <a:buChar char="-"/>
            </a:pPr>
            <a:r>
              <a:rPr lang="en-US" dirty="0"/>
              <a:t>8ha of potato plantations
100% increase in yield in the first year of application 
reducing disease pressure
Improved crop quality</a:t>
            </a:r>
            <a:endParaRPr lang="pl-PL" dirty="0"/>
          </a:p>
          <a:p>
            <a:pPr>
              <a:lnSpc>
                <a:spcPct val="100000"/>
              </a:lnSpc>
            </a:pPr>
            <a:r>
              <a:rPr lang="en-US" b="1" dirty="0"/>
              <a:t>Watch the video and pay attention to</a:t>
            </a:r>
            <a:r>
              <a:rPr lang="pl-PL" sz="2400" b="1" dirty="0"/>
              <a:t>:</a:t>
            </a:r>
          </a:p>
          <a:p>
            <a:pPr>
              <a:lnSpc>
                <a:spcPct val="100000"/>
              </a:lnSpc>
            </a:pPr>
            <a:r>
              <a:rPr lang="pl-PL" sz="2400" dirty="0"/>
              <a:t>- </a:t>
            </a:r>
            <a:r>
              <a:rPr lang="en-US" dirty="0"/>
              <a:t>Advantages and disadvantages of the droplet system
- what is necessary when setting up and using the system</a:t>
            </a:r>
            <a:endParaRPr lang="pl-PL" sz="800" dirty="0"/>
          </a:p>
          <a:p>
            <a:endParaRPr lang="pl-PL" dirty="0"/>
          </a:p>
          <a:p>
            <a:endParaRPr lang="pl-PL" dirty="0"/>
          </a:p>
          <a:p>
            <a:endParaRPr lang="pl-PL" sz="2800" dirty="0">
              <a:solidFill>
                <a:srgbClr val="C00000"/>
              </a:solidFill>
            </a:endParaRPr>
          </a:p>
        </p:txBody>
      </p:sp>
      <p:pic>
        <p:nvPicPr>
          <p:cNvPr id="6" name="Multimedia online 5" title="Nawadnianie kropelkowe w uprawie ziemniaka | RPZ #14">
            <a:hlinkClick r:id="" action="ppaction://media"/>
            <a:extLst>
              <a:ext uri="{FF2B5EF4-FFF2-40B4-BE49-F238E27FC236}">
                <a16:creationId xmlns:a16="http://schemas.microsoft.com/office/drawing/2014/main" id="{EFBE04E1-9BB2-AF69-B90F-6EB6729DCC2D}"/>
              </a:ext>
            </a:extLst>
          </p:cNvPr>
          <p:cNvPicPr>
            <a:picLocks noRot="1" noChangeAspect="1"/>
          </p:cNvPicPr>
          <p:nvPr>
            <a:videoFile r:link="rId1"/>
          </p:nvPr>
        </p:nvPicPr>
        <p:blipFill>
          <a:blip r:embed="rId4"/>
          <a:stretch>
            <a:fillRect/>
          </a:stretch>
        </p:blipFill>
        <p:spPr>
          <a:xfrm>
            <a:off x="1022376" y="2836812"/>
            <a:ext cx="5066404" cy="3020780"/>
          </a:xfrm>
          <a:prstGeom prst="rect">
            <a:avLst/>
          </a:prstGeom>
        </p:spPr>
      </p:pic>
      <p:sp>
        <p:nvSpPr>
          <p:cNvPr id="7" name="pole tekstowe 6">
            <a:extLst>
              <a:ext uri="{FF2B5EF4-FFF2-40B4-BE49-F238E27FC236}">
                <a16:creationId xmlns:a16="http://schemas.microsoft.com/office/drawing/2014/main" id="{622EDA42-FBAA-8396-DFC3-5D56F6D5687E}"/>
              </a:ext>
            </a:extLst>
          </p:cNvPr>
          <p:cNvSpPr txBox="1"/>
          <p:nvPr/>
        </p:nvSpPr>
        <p:spPr>
          <a:xfrm>
            <a:off x="399514" y="6368972"/>
            <a:ext cx="6312127" cy="338554"/>
          </a:xfrm>
          <a:prstGeom prst="rect">
            <a:avLst/>
          </a:prstGeom>
          <a:noFill/>
        </p:spPr>
        <p:txBody>
          <a:bodyPr wrap="square" rtlCol="0">
            <a:spAutoFit/>
          </a:bodyPr>
          <a:lstStyle/>
          <a:p>
            <a:pPr algn="ctr">
              <a:lnSpc>
                <a:spcPct val="100000"/>
              </a:lnSpc>
            </a:pPr>
            <a:r>
              <a:rPr lang="pl-PL" sz="1600" dirty="0">
                <a:hlinkClick r:id="rId5"/>
              </a:rPr>
              <a:t>Nawadnianie kropelkowe w uprawie ziemniaka | RPZ #14 - YouTube</a:t>
            </a:r>
            <a:endParaRPr lang="pl-PL" sz="1600" dirty="0"/>
          </a:p>
        </p:txBody>
      </p:sp>
    </p:spTree>
    <p:extLst>
      <p:ext uri="{BB962C8B-B14F-4D97-AF65-F5344CB8AC3E}">
        <p14:creationId xmlns:p14="http://schemas.microsoft.com/office/powerpoint/2010/main" val="153213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96ADF-6215-B17B-0E91-8D520043A9C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84F1D0F-474B-DDD8-1D69-84535FA644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0448A9B-73F1-A954-5696-468EE155FB0B}"/>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72B4A91-A291-8221-1E4F-C3FB54735006}"/>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a:t>
            </a:r>
            <a:r>
              <a:rPr lang="pl-PL" dirty="0"/>
              <a:t>4</a:t>
            </a:r>
            <a:endParaRPr lang="en-US" dirty="0"/>
          </a:p>
        </p:txBody>
      </p:sp>
      <p:grpSp>
        <p:nvGrpSpPr>
          <p:cNvPr id="10" name="Group 9">
            <a:extLst>
              <a:ext uri="{FF2B5EF4-FFF2-40B4-BE49-F238E27FC236}">
                <a16:creationId xmlns:a16="http://schemas.microsoft.com/office/drawing/2014/main" id="{6D19D531-65BD-379A-3965-62F78A68EB6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3946DAB7-17B6-E613-243F-51BFEED36CEC}"/>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2FFEC08-DD3A-DE19-87BE-0DF2CF93D25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14" name="Symbol zastępczy obrazu 13" descr="Obraz zawierający osoba, Telefon komórkowy, na wolnym powietrzu, ubrania&#10;&#10;Zawartość wygenerowana przez sztuczną inteligencję może być niepoprawna.">
            <a:extLst>
              <a:ext uri="{FF2B5EF4-FFF2-40B4-BE49-F238E27FC236}">
                <a16:creationId xmlns:a16="http://schemas.microsoft.com/office/drawing/2014/main" id="{3F943891-E3F6-131B-4B4A-A9A3161E07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56948A9B-E2F3-E631-B78D-45CB47E9D889}"/>
              </a:ext>
            </a:extLst>
          </p:cNvPr>
          <p:cNvSpPr txBox="1"/>
          <p:nvPr/>
        </p:nvSpPr>
        <p:spPr>
          <a:xfrm>
            <a:off x="3730032" y="2104806"/>
            <a:ext cx="3589373" cy="646331"/>
          </a:xfrm>
          <a:prstGeom prst="rect">
            <a:avLst/>
          </a:prstGeom>
          <a:solidFill>
            <a:srgbClr val="EEA821"/>
          </a:solidFill>
        </p:spPr>
        <p:txBody>
          <a:bodyPr wrap="square" rtlCol="0">
            <a:spAutoFit/>
          </a:bodyPr>
          <a:lstStyle/>
          <a:p>
            <a:pPr algn="ctr"/>
            <a:r>
              <a:rPr lang="pl-PL" sz="3600" b="1" dirty="0">
                <a:solidFill>
                  <a:schemeClr val="bg1"/>
                </a:solidFill>
                <a:latin typeface="Calibri" panose="020F0502020204030204" pitchFamily="34" charset="0"/>
                <a:cs typeface="Calibri" panose="020F0502020204030204" pitchFamily="34" charset="0"/>
              </a:rPr>
              <a:t>LET’S PRACTICE</a:t>
            </a:r>
            <a:endParaRPr lang="en-U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696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2" y="1148875"/>
            <a:ext cx="2604960" cy="1077218"/>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the importance of water efficiency in agriculture</a:t>
            </a:r>
            <a:r>
              <a:rPr lang="pl-PL" sz="1600" dirty="0">
                <a:solidFill>
                  <a:schemeClr val="bg1"/>
                </a:solidFill>
                <a:latin typeface="Calibri" panose="020F0502020204030204" pitchFamily="34" charset="0"/>
                <a:ea typeface="Lato" charset="0"/>
                <a:cs typeface="Calibri" panose="020F0502020204030204" pitchFamily="34" charset="0"/>
              </a:rPr>
              <a:t> and </a:t>
            </a:r>
            <a:r>
              <a:rPr lang="pl-PL" sz="1600" dirty="0" err="1">
                <a:solidFill>
                  <a:schemeClr val="bg1"/>
                </a:solidFill>
                <a:latin typeface="Calibri" panose="020F0502020204030204" pitchFamily="34" charset="0"/>
                <a:ea typeface="Lato" charset="0"/>
                <a:cs typeface="Calibri" panose="020F0502020204030204" pitchFamily="34" charset="0"/>
              </a:rPr>
              <a:t>basic</a:t>
            </a:r>
            <a:r>
              <a:rPr lang="pl-PL" sz="1600" dirty="0">
                <a:solidFill>
                  <a:schemeClr val="bg1"/>
                </a:solidFill>
                <a:latin typeface="Calibri" panose="020F0502020204030204" pitchFamily="34" charset="0"/>
                <a:ea typeface="Lato" charset="0"/>
                <a:cs typeface="Calibri" panose="020F0502020204030204" pitchFamily="34" charset="0"/>
              </a:rPr>
              <a:t> </a:t>
            </a:r>
            <a:r>
              <a:rPr lang="pl-PL" sz="1600" dirty="0" err="1">
                <a:solidFill>
                  <a:schemeClr val="bg1"/>
                </a:solidFill>
                <a:latin typeface="Calibri" panose="020F0502020204030204" pitchFamily="34" charset="0"/>
                <a:ea typeface="Lato" charset="0"/>
                <a:cs typeface="Calibri" panose="020F0502020204030204" pitchFamily="34" charset="0"/>
              </a:rPr>
              <a:t>water-saving</a:t>
            </a:r>
            <a:r>
              <a:rPr lang="pl-PL" sz="1600" dirty="0">
                <a:solidFill>
                  <a:schemeClr val="bg1"/>
                </a:solidFill>
                <a:latin typeface="Calibri" panose="020F0502020204030204" pitchFamily="34" charset="0"/>
                <a:ea typeface="Lato" charset="0"/>
                <a:cs typeface="Calibri" panose="020F0502020204030204" pitchFamily="34" charset="0"/>
              </a:rPr>
              <a:t> </a:t>
            </a:r>
            <a:r>
              <a:rPr lang="pl-PL" sz="1600" dirty="0" err="1">
                <a:solidFill>
                  <a:schemeClr val="bg1"/>
                </a:solidFill>
                <a:latin typeface="Calibri" panose="020F0502020204030204" pitchFamily="34" charset="0"/>
                <a:ea typeface="Lato" charset="0"/>
                <a:cs typeface="Calibri" panose="020F0502020204030204" pitchFamily="34" charset="0"/>
              </a:rPr>
              <a:t>farming</a:t>
            </a:r>
            <a:r>
              <a:rPr lang="pl-PL" sz="1600" dirty="0">
                <a:solidFill>
                  <a:schemeClr val="bg1"/>
                </a:solidFill>
                <a:latin typeface="Calibri" panose="020F0502020204030204" pitchFamily="34" charset="0"/>
                <a:ea typeface="Lato" charset="0"/>
                <a:cs typeface="Calibri" panose="020F0502020204030204" pitchFamily="34" charset="0"/>
              </a:rPr>
              <a:t> </a:t>
            </a:r>
            <a:r>
              <a:rPr lang="pl-PL" sz="1600" dirty="0" err="1">
                <a:solidFill>
                  <a:schemeClr val="bg1"/>
                </a:solidFill>
                <a:latin typeface="Calibri" panose="020F0502020204030204" pitchFamily="34" charset="0"/>
                <a:ea typeface="Lato" charset="0"/>
                <a:cs typeface="Calibri" panose="020F0502020204030204" pitchFamily="34" charset="0"/>
              </a:rPr>
              <a:t>practices</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2" name="Rectángulo 602">
            <a:extLst>
              <a:ext uri="{FF2B5EF4-FFF2-40B4-BE49-F238E27FC236}">
                <a16:creationId xmlns:a16="http://schemas.microsoft.com/office/drawing/2014/main" id="{8BD74F46-EE91-4B6C-DD4F-C1DCDE926F8C}"/>
              </a:ext>
            </a:extLst>
          </p:cNvPr>
          <p:cNvSpPr/>
          <p:nvPr/>
        </p:nvSpPr>
        <p:spPr>
          <a:xfrm>
            <a:off x="7582566" y="3183618"/>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differences in the functioning and use of irrigation systems</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584775"/>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what role IoT plays in irrigation management</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213839" cy="4951046"/>
          </a:xfrm>
        </p:spPr>
        <p:txBody>
          <a:bodyPr/>
          <a:lstStyle/>
          <a:p>
            <a:pPr marL="0" indent="0"/>
            <a:r>
              <a:rPr lang="en-US" dirty="0">
                <a:solidFill>
                  <a:schemeClr val="tx1">
                    <a:lumMod val="75000"/>
                    <a:lumOff val="25000"/>
                  </a:schemeClr>
                </a:solidFill>
              </a:rPr>
              <a:t>This module aims to provide you with a comprehensive introduction to the basics of smart irrigation, which is the modern </a:t>
            </a:r>
            <a:r>
              <a:rPr lang="en-US" b="1" dirty="0">
                <a:solidFill>
                  <a:schemeClr val="tx1">
                    <a:lumMod val="75000"/>
                    <a:lumOff val="25000"/>
                  </a:schemeClr>
                </a:solidFill>
              </a:rPr>
              <a:t>method of managing </a:t>
            </a:r>
            <a:r>
              <a:rPr lang="en-US" dirty="0">
                <a:solidFill>
                  <a:schemeClr val="tx1">
                    <a:lumMod val="75000"/>
                    <a:lumOff val="25000"/>
                  </a:schemeClr>
                </a:solidFill>
              </a:rPr>
              <a:t>water in agriculture. You will learn how important it is to save water in today's world and how agriculture can be more environmentally friendly and efficient. You will learn the differences between </a:t>
            </a:r>
            <a:r>
              <a:rPr lang="en-US" b="1" dirty="0">
                <a:solidFill>
                  <a:schemeClr val="tx1">
                    <a:lumMod val="75000"/>
                    <a:lumOff val="25000"/>
                  </a:schemeClr>
                </a:solidFill>
              </a:rPr>
              <a:t>drip and sprinkler irrigation systems and understand </a:t>
            </a:r>
            <a:r>
              <a:rPr lang="en-US" dirty="0">
                <a:solidFill>
                  <a:schemeClr val="tx1">
                    <a:lumMod val="75000"/>
                    <a:lumOff val="25000"/>
                  </a:schemeClr>
                </a:solidFill>
              </a:rPr>
              <a:t>how IoT (Internet of Things) technologies help in automatic and precise water delivery to plants. This material will help you understand how science, technology and agriculture are joining forces to create a more environmentally friendly future</a:t>
            </a:r>
            <a:r>
              <a:rPr lang="pl-PL" dirty="0">
                <a:solidFill>
                  <a:schemeClr val="tx1">
                    <a:lumMod val="75000"/>
                    <a:lumOff val="25000"/>
                  </a:schemeClr>
                </a:solidFill>
              </a:rPr>
              <a:t>.</a:t>
            </a:r>
            <a:endParaRPr lang="en-GB" noProof="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AC12FA3-A568-7FC0-7BDE-BA46D2E18D92}"/>
              </a:ext>
            </a:extLst>
          </p:cNvPr>
          <p:cNvSpPr txBox="1">
            <a:spLocks/>
          </p:cNvSpPr>
          <p:nvPr/>
        </p:nvSpPr>
        <p:spPr>
          <a:xfrm>
            <a:off x="798382" y="761603"/>
            <a:ext cx="4203926"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sz="3600" b="1" dirty="0">
                <a:solidFill>
                  <a:srgbClr val="007772"/>
                </a:solidFill>
                <a:highlight>
                  <a:srgbClr val="EEA821"/>
                </a:highlight>
              </a:rPr>
              <a:t>Learner exercise: </a:t>
            </a:r>
            <a:r>
              <a:rPr lang="pl-PL" sz="3600" b="1" dirty="0">
                <a:solidFill>
                  <a:srgbClr val="007772"/>
                </a:solidFill>
              </a:rPr>
              <a:t>Scenario</a:t>
            </a:r>
            <a:r>
              <a:rPr lang="pl-PL" b="1" dirty="0">
                <a:solidFill>
                  <a:srgbClr val="007772"/>
                </a:solidFill>
              </a:rPr>
              <a:t> </a:t>
            </a:r>
            <a:endParaRPr lang="en-US" b="1" dirty="0">
              <a:solidFill>
                <a:srgbClr val="007772"/>
              </a:solidFill>
            </a:endParaRPr>
          </a:p>
        </p:txBody>
      </p:sp>
      <p:sp>
        <p:nvSpPr>
          <p:cNvPr id="7" name="pole tekstowe 6">
            <a:extLst>
              <a:ext uri="{FF2B5EF4-FFF2-40B4-BE49-F238E27FC236}">
                <a16:creationId xmlns:a16="http://schemas.microsoft.com/office/drawing/2014/main" id="{32F00BD7-EBFF-C413-47DC-245FFBB71DBC}"/>
              </a:ext>
            </a:extLst>
          </p:cNvPr>
          <p:cNvSpPr txBox="1"/>
          <p:nvPr/>
        </p:nvSpPr>
        <p:spPr>
          <a:xfrm>
            <a:off x="690465" y="2068300"/>
            <a:ext cx="3554964" cy="3416320"/>
          </a:xfrm>
          <a:prstGeom prst="rect">
            <a:avLst/>
          </a:prstGeom>
          <a:noFill/>
        </p:spPr>
        <p:txBody>
          <a:bodyPr wrap="square" rtlCol="0">
            <a:spAutoFit/>
          </a:bodyPr>
          <a:lstStyle/>
          <a:p>
            <a:r>
              <a:rPr lang="en-US" sz="2400" dirty="0">
                <a:solidFill>
                  <a:srgbClr val="404040"/>
                </a:solidFill>
              </a:rPr>
              <a:t>You plan to grow cucumbers on the ground. By analyzing climatic conditions and weather forecasts, you find that the amount of rainfall may not be sufficient to meet the water needs of cucumbers. What will you do?</a:t>
            </a:r>
            <a:endParaRPr lang="pl-PL" sz="2400" dirty="0">
              <a:solidFill>
                <a:srgbClr val="404040"/>
              </a:solidFill>
            </a:endParaRPr>
          </a:p>
        </p:txBody>
      </p:sp>
      <p:sp>
        <p:nvSpPr>
          <p:cNvPr id="8" name="Freeform 177">
            <a:extLst>
              <a:ext uri="{FF2B5EF4-FFF2-40B4-BE49-F238E27FC236}">
                <a16:creationId xmlns:a16="http://schemas.microsoft.com/office/drawing/2014/main" id="{970B6E97-D2A9-D00E-DFA3-3837C43570FF}"/>
              </a:ext>
            </a:extLst>
          </p:cNvPr>
          <p:cNvSpPr>
            <a:spLocks noChangeArrowheads="1"/>
          </p:cNvSpPr>
          <p:nvPr/>
        </p:nvSpPr>
        <p:spPr bwMode="auto">
          <a:xfrm>
            <a:off x="5404234" y="71798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9" name="Freeform 176">
            <a:extLst>
              <a:ext uri="{FF2B5EF4-FFF2-40B4-BE49-F238E27FC236}">
                <a16:creationId xmlns:a16="http://schemas.microsoft.com/office/drawing/2014/main" id="{FF34308B-E66C-7B15-7F26-C4C1C0BCBAF8}"/>
              </a:ext>
            </a:extLst>
          </p:cNvPr>
          <p:cNvSpPr>
            <a:spLocks noChangeArrowheads="1"/>
          </p:cNvSpPr>
          <p:nvPr/>
        </p:nvSpPr>
        <p:spPr bwMode="auto">
          <a:xfrm>
            <a:off x="5513091" y="3289347"/>
            <a:ext cx="6100176"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a:p>
        </p:txBody>
      </p:sp>
      <p:sp>
        <p:nvSpPr>
          <p:cNvPr id="10" name="Freeform 177">
            <a:extLst>
              <a:ext uri="{FF2B5EF4-FFF2-40B4-BE49-F238E27FC236}">
                <a16:creationId xmlns:a16="http://schemas.microsoft.com/office/drawing/2014/main" id="{CCA6F238-4D32-FF9C-F6D6-A35BC525E433}"/>
              </a:ext>
            </a:extLst>
          </p:cNvPr>
          <p:cNvSpPr>
            <a:spLocks noChangeArrowheads="1"/>
          </p:cNvSpPr>
          <p:nvPr/>
        </p:nvSpPr>
        <p:spPr bwMode="auto">
          <a:xfrm>
            <a:off x="5678050" y="2994884"/>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11" name="CuadroTexto 598">
            <a:extLst>
              <a:ext uri="{FF2B5EF4-FFF2-40B4-BE49-F238E27FC236}">
                <a16:creationId xmlns:a16="http://schemas.microsoft.com/office/drawing/2014/main" id="{35704148-E420-8C9B-851F-46198F0B216B}"/>
              </a:ext>
            </a:extLst>
          </p:cNvPr>
          <p:cNvSpPr txBox="1"/>
          <p:nvPr/>
        </p:nvSpPr>
        <p:spPr>
          <a:xfrm>
            <a:off x="5928179" y="2986772"/>
            <a:ext cx="3968400" cy="430887"/>
          </a:xfrm>
          <a:prstGeom prst="rect">
            <a:avLst/>
          </a:prstGeom>
          <a:noFill/>
        </p:spPr>
        <p:txBody>
          <a:bodyPr wrap="square" rtlCol="0">
            <a:spAutoFit/>
          </a:bodyPr>
          <a:lstStyle/>
          <a:p>
            <a:r>
              <a:rPr lang="pl-PL" sz="2200" b="1" dirty="0">
                <a:solidFill>
                  <a:schemeClr val="bg1"/>
                </a:solidFill>
                <a:latin typeface="Calibri" panose="020F0502020204030204" pitchFamily="34" charset="0"/>
                <a:ea typeface="Lato" charset="0"/>
                <a:cs typeface="Calibri" panose="020F0502020204030204" pitchFamily="34" charset="0"/>
              </a:rPr>
              <a:t>Answer B</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2" name="Freeform 173">
            <a:extLst>
              <a:ext uri="{FF2B5EF4-FFF2-40B4-BE49-F238E27FC236}">
                <a16:creationId xmlns:a16="http://schemas.microsoft.com/office/drawing/2014/main" id="{71B4CEEF-81D7-B370-DD90-1BCD87A77178}"/>
              </a:ext>
            </a:extLst>
          </p:cNvPr>
          <p:cNvSpPr>
            <a:spLocks noChangeArrowheads="1"/>
          </p:cNvSpPr>
          <p:nvPr/>
        </p:nvSpPr>
        <p:spPr bwMode="auto">
          <a:xfrm>
            <a:off x="5606417" y="4937800"/>
            <a:ext cx="5442717"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dirty="0"/>
          </a:p>
        </p:txBody>
      </p:sp>
      <p:sp>
        <p:nvSpPr>
          <p:cNvPr id="13" name="Freeform 177">
            <a:extLst>
              <a:ext uri="{FF2B5EF4-FFF2-40B4-BE49-F238E27FC236}">
                <a16:creationId xmlns:a16="http://schemas.microsoft.com/office/drawing/2014/main" id="{BC8A3E5F-90A4-312A-0BBD-8A8E43E94C4F}"/>
              </a:ext>
            </a:extLst>
          </p:cNvPr>
          <p:cNvSpPr>
            <a:spLocks noChangeArrowheads="1"/>
          </p:cNvSpPr>
          <p:nvPr/>
        </p:nvSpPr>
        <p:spPr bwMode="auto">
          <a:xfrm>
            <a:off x="5776283" y="4627879"/>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14" name="Freeform 173">
            <a:extLst>
              <a:ext uri="{FF2B5EF4-FFF2-40B4-BE49-F238E27FC236}">
                <a16:creationId xmlns:a16="http://schemas.microsoft.com/office/drawing/2014/main" id="{907956D4-2D27-9AAD-DA02-95852E84CAD7}"/>
              </a:ext>
            </a:extLst>
          </p:cNvPr>
          <p:cNvSpPr>
            <a:spLocks noChangeArrowheads="1"/>
          </p:cNvSpPr>
          <p:nvPr/>
        </p:nvSpPr>
        <p:spPr bwMode="auto">
          <a:xfrm>
            <a:off x="5592946" y="1244840"/>
            <a:ext cx="5442717"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dirty="0"/>
          </a:p>
        </p:txBody>
      </p:sp>
      <p:sp>
        <p:nvSpPr>
          <p:cNvPr id="15" name="CuadroTexto 598">
            <a:extLst>
              <a:ext uri="{FF2B5EF4-FFF2-40B4-BE49-F238E27FC236}">
                <a16:creationId xmlns:a16="http://schemas.microsoft.com/office/drawing/2014/main" id="{A25793C3-16CB-C469-8542-1CAC485E22BE}"/>
              </a:ext>
            </a:extLst>
          </p:cNvPr>
          <p:cNvSpPr txBox="1"/>
          <p:nvPr/>
        </p:nvSpPr>
        <p:spPr>
          <a:xfrm>
            <a:off x="5735437" y="828100"/>
            <a:ext cx="2508144" cy="430887"/>
          </a:xfrm>
          <a:prstGeom prst="rect">
            <a:avLst/>
          </a:prstGeom>
          <a:noFill/>
        </p:spPr>
        <p:txBody>
          <a:bodyPr wrap="square" rtlCol="0">
            <a:spAutoFit/>
          </a:bodyPr>
          <a:lstStyle/>
          <a:p>
            <a:r>
              <a:rPr lang="pl-PL" sz="2200" b="1" dirty="0">
                <a:solidFill>
                  <a:schemeClr val="bg1"/>
                </a:solidFill>
                <a:latin typeface="Calibri" panose="020F0502020204030204" pitchFamily="34" charset="0"/>
                <a:ea typeface="Lato" charset="0"/>
                <a:cs typeface="Calibri" panose="020F0502020204030204" pitchFamily="34" charset="0"/>
              </a:rPr>
              <a:t>Answer A</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00AC411A-CA90-CE75-9F87-E890CFE4FB9D}"/>
              </a:ext>
            </a:extLst>
          </p:cNvPr>
          <p:cNvSpPr/>
          <p:nvPr/>
        </p:nvSpPr>
        <p:spPr>
          <a:xfrm>
            <a:off x="5624639" y="1500605"/>
            <a:ext cx="5544103"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Invests in a sprinkler system to ensure the right amount of water</a:t>
            </a:r>
          </a:p>
        </p:txBody>
      </p:sp>
      <p:sp>
        <p:nvSpPr>
          <p:cNvPr id="17" name="Rectángulo 602">
            <a:extLst>
              <a:ext uri="{FF2B5EF4-FFF2-40B4-BE49-F238E27FC236}">
                <a16:creationId xmlns:a16="http://schemas.microsoft.com/office/drawing/2014/main" id="{15EF8E3F-CB02-6EE2-A14F-ABCA10F9FF8F}"/>
              </a:ext>
            </a:extLst>
          </p:cNvPr>
          <p:cNvSpPr/>
          <p:nvPr/>
        </p:nvSpPr>
        <p:spPr>
          <a:xfrm>
            <a:off x="5966385" y="3747382"/>
            <a:ext cx="5069278"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 don't do anything. I hope that the yields will be high anyway</a:t>
            </a:r>
          </a:p>
        </p:txBody>
      </p:sp>
      <p:sp>
        <p:nvSpPr>
          <p:cNvPr id="18" name="Rectángulo 602">
            <a:extLst>
              <a:ext uri="{FF2B5EF4-FFF2-40B4-BE49-F238E27FC236}">
                <a16:creationId xmlns:a16="http://schemas.microsoft.com/office/drawing/2014/main" id="{8CE08617-25C6-704F-7E65-919CA4746CA9}"/>
              </a:ext>
            </a:extLst>
          </p:cNvPr>
          <p:cNvSpPr/>
          <p:nvPr/>
        </p:nvSpPr>
        <p:spPr>
          <a:xfrm>
            <a:off x="5877735" y="5443883"/>
            <a:ext cx="503791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 install a drip irrigation system throughout the field</a:t>
            </a:r>
          </a:p>
        </p:txBody>
      </p:sp>
      <p:sp>
        <p:nvSpPr>
          <p:cNvPr id="2" name="CuadroTexto 598">
            <a:extLst>
              <a:ext uri="{FF2B5EF4-FFF2-40B4-BE49-F238E27FC236}">
                <a16:creationId xmlns:a16="http://schemas.microsoft.com/office/drawing/2014/main" id="{01FACC94-207B-DE41-99A5-B371F1F31A8C}"/>
              </a:ext>
            </a:extLst>
          </p:cNvPr>
          <p:cNvSpPr txBox="1"/>
          <p:nvPr/>
        </p:nvSpPr>
        <p:spPr>
          <a:xfrm>
            <a:off x="6080579" y="4722356"/>
            <a:ext cx="3968400" cy="430887"/>
          </a:xfrm>
          <a:prstGeom prst="rect">
            <a:avLst/>
          </a:prstGeom>
          <a:noFill/>
        </p:spPr>
        <p:txBody>
          <a:bodyPr wrap="square" rtlCol="0">
            <a:spAutoFit/>
          </a:bodyPr>
          <a:lstStyle/>
          <a:p>
            <a:r>
              <a:rPr lang="pl-PL" sz="2200" b="1" dirty="0">
                <a:solidFill>
                  <a:schemeClr val="bg1"/>
                </a:solidFill>
                <a:latin typeface="Calibri" panose="020F0502020204030204" pitchFamily="34" charset="0"/>
                <a:ea typeface="Lato" charset="0"/>
                <a:cs typeface="Calibri" panose="020F0502020204030204" pitchFamily="34" charset="0"/>
              </a:rPr>
              <a:t>Answer C</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139676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CEDA9-95F3-BEB3-3CF5-EE482678AFA9}"/>
              </a:ext>
            </a:extLst>
          </p:cNvPr>
          <p:cNvSpPr txBox="1">
            <a:spLocks/>
          </p:cNvSpPr>
          <p:nvPr/>
        </p:nvSpPr>
        <p:spPr>
          <a:xfrm>
            <a:off x="-2" y="375841"/>
            <a:ext cx="12191999"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a:solidFill>
                  <a:srgbClr val="007772"/>
                </a:solidFill>
                <a:latin typeface="Calibri" panose="020F0502020204030204" pitchFamily="34" charset="0"/>
              </a:rPr>
              <a:t>Feedback on </a:t>
            </a:r>
            <a:r>
              <a:rPr lang="pl-PL" sz="3600" b="1" dirty="0" err="1">
                <a:solidFill>
                  <a:srgbClr val="007772"/>
                </a:solidFill>
                <a:latin typeface="Calibri" panose="020F0502020204030204" pitchFamily="34" charset="0"/>
              </a:rPr>
              <a:t>answers</a:t>
            </a:r>
            <a:endParaRPr lang="en-US" sz="3600" dirty="0"/>
          </a:p>
        </p:txBody>
      </p:sp>
      <p:sp>
        <p:nvSpPr>
          <p:cNvPr id="3" name="Freeform 1">
            <a:extLst>
              <a:ext uri="{FF2B5EF4-FFF2-40B4-BE49-F238E27FC236}">
                <a16:creationId xmlns:a16="http://schemas.microsoft.com/office/drawing/2014/main" id="{F6B5FA87-B1B3-E91F-56A0-6653B9614014}"/>
              </a:ext>
            </a:extLst>
          </p:cNvPr>
          <p:cNvSpPr>
            <a:spLocks noChangeArrowheads="1"/>
          </p:cNvSpPr>
          <p:nvPr/>
        </p:nvSpPr>
        <p:spPr bwMode="auto">
          <a:xfrm>
            <a:off x="918037"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4" name="Freeform 1">
            <a:extLst>
              <a:ext uri="{FF2B5EF4-FFF2-40B4-BE49-F238E27FC236}">
                <a16:creationId xmlns:a16="http://schemas.microsoft.com/office/drawing/2014/main" id="{58A55E85-048A-A89A-86DC-F96190881F6E}"/>
              </a:ext>
            </a:extLst>
          </p:cNvPr>
          <p:cNvSpPr>
            <a:spLocks noChangeArrowheads="1"/>
          </p:cNvSpPr>
          <p:nvPr/>
        </p:nvSpPr>
        <p:spPr bwMode="auto">
          <a:xfrm>
            <a:off x="7948315" y="1613492"/>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5" name="Freeform 247">
            <a:extLst>
              <a:ext uri="{FF2B5EF4-FFF2-40B4-BE49-F238E27FC236}">
                <a16:creationId xmlns:a16="http://schemas.microsoft.com/office/drawing/2014/main" id="{89E17353-72B2-1DFD-3F7D-BEFE84091EB1}"/>
              </a:ext>
            </a:extLst>
          </p:cNvPr>
          <p:cNvSpPr>
            <a:spLocks noChangeArrowheads="1"/>
          </p:cNvSpPr>
          <p:nvPr/>
        </p:nvSpPr>
        <p:spPr bwMode="auto">
          <a:xfrm>
            <a:off x="4433176" y="2529636"/>
            <a:ext cx="2334470"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dirty="0"/>
          </a:p>
        </p:txBody>
      </p:sp>
      <p:sp>
        <p:nvSpPr>
          <p:cNvPr id="6" name="Freeform 246">
            <a:extLst>
              <a:ext uri="{FF2B5EF4-FFF2-40B4-BE49-F238E27FC236}">
                <a16:creationId xmlns:a16="http://schemas.microsoft.com/office/drawing/2014/main" id="{F9A8B130-C3EA-C9E7-BFC0-C829827FD8E7}"/>
              </a:ext>
            </a:extLst>
          </p:cNvPr>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7" name="Freeform 246">
            <a:extLst>
              <a:ext uri="{FF2B5EF4-FFF2-40B4-BE49-F238E27FC236}">
                <a16:creationId xmlns:a16="http://schemas.microsoft.com/office/drawing/2014/main" id="{23C9C209-8AEC-1017-096B-56C77AD0E752}"/>
              </a:ext>
            </a:extLst>
          </p:cNvPr>
          <p:cNvSpPr>
            <a:spLocks noChangeArrowheads="1"/>
          </p:cNvSpPr>
          <p:nvPr/>
        </p:nvSpPr>
        <p:spPr bwMode="auto">
          <a:xfrm>
            <a:off x="4433176" y="5928185"/>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8" name="Freeform 246">
            <a:extLst>
              <a:ext uri="{FF2B5EF4-FFF2-40B4-BE49-F238E27FC236}">
                <a16:creationId xmlns:a16="http://schemas.microsoft.com/office/drawing/2014/main" id="{BB7F1FA8-7278-A49D-46DB-2D24D0A2D9F0}"/>
              </a:ext>
            </a:extLst>
          </p:cNvPr>
          <p:cNvSpPr>
            <a:spLocks noChangeArrowheads="1"/>
          </p:cNvSpPr>
          <p:nvPr/>
        </p:nvSpPr>
        <p:spPr bwMode="auto">
          <a:xfrm>
            <a:off x="7921986" y="1515674"/>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grpSp>
        <p:nvGrpSpPr>
          <p:cNvPr id="15" name="Graphic 2">
            <a:extLst>
              <a:ext uri="{FF2B5EF4-FFF2-40B4-BE49-F238E27FC236}">
                <a16:creationId xmlns:a16="http://schemas.microsoft.com/office/drawing/2014/main" id="{DAD5DE11-AEE4-B603-FB2C-B89C7FC7B6B5}"/>
              </a:ext>
            </a:extLst>
          </p:cNvPr>
          <p:cNvGrpSpPr/>
          <p:nvPr/>
        </p:nvGrpSpPr>
        <p:grpSpPr>
          <a:xfrm>
            <a:off x="10525616" y="955667"/>
            <a:ext cx="872482" cy="1012568"/>
            <a:chOff x="2403525" y="3625384"/>
            <a:chExt cx="853935" cy="991043"/>
          </a:xfrm>
          <a:solidFill>
            <a:srgbClr val="007772"/>
          </a:solidFill>
        </p:grpSpPr>
        <p:sp>
          <p:nvSpPr>
            <p:cNvPr id="16" name="Freeform 45">
              <a:extLst>
                <a:ext uri="{FF2B5EF4-FFF2-40B4-BE49-F238E27FC236}">
                  <a16:creationId xmlns:a16="http://schemas.microsoft.com/office/drawing/2014/main" id="{969FF19F-CBCA-EAD9-7871-230B28951C98}"/>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7" name="Freeform 46">
              <a:extLst>
                <a:ext uri="{FF2B5EF4-FFF2-40B4-BE49-F238E27FC236}">
                  <a16:creationId xmlns:a16="http://schemas.microsoft.com/office/drawing/2014/main" id="{9E3456A4-BFF6-8119-59AD-8E59E61F99B6}"/>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8" name="Freeform 47">
              <a:extLst>
                <a:ext uri="{FF2B5EF4-FFF2-40B4-BE49-F238E27FC236}">
                  <a16:creationId xmlns:a16="http://schemas.microsoft.com/office/drawing/2014/main" id="{554674B7-3678-FD6C-BE06-84E404BFF323}"/>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9" name="Freeform 48">
              <a:extLst>
                <a:ext uri="{FF2B5EF4-FFF2-40B4-BE49-F238E27FC236}">
                  <a16:creationId xmlns:a16="http://schemas.microsoft.com/office/drawing/2014/main" id="{57482234-F66E-8052-BB69-80274F20619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grpSp>
        <p:nvGrpSpPr>
          <p:cNvPr id="20" name="Graphic 3">
            <a:extLst>
              <a:ext uri="{FF2B5EF4-FFF2-40B4-BE49-F238E27FC236}">
                <a16:creationId xmlns:a16="http://schemas.microsoft.com/office/drawing/2014/main" id="{21635E31-954B-2125-7405-A2B5191C6713}"/>
              </a:ext>
            </a:extLst>
          </p:cNvPr>
          <p:cNvGrpSpPr/>
          <p:nvPr/>
        </p:nvGrpSpPr>
        <p:grpSpPr>
          <a:xfrm>
            <a:off x="7611594" y="5304207"/>
            <a:ext cx="837349" cy="785687"/>
            <a:chOff x="6615628" y="2116894"/>
            <a:chExt cx="1066935" cy="1001108"/>
          </a:xfrm>
          <a:solidFill>
            <a:srgbClr val="007772"/>
          </a:solidFill>
        </p:grpSpPr>
        <p:sp>
          <p:nvSpPr>
            <p:cNvPr id="21" name="Freeform 1130">
              <a:extLst>
                <a:ext uri="{FF2B5EF4-FFF2-40B4-BE49-F238E27FC236}">
                  <a16:creationId xmlns:a16="http://schemas.microsoft.com/office/drawing/2014/main" id="{E574DDE8-45DC-42F9-7715-2B9BFB8DC174}"/>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2" name="Freeform 1131">
              <a:extLst>
                <a:ext uri="{FF2B5EF4-FFF2-40B4-BE49-F238E27FC236}">
                  <a16:creationId xmlns:a16="http://schemas.microsoft.com/office/drawing/2014/main" id="{3D380410-C574-A533-B6FF-4496DF977271}"/>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3" name="Freeform 1132">
              <a:extLst>
                <a:ext uri="{FF2B5EF4-FFF2-40B4-BE49-F238E27FC236}">
                  <a16:creationId xmlns:a16="http://schemas.microsoft.com/office/drawing/2014/main" id="{6D4E7908-E0F2-4C70-12F6-1DEC0C1D5C3E}"/>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4" name="Freeform 1133">
              <a:extLst>
                <a:ext uri="{FF2B5EF4-FFF2-40B4-BE49-F238E27FC236}">
                  <a16:creationId xmlns:a16="http://schemas.microsoft.com/office/drawing/2014/main" id="{A7374525-3E2B-ED55-A319-4B362D815C1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5" name="Freeform 1134">
              <a:extLst>
                <a:ext uri="{FF2B5EF4-FFF2-40B4-BE49-F238E27FC236}">
                  <a16:creationId xmlns:a16="http://schemas.microsoft.com/office/drawing/2014/main" id="{C6C93E9E-B746-D98E-6C64-25B05807C51B}"/>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26" name="Freeform 1135">
              <a:extLst>
                <a:ext uri="{FF2B5EF4-FFF2-40B4-BE49-F238E27FC236}">
                  <a16:creationId xmlns:a16="http://schemas.microsoft.com/office/drawing/2014/main" id="{EAACC2FB-C5C2-4BAA-CA4E-DF8D58B2B66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27" name="Freeform 1136">
              <a:extLst>
                <a:ext uri="{FF2B5EF4-FFF2-40B4-BE49-F238E27FC236}">
                  <a16:creationId xmlns:a16="http://schemas.microsoft.com/office/drawing/2014/main" id="{29534D42-061B-7D3E-B80A-CDF35ACCF189}"/>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28" name="Freeform 1137">
              <a:extLst>
                <a:ext uri="{FF2B5EF4-FFF2-40B4-BE49-F238E27FC236}">
                  <a16:creationId xmlns:a16="http://schemas.microsoft.com/office/drawing/2014/main" id="{0C308027-6B5B-0A74-0E07-A2E3919FBD08}"/>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29" name="Freeform 1138">
              <a:extLst>
                <a:ext uri="{FF2B5EF4-FFF2-40B4-BE49-F238E27FC236}">
                  <a16:creationId xmlns:a16="http://schemas.microsoft.com/office/drawing/2014/main" id="{3846EB54-92D5-D357-E460-7139ECBC2737}"/>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0" name="Freeform 1139">
              <a:extLst>
                <a:ext uri="{FF2B5EF4-FFF2-40B4-BE49-F238E27FC236}">
                  <a16:creationId xmlns:a16="http://schemas.microsoft.com/office/drawing/2014/main" id="{C29B8DE8-8F51-4C98-454A-40918D87C272}"/>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1" name="Freeform 1140">
              <a:extLst>
                <a:ext uri="{FF2B5EF4-FFF2-40B4-BE49-F238E27FC236}">
                  <a16:creationId xmlns:a16="http://schemas.microsoft.com/office/drawing/2014/main" id="{96111C6B-898D-185C-4917-7B0653D143CB}"/>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2" name="Freeform 1141">
              <a:extLst>
                <a:ext uri="{FF2B5EF4-FFF2-40B4-BE49-F238E27FC236}">
                  <a16:creationId xmlns:a16="http://schemas.microsoft.com/office/drawing/2014/main" id="{75D3EDF8-461A-F46B-7C1E-4C46E9E017BB}"/>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sp>
        <p:nvSpPr>
          <p:cNvPr id="33" name="Freeform 1038">
            <a:extLst>
              <a:ext uri="{FF2B5EF4-FFF2-40B4-BE49-F238E27FC236}">
                <a16:creationId xmlns:a16="http://schemas.microsoft.com/office/drawing/2014/main" id="{5CBDF756-2717-7439-CC34-305F285FB09E}"/>
              </a:ext>
            </a:extLst>
          </p:cNvPr>
          <p:cNvSpPr/>
          <p:nvPr/>
        </p:nvSpPr>
        <p:spPr>
          <a:xfrm>
            <a:off x="5021517" y="1508005"/>
            <a:ext cx="772300" cy="871495"/>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007772"/>
          </a:solidFill>
          <a:ln w="27426" cap="flat">
            <a:noFill/>
            <a:prstDash val="solid"/>
            <a:miter/>
          </a:ln>
        </p:spPr>
        <p:txBody>
          <a:bodyPr rtlCol="0" anchor="ctr"/>
          <a:lstStyle/>
          <a:p>
            <a:endParaRPr lang="en-US" dirty="0"/>
          </a:p>
        </p:txBody>
      </p:sp>
      <p:grpSp>
        <p:nvGrpSpPr>
          <p:cNvPr id="35" name="Group 24">
            <a:extLst>
              <a:ext uri="{FF2B5EF4-FFF2-40B4-BE49-F238E27FC236}">
                <a16:creationId xmlns:a16="http://schemas.microsoft.com/office/drawing/2014/main" id="{04AA40F6-8BC9-491F-9411-50383C232DA6}"/>
              </a:ext>
            </a:extLst>
          </p:cNvPr>
          <p:cNvGrpSpPr/>
          <p:nvPr/>
        </p:nvGrpSpPr>
        <p:grpSpPr>
          <a:xfrm>
            <a:off x="2414378" y="5427523"/>
            <a:ext cx="676288" cy="676171"/>
            <a:chOff x="3258209" y="1217582"/>
            <a:chExt cx="4712093" cy="4711281"/>
          </a:xfrm>
          <a:solidFill>
            <a:srgbClr val="007772"/>
          </a:solidFill>
        </p:grpSpPr>
        <p:sp>
          <p:nvSpPr>
            <p:cNvPr id="36" name="Freeform 31">
              <a:extLst>
                <a:ext uri="{FF2B5EF4-FFF2-40B4-BE49-F238E27FC236}">
                  <a16:creationId xmlns:a16="http://schemas.microsoft.com/office/drawing/2014/main" id="{6025F0CE-D22E-4340-4A41-4C88D9886D5B}"/>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grpFill/>
            <a:ln w="9514" cap="flat">
              <a:noFill/>
              <a:prstDash val="solid"/>
              <a:miter/>
            </a:ln>
          </p:spPr>
          <p:txBody>
            <a:bodyPr rtlCol="0" anchor="ctr"/>
            <a:lstStyle/>
            <a:p>
              <a:endParaRPr lang="en-US"/>
            </a:p>
          </p:txBody>
        </p:sp>
        <p:sp>
          <p:nvSpPr>
            <p:cNvPr id="37" name="Freeform 32">
              <a:extLst>
                <a:ext uri="{FF2B5EF4-FFF2-40B4-BE49-F238E27FC236}">
                  <a16:creationId xmlns:a16="http://schemas.microsoft.com/office/drawing/2014/main" id="{BB77DEA5-2470-06F9-1021-555381E751C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grpFill/>
            <a:ln w="9514" cap="flat">
              <a:noFill/>
              <a:prstDash val="solid"/>
              <a:miter/>
            </a:ln>
          </p:spPr>
          <p:txBody>
            <a:bodyPr rtlCol="0" anchor="ctr"/>
            <a:lstStyle/>
            <a:p>
              <a:endParaRPr lang="en-US" dirty="0"/>
            </a:p>
          </p:txBody>
        </p:sp>
        <p:grpSp>
          <p:nvGrpSpPr>
            <p:cNvPr id="38" name="Group 27">
              <a:extLst>
                <a:ext uri="{FF2B5EF4-FFF2-40B4-BE49-F238E27FC236}">
                  <a16:creationId xmlns:a16="http://schemas.microsoft.com/office/drawing/2014/main" id="{9E2F1E00-1384-ABAC-6620-AA858D6C7AA5}"/>
                </a:ext>
              </a:extLst>
            </p:cNvPr>
            <p:cNvGrpSpPr/>
            <p:nvPr/>
          </p:nvGrpSpPr>
          <p:grpSpPr>
            <a:xfrm>
              <a:off x="3258209" y="1217582"/>
              <a:ext cx="4712093" cy="4711281"/>
              <a:chOff x="3258209" y="1217582"/>
              <a:chExt cx="4712093" cy="4711281"/>
            </a:xfrm>
            <a:grpFill/>
          </p:grpSpPr>
          <p:sp>
            <p:nvSpPr>
              <p:cNvPr id="39" name="Freeform 16">
                <a:extLst>
                  <a:ext uri="{FF2B5EF4-FFF2-40B4-BE49-F238E27FC236}">
                    <a16:creationId xmlns:a16="http://schemas.microsoft.com/office/drawing/2014/main" id="{B9BCFF98-4284-8D7A-EB3D-4A0BCC7EEF63}"/>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0" name="Freeform 18">
                <a:extLst>
                  <a:ext uri="{FF2B5EF4-FFF2-40B4-BE49-F238E27FC236}">
                    <a16:creationId xmlns:a16="http://schemas.microsoft.com/office/drawing/2014/main" id="{A24BB722-BC8F-2C37-65B4-6DC44BF620DE}"/>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1" name="Freeform 19">
                <a:extLst>
                  <a:ext uri="{FF2B5EF4-FFF2-40B4-BE49-F238E27FC236}">
                    <a16:creationId xmlns:a16="http://schemas.microsoft.com/office/drawing/2014/main" id="{57577D12-E6EA-BE37-78E9-E9560E914AC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2" name="Freeform 20">
                <a:extLst>
                  <a:ext uri="{FF2B5EF4-FFF2-40B4-BE49-F238E27FC236}">
                    <a16:creationId xmlns:a16="http://schemas.microsoft.com/office/drawing/2014/main" id="{36ED72DC-9484-A48A-9BD7-45E14AD35D8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3" name="Freeform 21">
                <a:extLst>
                  <a:ext uri="{FF2B5EF4-FFF2-40B4-BE49-F238E27FC236}">
                    <a16:creationId xmlns:a16="http://schemas.microsoft.com/office/drawing/2014/main" id="{AEEE6110-3682-A952-6FA5-98C7D2EE23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4" name="Freeform 22">
                <a:extLst>
                  <a:ext uri="{FF2B5EF4-FFF2-40B4-BE49-F238E27FC236}">
                    <a16:creationId xmlns:a16="http://schemas.microsoft.com/office/drawing/2014/main" id="{E578380E-B6A3-051B-CC79-D358F60E3ED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5" name="Freeform 23">
                <a:extLst>
                  <a:ext uri="{FF2B5EF4-FFF2-40B4-BE49-F238E27FC236}">
                    <a16:creationId xmlns:a16="http://schemas.microsoft.com/office/drawing/2014/main" id="{3A1BB1FF-A62B-11B0-8170-9B82AA5EEAE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6" name="Freeform 24">
                <a:extLst>
                  <a:ext uri="{FF2B5EF4-FFF2-40B4-BE49-F238E27FC236}">
                    <a16:creationId xmlns:a16="http://schemas.microsoft.com/office/drawing/2014/main" id="{088AE90E-B249-1909-BC15-D48C4F8AD58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7" name="Freeform 25">
                <a:extLst>
                  <a:ext uri="{FF2B5EF4-FFF2-40B4-BE49-F238E27FC236}">
                    <a16:creationId xmlns:a16="http://schemas.microsoft.com/office/drawing/2014/main" id="{9255A7FE-5BF2-86C8-FA73-60B8BB853B2A}"/>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48" name="Freeform 26">
                <a:extLst>
                  <a:ext uri="{FF2B5EF4-FFF2-40B4-BE49-F238E27FC236}">
                    <a16:creationId xmlns:a16="http://schemas.microsoft.com/office/drawing/2014/main" id="{D0F3793F-8642-CBAD-AAAF-7F117A5E7C7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9" name="Freeform 27">
                <a:extLst>
                  <a:ext uri="{FF2B5EF4-FFF2-40B4-BE49-F238E27FC236}">
                    <a16:creationId xmlns:a16="http://schemas.microsoft.com/office/drawing/2014/main" id="{07CB2D9F-7DFD-C8B7-5391-3D5BEBA2021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0" name="Freeform 28">
                <a:extLst>
                  <a:ext uri="{FF2B5EF4-FFF2-40B4-BE49-F238E27FC236}">
                    <a16:creationId xmlns:a16="http://schemas.microsoft.com/office/drawing/2014/main" id="{61FCECB1-CAAA-76E3-0172-FE0B5BD350A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1" name="Freeform 29">
                <a:extLst>
                  <a:ext uri="{FF2B5EF4-FFF2-40B4-BE49-F238E27FC236}">
                    <a16:creationId xmlns:a16="http://schemas.microsoft.com/office/drawing/2014/main" id="{4C6E0FBC-6F1E-EA6C-6847-42D6AE56448E}"/>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2" name="Freeform 30">
                <a:extLst>
                  <a:ext uri="{FF2B5EF4-FFF2-40B4-BE49-F238E27FC236}">
                    <a16:creationId xmlns:a16="http://schemas.microsoft.com/office/drawing/2014/main" id="{D70A6572-CC45-FD6C-B289-A9BF5FFDF8A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53" name="CuadroTexto 553">
            <a:extLst>
              <a:ext uri="{FF2B5EF4-FFF2-40B4-BE49-F238E27FC236}">
                <a16:creationId xmlns:a16="http://schemas.microsoft.com/office/drawing/2014/main" id="{00A785E1-4127-B877-F3FE-0F10695742FD}"/>
              </a:ext>
            </a:extLst>
          </p:cNvPr>
          <p:cNvSpPr txBox="1"/>
          <p:nvPr/>
        </p:nvSpPr>
        <p:spPr>
          <a:xfrm>
            <a:off x="979676" y="1764875"/>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4" name="CuadroTexto 553">
            <a:extLst>
              <a:ext uri="{FF2B5EF4-FFF2-40B4-BE49-F238E27FC236}">
                <a16:creationId xmlns:a16="http://schemas.microsoft.com/office/drawing/2014/main" id="{D2D6252B-0D2D-E1B7-1373-646768D9DD64}"/>
              </a:ext>
            </a:extLst>
          </p:cNvPr>
          <p:cNvSpPr txBox="1"/>
          <p:nvPr/>
        </p:nvSpPr>
        <p:spPr>
          <a:xfrm>
            <a:off x="7990651" y="1807128"/>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C</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5" name="CuadroTexto 553">
            <a:extLst>
              <a:ext uri="{FF2B5EF4-FFF2-40B4-BE49-F238E27FC236}">
                <a16:creationId xmlns:a16="http://schemas.microsoft.com/office/drawing/2014/main" id="{EC0D1F88-7684-1C18-36C1-587994A45FE8}"/>
              </a:ext>
            </a:extLst>
          </p:cNvPr>
          <p:cNvSpPr txBox="1"/>
          <p:nvPr/>
        </p:nvSpPr>
        <p:spPr>
          <a:xfrm>
            <a:off x="4454637" y="2852637"/>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B</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6" name="Rectángulo 602">
            <a:extLst>
              <a:ext uri="{FF2B5EF4-FFF2-40B4-BE49-F238E27FC236}">
                <a16:creationId xmlns:a16="http://schemas.microsoft.com/office/drawing/2014/main" id="{F03AD145-2284-A339-220D-68E5FD4453BF}"/>
              </a:ext>
            </a:extLst>
          </p:cNvPr>
          <p:cNvSpPr/>
          <p:nvPr/>
        </p:nvSpPr>
        <p:spPr>
          <a:xfrm>
            <a:off x="950640" y="2434925"/>
            <a:ext cx="2291547" cy="230832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Sprinklers will provide the right amount of water to your crop. But remember!
Cucumbers do not like moisture on the leaves, as it increases the risk of downy mildew and other fungal diseases</a:t>
            </a:r>
          </a:p>
        </p:txBody>
      </p:sp>
      <p:sp>
        <p:nvSpPr>
          <p:cNvPr id="57" name="Rectángulo 602">
            <a:extLst>
              <a:ext uri="{FF2B5EF4-FFF2-40B4-BE49-F238E27FC236}">
                <a16:creationId xmlns:a16="http://schemas.microsoft.com/office/drawing/2014/main" id="{645ACFD0-1EAD-92F6-A324-688DA80EA617}"/>
              </a:ext>
            </a:extLst>
          </p:cNvPr>
          <p:cNvSpPr/>
          <p:nvPr/>
        </p:nvSpPr>
        <p:spPr>
          <a:xfrm>
            <a:off x="4516649" y="3457284"/>
            <a:ext cx="2291547" cy="1569660"/>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The least expensive idea, but is it profitable? It may turn out that you will not get the right amount and crops to cover the costs</a:t>
            </a:r>
            <a:r>
              <a:rPr lang="pl-PL" sz="1600" dirty="0">
                <a:solidFill>
                  <a:schemeClr val="bg1"/>
                </a:solidFill>
                <a:latin typeface="Calibri" panose="020F0502020204030204" pitchFamily="34" charset="0"/>
                <a:ea typeface="Lato" charset="0"/>
                <a:cs typeface="Calibri" panose="020F0502020204030204" pitchFamily="34" charset="0"/>
              </a:rPr>
              <a:t>. </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58" name="Rectángulo 602">
            <a:extLst>
              <a:ext uri="{FF2B5EF4-FFF2-40B4-BE49-F238E27FC236}">
                <a16:creationId xmlns:a16="http://schemas.microsoft.com/office/drawing/2014/main" id="{A9517D32-1013-B390-4E9C-B8466E9934FB}"/>
              </a:ext>
            </a:extLst>
          </p:cNvPr>
          <p:cNvSpPr/>
          <p:nvPr/>
        </p:nvSpPr>
        <p:spPr>
          <a:xfrm>
            <a:off x="8004402" y="2448650"/>
            <a:ext cx="2291547" cy="1323439"/>
          </a:xfrm>
          <a:prstGeom prst="rect">
            <a:avLst/>
          </a:prstGeom>
        </p:spPr>
        <p:txBody>
          <a:bodyPr wrap="square">
            <a:spAutoFit/>
          </a:bodyPr>
          <a:lstStyle/>
          <a:p>
            <a:pPr algn="ctr"/>
            <a:r>
              <a:rPr lang="pl-PL" sz="1600" dirty="0">
                <a:solidFill>
                  <a:schemeClr val="bg1"/>
                </a:solidFill>
                <a:latin typeface="Calibri" panose="020F0502020204030204" pitchFamily="34" charset="0"/>
                <a:ea typeface="Lato" charset="0"/>
                <a:cs typeface="Calibri" panose="020F0502020204030204" pitchFamily="34" charset="0"/>
              </a:rPr>
              <a:t>G</a:t>
            </a:r>
            <a:r>
              <a:rPr lang="en-US" sz="1600" dirty="0" err="1">
                <a:solidFill>
                  <a:schemeClr val="bg1"/>
                </a:solidFill>
                <a:latin typeface="Calibri" panose="020F0502020204030204" pitchFamily="34" charset="0"/>
                <a:ea typeface="Lato" charset="0"/>
                <a:cs typeface="Calibri" panose="020F0502020204030204" pitchFamily="34" charset="0"/>
              </a:rPr>
              <a:t>reat</a:t>
            </a:r>
            <a:r>
              <a:rPr lang="en-US" sz="1600" dirty="0">
                <a:solidFill>
                  <a:schemeClr val="bg1"/>
                </a:solidFill>
                <a:latin typeface="Calibri" panose="020F0502020204030204" pitchFamily="34" charset="0"/>
                <a:ea typeface="Lato" charset="0"/>
                <a:cs typeface="Calibri" panose="020F0502020204030204" pitchFamily="34" charset="0"/>
              </a:rPr>
              <a:t> choice. You will provide the cucumbers  enough water and reduce the possibility of fungal diseases</a:t>
            </a:r>
          </a:p>
        </p:txBody>
      </p:sp>
    </p:spTree>
    <p:extLst>
      <p:ext uri="{BB962C8B-B14F-4D97-AF65-F5344CB8AC3E}">
        <p14:creationId xmlns:p14="http://schemas.microsoft.com/office/powerpoint/2010/main" val="321486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8"/>
          <p:cNvSpPr txBox="1">
            <a:spLocks noGrp="1"/>
          </p:cNvSpPr>
          <p:nvPr>
            <p:ph type="body" idx="1"/>
          </p:nvPr>
        </p:nvSpPr>
        <p:spPr>
          <a:xfrm>
            <a:off x="1651560" y="832752"/>
            <a:ext cx="96494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3600"/>
              <a:buNone/>
            </a:pPr>
            <a:r>
              <a:rPr lang="en-US" b="1">
                <a:solidFill>
                  <a:schemeClr val="accent4"/>
                </a:solidFill>
              </a:rPr>
              <a:t>GREAT JOB!</a:t>
            </a:r>
            <a:endParaRPr>
              <a:solidFill>
                <a:schemeClr val="accent4"/>
              </a:solidFill>
            </a:endParaRPr>
          </a:p>
        </p:txBody>
      </p:sp>
      <p:sp>
        <p:nvSpPr>
          <p:cNvPr id="389" name="Google Shape;389;p8"/>
          <p:cNvSpPr txBox="1">
            <a:spLocks noGrp="1"/>
          </p:cNvSpPr>
          <p:nvPr>
            <p:ph type="body" idx="3"/>
          </p:nvPr>
        </p:nvSpPr>
        <p:spPr>
          <a:xfrm>
            <a:off x="886806" y="1717767"/>
            <a:ext cx="9637200" cy="1228500"/>
          </a:xfrm>
          <a:prstGeom prst="rect">
            <a:avLst/>
          </a:prstGeom>
          <a:noFill/>
          <a:ln>
            <a:noFill/>
          </a:ln>
        </p:spPr>
        <p:txBody>
          <a:bodyPr spcFirstLastPara="1" wrap="square" lIns="91425" tIns="45700" rIns="91425" bIns="45700" anchor="t" anchorCtr="0">
            <a:noAutofit/>
          </a:bodyPr>
          <a:lstStyle/>
          <a:p>
            <a:pPr marL="0" lvl="0" indent="0"/>
            <a:r>
              <a:rPr lang="en-US" dirty="0"/>
              <a:t>In this module, you have learned about the different ways of irrigation and their advantages and disadvantages.  In the next module, you </a:t>
            </a:r>
            <a:r>
              <a:rPr lang="en-US"/>
              <a:t>will learn more </a:t>
            </a:r>
            <a:r>
              <a:rPr lang="en-US" dirty="0"/>
              <a:t>about IoT supporting smart irrigation systems.</a:t>
            </a:r>
            <a:endParaRPr dirty="0"/>
          </a:p>
        </p:txBody>
      </p:sp>
      <p:pic>
        <p:nvPicPr>
          <p:cNvPr id="5" name="Symbol zastępczy obrazu 4" descr="Obraz zawierający Płyn, ciecz, kropla, Bańka&#10;&#10;Zawartość wygenerowana przez sztuczną inteligencję może być niepoprawna.">
            <a:extLst>
              <a:ext uri="{FF2B5EF4-FFF2-40B4-BE49-F238E27FC236}">
                <a16:creationId xmlns:a16="http://schemas.microsoft.com/office/drawing/2014/main" id="{2B5CA9BF-D5DF-8342-AB95-B3A4586E32CF}"/>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
        <p:nvSpPr>
          <p:cNvPr id="391" name="Google Shape;391;p8"/>
          <p:cNvSpPr/>
          <p:nvPr/>
        </p:nvSpPr>
        <p:spPr>
          <a:xfrm>
            <a:off x="0" y="3162934"/>
            <a:ext cx="1407900" cy="1486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8"/>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4436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www.</a:t>
            </a:r>
            <a:r>
              <a:rPr lang="en-US" sz="4000" b="1" dirty="0">
                <a:solidFill>
                  <a:schemeClr val="bg1"/>
                </a:solidFill>
                <a:latin typeface="Calibri" panose="020F0502020204030204" pitchFamily="34" charset="0"/>
                <a:cs typeface="Calibri" panose="020F0502020204030204" pitchFamily="34" charset="0"/>
              </a:rPr>
              <a:t>smartskills</a:t>
            </a:r>
            <a:r>
              <a:rPr lang="en-US" sz="400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726376" y="2245984"/>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507876" y="2245983"/>
            <a:ext cx="4541325" cy="566444"/>
          </a:xfrm>
          <a:prstGeom prst="rect">
            <a:avLst/>
          </a:prstGeom>
        </p:spPr>
        <p:txBody>
          <a:bodyPr/>
          <a:lstStyle/>
          <a:p>
            <a:r>
              <a:rPr lang="en-US" noProof="0" dirty="0"/>
              <a:t>Water-efficient farming practices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726376" y="2823846"/>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507876" y="2823845"/>
            <a:ext cx="4541325" cy="566444"/>
          </a:xfrm>
          <a:prstGeom prst="rect">
            <a:avLst/>
          </a:prstGeom>
        </p:spPr>
        <p:txBody>
          <a:bodyPr/>
          <a:lstStyle/>
          <a:p>
            <a:r>
              <a:rPr lang="en-US" dirty="0"/>
              <a:t>D</a:t>
            </a:r>
            <a:r>
              <a:rPr lang="en-US" noProof="0" dirty="0"/>
              <a:t>rip and sprinkler irrigation systems</a:t>
            </a:r>
            <a:endParaRPr lang="en-GB" noProof="0" dirty="0"/>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726376" y="3402915"/>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507876" y="3402914"/>
            <a:ext cx="4541325" cy="566444"/>
          </a:xfrm>
          <a:prstGeom prst="rect">
            <a:avLst/>
          </a:prstGeom>
        </p:spPr>
        <p:txBody>
          <a:bodyPr/>
          <a:lstStyle/>
          <a:p>
            <a:r>
              <a:rPr lang="en-US" noProof="0" dirty="0"/>
              <a:t>Role of IoT in irrigation management</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726376" y="3985243"/>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507876" y="3985240"/>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541917"/>
            <a:ext cx="4685975" cy="4057649"/>
          </a:xfrm>
          <a:prstGeom prst="rect">
            <a:avLst/>
          </a:prstGeom>
        </p:spPr>
        <p:txBody>
          <a:bodyPr/>
          <a:lstStyle/>
          <a:p>
            <a:r>
              <a:rPr lang="en-US" noProof="0" dirty="0"/>
              <a:t>Module 1 introduces the essentials of water-efficient farming, comparing drip &amp; sprinkler irrigation systems while highlighting how IoT technologies enable precise, data-driven water management. Learners explore how smart irrigation boosts yields, reduces waste, and supports sustainable agriculture in the face of climate change.</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69015"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875867"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descr="Woman watering plants">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15" name="TextBox 14">
            <a:extLst>
              <a:ext uri="{FF2B5EF4-FFF2-40B4-BE49-F238E27FC236}">
                <a16:creationId xmlns:a16="http://schemas.microsoft.com/office/drawing/2014/main" id="{04695EEA-D075-3642-8CB0-45ED61E791B1}"/>
              </a:ext>
            </a:extLst>
          </p:cNvPr>
          <p:cNvSpPr txBox="1"/>
          <p:nvPr/>
        </p:nvSpPr>
        <p:spPr>
          <a:xfrm>
            <a:off x="754028" y="2268415"/>
            <a:ext cx="7978908"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WATER-EFFICIENT FARMING PRACTICES</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4970206" y="413323"/>
            <a:ext cx="7093975" cy="1267993"/>
          </a:xfrm>
        </p:spPr>
        <p:txBody>
          <a:bodyPr>
            <a:normAutofit lnSpcReduction="10000"/>
          </a:bodyPr>
          <a:lstStyle/>
          <a:p>
            <a:r>
              <a:rPr lang="en-US" sz="4300" b="1" dirty="0"/>
              <a:t>The importance of water in agriculture</a:t>
            </a:r>
            <a:endParaRPr lang="en-US"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535126" y="2108494"/>
            <a:ext cx="5882174" cy="3517900"/>
          </a:xfrm>
        </p:spPr>
        <p:txBody>
          <a:bodyPr/>
          <a:lstStyle/>
          <a:p>
            <a:r>
              <a:rPr lang="en-US" dirty="0"/>
              <a:t>Water is the main resource for plant and animal production. Climate change is generating fluctuations in temperature and rainfall, forcing farmers to rethink their farming and livestock strategies in conditions of periodic water shortages.</a:t>
            </a:r>
          </a:p>
        </p:txBody>
      </p:sp>
      <p:pic>
        <p:nvPicPr>
          <p:cNvPr id="5" name="Obraz 4" descr="Obraz zawierający na wolnym powietrzu, roślina, obuwie, ubrania&#10;&#10;Zawartość wygenerowana przez sztuczną inteligencję może być niepoprawna.">
            <a:extLst>
              <a:ext uri="{FF2B5EF4-FFF2-40B4-BE49-F238E27FC236}">
                <a16:creationId xmlns:a16="http://schemas.microsoft.com/office/drawing/2014/main" id="{A7448520-0525-25F2-BAE1-B523C7FB87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437F7FE-EF99-79FC-1B41-0A36D8F41091}"/>
              </a:ext>
            </a:extLst>
          </p:cNvPr>
          <p:cNvSpPr/>
          <p:nvPr/>
        </p:nvSpPr>
        <p:spPr>
          <a:xfrm>
            <a:off x="4112726"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2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11C02-662B-40C7-1BB7-7E9FCA01D9BF}"/>
            </a:ext>
          </a:extLst>
        </p:cNvPr>
        <p:cNvGrpSpPr/>
        <p:nvPr/>
      </p:nvGrpSpPr>
      <p:grpSpPr>
        <a:xfrm>
          <a:off x="0" y="0"/>
          <a:ext cx="0" cy="0"/>
          <a:chOff x="0" y="0"/>
          <a:chExt cx="0" cy="0"/>
        </a:xfrm>
      </p:grpSpPr>
      <p:pic>
        <p:nvPicPr>
          <p:cNvPr id="6" name="Obraz 5" descr="Obraz zawierający rysowanie, kreskówka, Sztuka dziecięca, szkic&#10;&#10;Zawartość wygenerowana przez sztuczną inteligencję może być niepoprawna.">
            <a:extLst>
              <a:ext uri="{FF2B5EF4-FFF2-40B4-BE49-F238E27FC236}">
                <a16:creationId xmlns:a16="http://schemas.microsoft.com/office/drawing/2014/main" id="{EE3BD41C-311D-CE75-DDC3-C1CE238DA4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697" y="413323"/>
            <a:ext cx="5994783" cy="6858000"/>
          </a:xfrm>
          <a:prstGeom prst="rect">
            <a:avLst/>
          </a:prstGeom>
        </p:spPr>
      </p:pic>
      <p:sp>
        <p:nvSpPr>
          <p:cNvPr id="2" name="Text Placeholder 1">
            <a:extLst>
              <a:ext uri="{FF2B5EF4-FFF2-40B4-BE49-F238E27FC236}">
                <a16:creationId xmlns:a16="http://schemas.microsoft.com/office/drawing/2014/main" id="{4F075319-8A05-5B5F-4CF8-777184ABB563}"/>
              </a:ext>
            </a:extLst>
          </p:cNvPr>
          <p:cNvSpPr>
            <a:spLocks noGrp="1"/>
          </p:cNvSpPr>
          <p:nvPr>
            <p:ph type="body" sz="quarter" idx="13"/>
          </p:nvPr>
        </p:nvSpPr>
        <p:spPr>
          <a:xfrm>
            <a:off x="5535125" y="413323"/>
            <a:ext cx="6086603" cy="697353"/>
          </a:xfrm>
        </p:spPr>
        <p:txBody>
          <a:bodyPr>
            <a:normAutofit/>
          </a:bodyPr>
          <a:lstStyle/>
          <a:p>
            <a:r>
              <a:rPr lang="pl-PL" sz="3900" b="1" dirty="0" err="1"/>
              <a:t>Water-saving</a:t>
            </a:r>
            <a:r>
              <a:rPr lang="pl-PL" sz="3900" b="1" dirty="0"/>
              <a:t> </a:t>
            </a:r>
            <a:r>
              <a:rPr lang="pl-PL" sz="3900" b="1" dirty="0" err="1"/>
              <a:t>practices</a:t>
            </a:r>
            <a:endParaRPr lang="en-US" dirty="0"/>
          </a:p>
        </p:txBody>
      </p:sp>
      <p:sp>
        <p:nvSpPr>
          <p:cNvPr id="3" name="Text Placeholder 2">
            <a:extLst>
              <a:ext uri="{FF2B5EF4-FFF2-40B4-BE49-F238E27FC236}">
                <a16:creationId xmlns:a16="http://schemas.microsoft.com/office/drawing/2014/main" id="{8798961A-C6E0-DD44-13DF-EE92E73EB1CB}"/>
              </a:ext>
            </a:extLst>
          </p:cNvPr>
          <p:cNvSpPr>
            <a:spLocks noGrp="1"/>
          </p:cNvSpPr>
          <p:nvPr>
            <p:ph type="body" sz="quarter" idx="14"/>
          </p:nvPr>
        </p:nvSpPr>
        <p:spPr>
          <a:xfrm>
            <a:off x="5424114" y="1312081"/>
            <a:ext cx="5882174" cy="3517900"/>
          </a:xfrm>
        </p:spPr>
        <p:txBody>
          <a:bodyPr/>
          <a:lstStyle/>
          <a:p>
            <a:pPr marL="285750" indent="-285750" algn="just">
              <a:buFont typeface="Wingdings" panose="05000000000000000000" pitchFamily="2" charset="2"/>
              <a:buChar char="ü"/>
            </a:pPr>
            <a:r>
              <a:rPr lang="en-US" b="1" dirty="0"/>
              <a:t>Monitoring soil moisture – </a:t>
            </a:r>
            <a:r>
              <a:rPr lang="en-US" dirty="0"/>
              <a:t>the use of sensors allows to precisely determine the water needs of plants.</a:t>
            </a:r>
            <a:endParaRPr lang="pl-PL" dirty="0"/>
          </a:p>
          <a:p>
            <a:pPr marL="285750" indent="-285750" algn="just">
              <a:buFont typeface="Wingdings" panose="05000000000000000000" pitchFamily="2" charset="2"/>
              <a:buChar char="ü"/>
            </a:pPr>
            <a:r>
              <a:rPr lang="en-US" b="1" dirty="0"/>
              <a:t>Efficient irrigation – </a:t>
            </a:r>
            <a:r>
              <a:rPr lang="en-US" dirty="0"/>
              <a:t>drip irrigation systems and precision sprinklers to reduce water loss.</a:t>
            </a:r>
            <a:r>
              <a:rPr lang="en-US" b="1" dirty="0"/>
              <a:t>
Leveraging IoT and automation – </a:t>
            </a:r>
            <a:r>
              <a:rPr lang="en-US" dirty="0"/>
              <a:t>Intelligent irrigation control optimizes water consumption based on real-time data.</a:t>
            </a:r>
            <a:r>
              <a:rPr lang="en-US" b="1" dirty="0"/>
              <a:t>
Drought-resistant crops – </a:t>
            </a:r>
            <a:r>
              <a:rPr lang="en-US" dirty="0"/>
              <a:t>a selection of plants adapted to water scarcity conditions.</a:t>
            </a:r>
          </a:p>
        </p:txBody>
      </p:sp>
      <p:sp>
        <p:nvSpPr>
          <p:cNvPr id="7" name="Rectangle 6">
            <a:extLst>
              <a:ext uri="{FF2B5EF4-FFF2-40B4-BE49-F238E27FC236}">
                <a16:creationId xmlns:a16="http://schemas.microsoft.com/office/drawing/2014/main" id="{210C05BD-F4C2-E31A-12F1-3F08C6DEA3BF}"/>
              </a:ext>
            </a:extLst>
          </p:cNvPr>
          <p:cNvSpPr/>
          <p:nvPr/>
        </p:nvSpPr>
        <p:spPr>
          <a:xfrm>
            <a:off x="4112726"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341E0E-9E9D-05DE-FD50-6D662FF0CEAA}"/>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74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98191-34E6-31C4-A0AE-D45E0F78DC19}"/>
            </a:ext>
          </a:extLst>
        </p:cNvPr>
        <p:cNvGrpSpPr/>
        <p:nvPr/>
      </p:nvGrpSpPr>
      <p:grpSpPr>
        <a:xfrm>
          <a:off x="0" y="0"/>
          <a:ext cx="0" cy="0"/>
          <a:chOff x="0" y="0"/>
          <a:chExt cx="0" cy="0"/>
        </a:xfrm>
      </p:grpSpPr>
      <p:pic>
        <p:nvPicPr>
          <p:cNvPr id="4" name="Picture Placeholder 13" descr="Person watering in garden">
            <a:extLst>
              <a:ext uri="{FF2B5EF4-FFF2-40B4-BE49-F238E27FC236}">
                <a16:creationId xmlns:a16="http://schemas.microsoft.com/office/drawing/2014/main" id="{854588F8-EE90-EA77-A523-00001FC7B91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71107EB5-764E-9FB3-1EBF-5D27D680ED65}"/>
              </a:ext>
            </a:extLst>
          </p:cNvPr>
          <p:cNvSpPr txBox="1"/>
          <p:nvPr/>
        </p:nvSpPr>
        <p:spPr>
          <a:xfrm>
            <a:off x="754028" y="2268415"/>
            <a:ext cx="7978908"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DRIP &amp; SPRINKLER IRRIGATION SYSTEMS</a:t>
            </a:r>
          </a:p>
        </p:txBody>
      </p:sp>
      <p:sp>
        <p:nvSpPr>
          <p:cNvPr id="6" name="Rectangle 5">
            <a:extLst>
              <a:ext uri="{FF2B5EF4-FFF2-40B4-BE49-F238E27FC236}">
                <a16:creationId xmlns:a16="http://schemas.microsoft.com/office/drawing/2014/main" id="{1A6CDA1F-A369-740E-AD4D-ABA01C0AD04B}"/>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A207C83-0365-E87D-1F61-ACFB80C9D8D4}"/>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2C6BD011-9819-AFF5-E9D1-C9B8F3A05ABB}"/>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a:t>
            </a:r>
            <a:r>
              <a:rPr lang="pl-PL" dirty="0"/>
              <a:t>2</a:t>
            </a:r>
            <a:endParaRPr lang="en-US" dirty="0"/>
          </a:p>
        </p:txBody>
      </p:sp>
      <p:grpSp>
        <p:nvGrpSpPr>
          <p:cNvPr id="10" name="Group 9">
            <a:extLst>
              <a:ext uri="{FF2B5EF4-FFF2-40B4-BE49-F238E27FC236}">
                <a16:creationId xmlns:a16="http://schemas.microsoft.com/office/drawing/2014/main" id="{6E1862EC-C3C7-F2ED-0ECA-C5B546EE5F7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D47D5E8A-4D50-7186-C100-F92B69F6627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CB48F09-53F6-7420-457E-DF7CC31BA933}"/>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83312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40C4E-4A86-E2FE-E451-BC089DE38A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CC368D-901C-5711-8A8E-8E96EFACBDFC}"/>
              </a:ext>
            </a:extLst>
          </p:cNvPr>
          <p:cNvSpPr>
            <a:spLocks noGrp="1"/>
          </p:cNvSpPr>
          <p:nvPr>
            <p:ph type="body" sz="quarter" idx="13"/>
          </p:nvPr>
        </p:nvSpPr>
        <p:spPr>
          <a:xfrm>
            <a:off x="5839301" y="339213"/>
            <a:ext cx="6092143" cy="1784555"/>
          </a:xfrm>
        </p:spPr>
        <p:txBody>
          <a:bodyPr>
            <a:normAutofit/>
          </a:bodyPr>
          <a:lstStyle/>
          <a:p>
            <a:pPr>
              <a:lnSpc>
                <a:spcPct val="107000"/>
              </a:lnSpc>
              <a:spcAft>
                <a:spcPts val="800"/>
              </a:spcAft>
            </a:pPr>
            <a:r>
              <a:rPr lang="en-US" b="1" kern="100" dirty="0">
                <a:latin typeface="Calibri" panose="020F0502020204030204" pitchFamily="34" charset="0"/>
                <a:ea typeface="Calibri" panose="020F0502020204030204" pitchFamily="34" charset="0"/>
                <a:cs typeface="Times New Roman" panose="02020603050405020304" pitchFamily="18" charset="0"/>
              </a:rPr>
              <a:t>Drip irrigation and sprinkler systems</a:t>
            </a:r>
            <a:endParaRPr lang="en-US" dirty="0"/>
          </a:p>
        </p:txBody>
      </p:sp>
      <p:sp>
        <p:nvSpPr>
          <p:cNvPr id="3" name="Text Placeholder 2">
            <a:extLst>
              <a:ext uri="{FF2B5EF4-FFF2-40B4-BE49-F238E27FC236}">
                <a16:creationId xmlns:a16="http://schemas.microsoft.com/office/drawing/2014/main" id="{C4A953D7-8606-365C-8380-2ECB76D78D74}"/>
              </a:ext>
            </a:extLst>
          </p:cNvPr>
          <p:cNvSpPr>
            <a:spLocks noGrp="1"/>
          </p:cNvSpPr>
          <p:nvPr>
            <p:ph type="body" sz="quarter" idx="14"/>
          </p:nvPr>
        </p:nvSpPr>
        <p:spPr>
          <a:xfrm>
            <a:off x="5839302" y="2019300"/>
            <a:ext cx="5577998" cy="3517900"/>
          </a:xfrm>
        </p:spPr>
        <p:txBody>
          <a:bodyPr/>
          <a:lstStyle/>
          <a:p>
            <a:pPr algn="just">
              <a:lnSpc>
                <a:spcPct val="107000"/>
              </a:lnSpc>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Smart irrigation is a key element of modern agriculture, enabling water savings, optimization of consumption and ensuring the right conditions for plant growth. One of the most effective solutions is a drip irrigation system, which supplies water directly to the roots of plants, minimizing water losses associated with evaporation or surface runoff.</a:t>
            </a:r>
            <a:endParaRPr lang="en-US" dirty="0"/>
          </a:p>
        </p:txBody>
      </p:sp>
      <p:pic>
        <p:nvPicPr>
          <p:cNvPr id="6" name="Picture Placeholder 38">
            <a:extLst>
              <a:ext uri="{FF2B5EF4-FFF2-40B4-BE49-F238E27FC236}">
                <a16:creationId xmlns:a16="http://schemas.microsoft.com/office/drawing/2014/main" id="{06F14C23-542C-6BB0-202A-BD479404CA6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2F6A4426-B3DD-3A43-4F70-820944B845D4}"/>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5FBA46-5AC0-8124-C462-3C9E0D62827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89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714356" y="1120768"/>
            <a:ext cx="5910379" cy="4533583"/>
          </a:xfrm>
          <a:prstGeom prst="rect">
            <a:avLst/>
          </a:prstGeom>
        </p:spPr>
        <p:txBody>
          <a:bodyPr/>
          <a:lstStyle/>
          <a:p>
            <a:r>
              <a:rPr lang="pl-PL"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3600" b="1" dirty="0" err="1">
                <a:solidFill>
                  <a:srgbClr val="007772"/>
                </a:solidFill>
              </a:rPr>
              <a:t>Drip</a:t>
            </a:r>
            <a:r>
              <a:rPr lang="pl-PL" sz="3600" b="1" dirty="0">
                <a:solidFill>
                  <a:srgbClr val="007772"/>
                </a:solidFill>
              </a:rPr>
              <a:t> </a:t>
            </a:r>
            <a:r>
              <a:rPr lang="pl-PL" sz="3600" b="1" dirty="0" err="1">
                <a:solidFill>
                  <a:srgbClr val="007772"/>
                </a:solidFill>
              </a:rPr>
              <a:t>systems</a:t>
            </a:r>
            <a:endParaRPr lang="pl-PL" sz="3600" b="1" i="0" dirty="0">
              <a:solidFill>
                <a:srgbClr val="007772"/>
              </a:solidFill>
              <a:effectLst/>
            </a:endParaRPr>
          </a:p>
          <a:p>
            <a:pPr algn="l"/>
            <a:endParaRPr lang="pl-PL" sz="1800" b="1" i="0" dirty="0">
              <a:effectLst/>
            </a:endParaRPr>
          </a:p>
          <a:p>
            <a:pPr algn="just"/>
            <a:r>
              <a:rPr lang="pl-PL" b="1" i="0" dirty="0">
                <a:effectLst/>
              </a:rPr>
              <a:t>	</a:t>
            </a:r>
            <a:r>
              <a:rPr lang="en-US" dirty="0"/>
              <a:t>They are one of the most effective ways of irrigation. They consist in supplying water directly to the root zone of plants using a network of pipes and drippers. This ensures that water is used as efficiently as possible, minimizing losses and providing optimal growth conditions for plants. Drip systems can be automated with soil moisture sensors and controllers, allowing for precise irrigation management.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a:extLst>
              <a:ext uri="{FF2B5EF4-FFF2-40B4-BE49-F238E27FC236}">
                <a16:creationId xmlns:a16="http://schemas.microsoft.com/office/drawing/2014/main" id="{AFFD2F31-C73A-A9FB-95A7-7C514127CB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1034" y="1778375"/>
            <a:ext cx="4268166" cy="2718980"/>
          </a:xfrm>
          <a:prstGeom prst="rect">
            <a:avLst/>
          </a:prstGeom>
        </p:spPr>
      </p:pic>
      <p:pic>
        <p:nvPicPr>
          <p:cNvPr id="6" name="Obraz 5">
            <a:extLst>
              <a:ext uri="{FF2B5EF4-FFF2-40B4-BE49-F238E27FC236}">
                <a16:creationId xmlns:a16="http://schemas.microsoft.com/office/drawing/2014/main" id="{CDA95852-44DE-266F-C68E-82FE35C1B60E}"/>
              </a:ext>
            </a:extLst>
          </p:cNvPr>
          <p:cNvPicPr>
            <a:picLocks noChangeAspect="1"/>
          </p:cNvPicPr>
          <p:nvPr/>
        </p:nvPicPr>
        <p:blipFill>
          <a:blip r:embed="rId3"/>
          <a:stretch>
            <a:fillRect/>
          </a:stretch>
        </p:blipFill>
        <p:spPr>
          <a:xfrm>
            <a:off x="10253661" y="3700822"/>
            <a:ext cx="1408298" cy="1853345"/>
          </a:xfrm>
          <a:prstGeom prst="rect">
            <a:avLst/>
          </a:prstGeom>
        </p:spPr>
      </p:pic>
    </p:spTree>
    <p:extLst>
      <p:ext uri="{BB962C8B-B14F-4D97-AF65-F5344CB8AC3E}">
        <p14:creationId xmlns:p14="http://schemas.microsoft.com/office/powerpoint/2010/main" val="2490818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A559C5-7F6B-408C-8C00-22ED0B30E141}">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2.xml><?xml version="1.0" encoding="utf-8"?>
<ds:datastoreItem xmlns:ds="http://schemas.openxmlformats.org/officeDocument/2006/customXml" ds:itemID="{46E79684-4514-49B1-B589-3319087ED578}">
  <ds:schemaRefs>
    <ds:schemaRef ds:uri="http://schemas.microsoft.com/sharepoint/v3/contenttype/forms"/>
  </ds:schemaRefs>
</ds:datastoreItem>
</file>

<file path=customXml/itemProps3.xml><?xml version="1.0" encoding="utf-8"?>
<ds:datastoreItem xmlns:ds="http://schemas.openxmlformats.org/officeDocument/2006/customXml" ds:itemID="{36B5B2E4-B979-4D6E-86D7-6EC3F122E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5859</TotalTime>
  <Words>1468</Words>
  <Application>Microsoft Office PowerPoint</Application>
  <PresentationFormat>Widescreen</PresentationFormat>
  <Paragraphs>115</Paragraphs>
  <Slides>23</Slides>
  <Notes>8</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Montserrat Light</vt:lpstr>
      <vt:lpstr>Roboto</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154</cp:revision>
  <dcterms:created xsi:type="dcterms:W3CDTF">2019-11-20T14:08:21Z</dcterms:created>
  <dcterms:modified xsi:type="dcterms:W3CDTF">2025-07-09T16:11:57Z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