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82" r:id="rId5"/>
    <p:sldMasterId id="2147483648" r:id="rId6"/>
  </p:sldMasterIdLst>
  <p:notesMasterIdLst>
    <p:notesMasterId r:id="rId26"/>
  </p:notesMasterIdLst>
  <p:sldIdLst>
    <p:sldId id="4388" r:id="rId7"/>
    <p:sldId id="4390" r:id="rId8"/>
    <p:sldId id="4391" r:id="rId9"/>
    <p:sldId id="4358" r:id="rId10"/>
    <p:sldId id="269" r:id="rId11"/>
    <p:sldId id="272" r:id="rId12"/>
    <p:sldId id="4360" r:id="rId13"/>
    <p:sldId id="260" r:id="rId14"/>
    <p:sldId id="4375" r:id="rId15"/>
    <p:sldId id="4361" r:id="rId16"/>
    <p:sldId id="276" r:id="rId17"/>
    <p:sldId id="4376" r:id="rId18"/>
    <p:sldId id="4377" r:id="rId19"/>
    <p:sldId id="4382" r:id="rId20"/>
    <p:sldId id="4378" r:id="rId21"/>
    <p:sldId id="4362" r:id="rId22"/>
    <p:sldId id="4384" r:id="rId23"/>
    <p:sldId id="438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404040"/>
    <a:srgbClr val="007772"/>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p:restoredTop sz="94729"/>
  </p:normalViewPr>
  <p:slideViewPr>
    <p:cSldViewPr snapToGrid="0" snapToObjects="1">
      <p:cViewPr varScale="1">
        <p:scale>
          <a:sx n="54" d="100"/>
          <a:sy n="54" d="100"/>
        </p:scale>
        <p:origin x="976" y="56"/>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16</a:t>
            </a:fld>
            <a:endParaRPr lang="en-US" altLang="en-US" dirty="0">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8701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431F-AB0D-D393-C76F-D9CF4D9BC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52260-D6FD-A82B-C769-C4EED9570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69A05-94D7-F4EB-313E-D310C35C6E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7F2F54-42E0-8BF7-361B-66EAC53C0D29}"/>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40085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dirty="0">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11</a:t>
            </a:fld>
            <a:endParaRPr lang="en-US" altLang="en-US" dirty="0">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D5FD1-BD2F-C87D-0C1F-E6756B50E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3B166-4D44-A0AE-30CB-AA1F6B3B1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930C3-2495-5A92-5CC8-17BE896507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0D1A84-3210-05B0-971F-8AF7B376E0CF}"/>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13055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6E6D-FC3D-D88A-6E11-9AA8F4AEC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7804B-47BE-6734-CF4B-59695F0A9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7F21D-26AA-0838-1272-E48FB3A86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278B79-C5F8-EC3F-AB25-9347C427644C}"/>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5503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ABF8-3D96-ABE2-50B1-A86EC2296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02B2C-C9CC-928F-0304-D328977DB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6742E-7577-C197-E400-FE662D9A92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02E862-21BD-8ED8-248B-712757F42F2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612583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48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64589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6" r:id="rId19"/>
    <p:sldLayoutId id="2147483668" r:id="rId20"/>
    <p:sldLayoutId id="2147483679"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tafimindia.com/blog/smart-drip-irrigation-system-using-iot/"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gjBFtoruO-I?feature=oembed" TargetMode="External"/><Relationship Id="rId6" Type="http://schemas.openxmlformats.org/officeDocument/2006/relationships/hyperlink" Target="https://www.youtube.com/watch?v=gjBFtoruO-I" TargetMode="External"/><Relationship Id="rId5" Type="http://schemas.openxmlformats.org/officeDocument/2006/relationships/image" Target="../media/image21.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video" Target="https://www.youtube.com/embed/M_dBCOzFSAE?feature=oembed" TargetMode="External"/><Relationship Id="rId4" Type="http://schemas.openxmlformats.org/officeDocument/2006/relationships/hyperlink" Target="https://www.youtube.com/watch?v=M_dBCOzFSA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2491332"/>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8" y="3505399"/>
            <a:ext cx="3660159" cy="1528419"/>
          </a:xfrm>
        </p:spPr>
        <p:txBody>
          <a:bodyPr lIns="91440" tIns="45720" rIns="91440" bIns="45720" anchor="ctr">
            <a:normAutofit fontScale="85000" lnSpcReduction="10000"/>
          </a:bodyPr>
          <a:lstStyle/>
          <a:p>
            <a:r>
              <a:rPr lang="en-GB" sz="4000" noProof="0" dirty="0">
                <a:solidFill>
                  <a:schemeClr val="bg1"/>
                </a:solidFill>
              </a:rPr>
              <a:t>M2: </a:t>
            </a:r>
            <a:r>
              <a:rPr lang="en-US" sz="4000" dirty="0">
                <a:solidFill>
                  <a:schemeClr val="bg1"/>
                </a:solidFill>
              </a:rPr>
              <a:t>Implementing IoT for Smart Irrigation</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56309" y="2465108"/>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en-GB" dirty="0">
                <a:solidFill>
                  <a:schemeClr val="bg1"/>
                </a:solidFill>
              </a:rPr>
              <a:t>2</a:t>
            </a:r>
            <a:r>
              <a:rPr lang="en-GB" noProof="0" dirty="0">
                <a:solidFill>
                  <a:schemeClr val="bg1"/>
                </a:solidFill>
              </a:rPr>
              <a:t>: </a:t>
            </a:r>
            <a:r>
              <a:rPr lang="en-GB" dirty="0">
                <a:solidFill>
                  <a:schemeClr val="bg1"/>
                </a:solidFill>
              </a:rPr>
              <a:t> Smart Irrigation and Fertilisation</a:t>
            </a:r>
            <a:endParaRPr lang="en-GB" noProof="0" dirty="0">
              <a:solidFill>
                <a:schemeClr val="bg1"/>
              </a:solidFill>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2734634-FC7A-E137-7F9F-1E13316DED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6564" y="1585638"/>
            <a:ext cx="3735436" cy="3766096"/>
          </a:xfrm>
          <a:prstGeom prst="rect">
            <a:avLst/>
          </a:prstGeom>
        </p:spPr>
      </p:pic>
      <p:sp>
        <p:nvSpPr>
          <p:cNvPr id="47" name="Freeform 1"/>
          <p:cNvSpPr>
            <a:spLocks noChangeArrowheads="1"/>
          </p:cNvSpPr>
          <p:nvPr/>
        </p:nvSpPr>
        <p:spPr bwMode="auto">
          <a:xfrm>
            <a:off x="6045375" y="1380159"/>
            <a:ext cx="2896067"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EEA821"/>
          </a:solidFill>
          <a:ln>
            <a:noFill/>
          </a:ln>
          <a:effectLst/>
        </p:spPr>
        <p:txBody>
          <a:bodyPr wrap="none" anchor="ctr"/>
          <a:lstStyle/>
          <a:p>
            <a:endParaRPr lang="en-US" sz="900" dirty="0"/>
          </a:p>
        </p:txBody>
      </p:sp>
      <p:sp>
        <p:nvSpPr>
          <p:cNvPr id="294" name="Freeform 245"/>
          <p:cNvSpPr>
            <a:spLocks noChangeArrowheads="1"/>
          </p:cNvSpPr>
          <p:nvPr/>
        </p:nvSpPr>
        <p:spPr bwMode="auto">
          <a:xfrm>
            <a:off x="5152263" y="1237261"/>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07772"/>
          </a:solidFill>
          <a:ln>
            <a:noFill/>
          </a:ln>
          <a:effectLst/>
        </p:spPr>
        <p:txBody>
          <a:bodyPr wrap="none" anchor="ctr"/>
          <a:lstStyle/>
          <a:p>
            <a:endParaRPr lang="en-US" sz="900" dirty="0"/>
          </a:p>
        </p:txBody>
      </p:sp>
      <p:sp>
        <p:nvSpPr>
          <p:cNvPr id="295" name="Freeform 246"/>
          <p:cNvSpPr>
            <a:spLocks noChangeArrowheads="1"/>
          </p:cNvSpPr>
          <p:nvPr/>
        </p:nvSpPr>
        <p:spPr bwMode="auto">
          <a:xfrm>
            <a:off x="6208436" y="3111122"/>
            <a:ext cx="2896067"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007772">
              <a:alpha val="77050"/>
            </a:srgbClr>
          </a:solidFill>
          <a:ln>
            <a:noFill/>
          </a:ln>
          <a:effectLst/>
        </p:spPr>
        <p:txBody>
          <a:bodyPr wrap="none" anchor="ctr"/>
          <a:lstStyle/>
          <a:p>
            <a:endParaRPr lang="en-US" sz="900" dirty="0"/>
          </a:p>
        </p:txBody>
      </p:sp>
      <p:sp>
        <p:nvSpPr>
          <p:cNvPr id="296" name="Freeform 247"/>
          <p:cNvSpPr>
            <a:spLocks noChangeArrowheads="1"/>
          </p:cNvSpPr>
          <p:nvPr/>
        </p:nvSpPr>
        <p:spPr bwMode="auto">
          <a:xfrm>
            <a:off x="5146186" y="303275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07772"/>
          </a:solidFill>
          <a:ln>
            <a:noFill/>
          </a:ln>
          <a:effectLst/>
        </p:spPr>
        <p:txBody>
          <a:bodyPr wrap="none" anchor="ctr"/>
          <a:lstStyle/>
          <a:p>
            <a:endParaRPr lang="en-US" sz="900" dirty="0"/>
          </a:p>
        </p:txBody>
      </p:sp>
      <p:sp>
        <p:nvSpPr>
          <p:cNvPr id="297" name="Freeform 248"/>
          <p:cNvSpPr>
            <a:spLocks noChangeArrowheads="1"/>
          </p:cNvSpPr>
          <p:nvPr/>
        </p:nvSpPr>
        <p:spPr bwMode="auto">
          <a:xfrm>
            <a:off x="6174807" y="4977174"/>
            <a:ext cx="2896067"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EEA821"/>
          </a:solidFill>
          <a:ln>
            <a:noFill/>
          </a:ln>
          <a:effectLst/>
        </p:spPr>
        <p:txBody>
          <a:bodyPr wrap="none" anchor="ctr"/>
          <a:lstStyle/>
          <a:p>
            <a:endParaRPr lang="en-US" sz="900" dirty="0"/>
          </a:p>
        </p:txBody>
      </p:sp>
      <p:sp>
        <p:nvSpPr>
          <p:cNvPr id="298" name="Freeform 249"/>
          <p:cNvSpPr>
            <a:spLocks noChangeArrowheads="1"/>
          </p:cNvSpPr>
          <p:nvPr/>
        </p:nvSpPr>
        <p:spPr bwMode="auto">
          <a:xfrm>
            <a:off x="5151477" y="4849190"/>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07772"/>
          </a:solidFill>
          <a:ln>
            <a:noFill/>
          </a:ln>
          <a:effectLst/>
        </p:spPr>
        <p:txBody>
          <a:bodyPr wrap="none" anchor="ctr"/>
          <a:lstStyle/>
          <a:p>
            <a:endParaRPr lang="en-US" sz="900" dirty="0"/>
          </a:p>
        </p:txBody>
      </p:sp>
      <p:sp>
        <p:nvSpPr>
          <p:cNvPr id="3" name="Text Placeholder 2">
            <a:extLst>
              <a:ext uri="{FF2B5EF4-FFF2-40B4-BE49-F238E27FC236}">
                <a16:creationId xmlns:a16="http://schemas.microsoft.com/office/drawing/2014/main" id="{05A0C9C4-DD82-8E68-5753-FCEEEC6C0A7A}"/>
              </a:ext>
            </a:extLst>
          </p:cNvPr>
          <p:cNvSpPr>
            <a:spLocks noGrp="1"/>
          </p:cNvSpPr>
          <p:nvPr>
            <p:ph type="body" sz="quarter" idx="18"/>
          </p:nvPr>
        </p:nvSpPr>
        <p:spPr>
          <a:xfrm>
            <a:off x="81499" y="1268170"/>
            <a:ext cx="4856282" cy="4439813"/>
          </a:xfrm>
        </p:spPr>
        <p:txBody>
          <a:bodyPr/>
          <a:lstStyle/>
          <a:p>
            <a:pPr algn="just">
              <a:lnSpc>
                <a:spcPct val="107000"/>
              </a:lnSpc>
              <a:spcAft>
                <a:spcPts val="800"/>
              </a:spcAft>
            </a:pPr>
            <a:r>
              <a:rPr lang="pl-PL" sz="1800" kern="100" dirty="0">
                <a:solidFill>
                  <a:srgbClr val="40404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solidFill>
                  <a:srgbClr val="404040"/>
                </a:solidFill>
                <a:ea typeface="Aptos" panose="020B0004020202020204" pitchFamily="34" charset="0"/>
                <a:cs typeface="Times New Roman" panose="02020603050405020304" pitchFamily="18" charset="0"/>
              </a:rPr>
              <a:t>Hydro-optimization (the process of maximally efficient use of water resources) is the foundation of intelligent irrigation systems. With the use of professional controllers, we can control the amount of water supplied to plants with unprecedented precision. These systems can analyze weather forecasts and automatically adjust the watering schedule (saving water in the event of forecast rainfall).</a:t>
            </a:r>
            <a:endParaRPr lang="pl-PL" kern="100" dirty="0">
              <a:solidFill>
                <a:srgbClr val="404040"/>
              </a:solidFill>
              <a:effectLst/>
              <a:ea typeface="Aptos" panose="020B000402020202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178481" y="425014"/>
            <a:ext cx="10703783" cy="803654"/>
          </a:xfrm>
        </p:spPr>
        <p:txBody>
          <a:bodyPr/>
          <a:lstStyle/>
          <a:p>
            <a:r>
              <a:rPr lang="en-US" b="1" dirty="0">
                <a:solidFill>
                  <a:srgbClr val="007772"/>
                </a:solidFill>
              </a:rPr>
              <a:t>Monitor and adjust water usage in real time</a:t>
            </a:r>
          </a:p>
        </p:txBody>
      </p:sp>
      <p:sp>
        <p:nvSpPr>
          <p:cNvPr id="37" name="CuadroTexto 553">
            <a:extLst>
              <a:ext uri="{FF2B5EF4-FFF2-40B4-BE49-F238E27FC236}">
                <a16:creationId xmlns:a16="http://schemas.microsoft.com/office/drawing/2014/main" id="{2CB1C1C0-D8DA-21B5-6CF4-48ED1ADC09FA}"/>
              </a:ext>
            </a:extLst>
          </p:cNvPr>
          <p:cNvSpPr txBox="1"/>
          <p:nvPr/>
        </p:nvSpPr>
        <p:spPr>
          <a:xfrm>
            <a:off x="6494515" y="1746485"/>
            <a:ext cx="2466886" cy="400110"/>
          </a:xfrm>
          <a:prstGeom prst="rect">
            <a:avLst/>
          </a:prstGeom>
          <a:noFill/>
        </p:spPr>
        <p:txBody>
          <a:bodyPr wrap="square" rtlCol="0" anchor="ctr">
            <a:spAutoFit/>
          </a:bodyPr>
          <a:lstStyle/>
          <a:p>
            <a:pPr algn="ctr"/>
            <a:r>
              <a:rPr lang="pl-PL" sz="2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Data </a:t>
            </a:r>
            <a:r>
              <a:rPr lang="pl-PL" sz="2000" b="1"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collection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38" name="CuadroTexto 555">
            <a:extLst>
              <a:ext uri="{FF2B5EF4-FFF2-40B4-BE49-F238E27FC236}">
                <a16:creationId xmlns:a16="http://schemas.microsoft.com/office/drawing/2014/main" id="{058E8A37-EA02-89C5-651A-07191B6B0EF6}"/>
              </a:ext>
            </a:extLst>
          </p:cNvPr>
          <p:cNvSpPr txBox="1"/>
          <p:nvPr/>
        </p:nvSpPr>
        <p:spPr>
          <a:xfrm>
            <a:off x="6305912" y="3408918"/>
            <a:ext cx="248355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Real-</a:t>
            </a:r>
            <a:r>
              <a:rPr lang="pl-PL" sz="2000" b="1" dirty="0" err="1">
                <a:solidFill>
                  <a:schemeClr val="bg1"/>
                </a:solidFill>
                <a:latin typeface="Calibri" panose="020F0502020204030204" pitchFamily="34" charset="0"/>
                <a:ea typeface="Lato" charset="0"/>
                <a:cs typeface="Calibri" panose="020F0502020204030204" pitchFamily="34" charset="0"/>
              </a:rPr>
              <a:t>time</a:t>
            </a:r>
            <a:r>
              <a:rPr lang="pl-PL" sz="2000" b="1" dirty="0">
                <a:solidFill>
                  <a:schemeClr val="bg1"/>
                </a:solidFill>
                <a:latin typeface="Calibri" panose="020F0502020204030204" pitchFamily="34" charset="0"/>
                <a:ea typeface="Lato" charset="0"/>
                <a:cs typeface="Calibri" panose="020F0502020204030204" pitchFamily="34" charset="0"/>
              </a:rPr>
              <a:t> </a:t>
            </a:r>
            <a:r>
              <a:rPr lang="pl-PL" sz="2000" b="1" dirty="0" err="1">
                <a:solidFill>
                  <a:schemeClr val="bg1"/>
                </a:solidFill>
                <a:latin typeface="Calibri" panose="020F0502020204030204" pitchFamily="34" charset="0"/>
                <a:ea typeface="Lato" charset="0"/>
                <a:cs typeface="Calibri" panose="020F0502020204030204" pitchFamily="34" charset="0"/>
              </a:rPr>
              <a:t>analysis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39" name="CuadroTexto 557">
            <a:extLst>
              <a:ext uri="{FF2B5EF4-FFF2-40B4-BE49-F238E27FC236}">
                <a16:creationId xmlns:a16="http://schemas.microsoft.com/office/drawing/2014/main" id="{9949505F-D170-A6E8-BF47-D4CCA9BA4DED}"/>
              </a:ext>
            </a:extLst>
          </p:cNvPr>
          <p:cNvSpPr txBox="1"/>
          <p:nvPr/>
        </p:nvSpPr>
        <p:spPr>
          <a:xfrm>
            <a:off x="6384730" y="5092539"/>
            <a:ext cx="2513093"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Automatic irrigation adjustment</a:t>
            </a:r>
          </a:p>
        </p:txBody>
      </p:sp>
      <p:grpSp>
        <p:nvGrpSpPr>
          <p:cNvPr id="8" name="Graphic 3">
            <a:extLst>
              <a:ext uri="{FF2B5EF4-FFF2-40B4-BE49-F238E27FC236}">
                <a16:creationId xmlns:a16="http://schemas.microsoft.com/office/drawing/2014/main" id="{0082F927-D91C-1B52-7FF1-FA2DCAEE0AE1}"/>
              </a:ext>
            </a:extLst>
          </p:cNvPr>
          <p:cNvGrpSpPr/>
          <p:nvPr/>
        </p:nvGrpSpPr>
        <p:grpSpPr>
          <a:xfrm>
            <a:off x="4524940" y="5426446"/>
            <a:ext cx="76051" cy="74240"/>
            <a:chOff x="5115334" y="531577"/>
            <a:chExt cx="115196" cy="112453"/>
          </a:xfrm>
          <a:solidFill>
            <a:schemeClr val="bg1"/>
          </a:solidFill>
        </p:grpSpPr>
        <p:sp>
          <p:nvSpPr>
            <p:cNvPr id="9" name="Freeform 1035">
              <a:extLst>
                <a:ext uri="{FF2B5EF4-FFF2-40B4-BE49-F238E27FC236}">
                  <a16:creationId xmlns:a16="http://schemas.microsoft.com/office/drawing/2014/main" id="{67EAB2C5-FA47-DAAA-D5B3-5EE9833F79DA}"/>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dirty="0"/>
            </a:p>
          </p:txBody>
        </p:sp>
        <p:sp>
          <p:nvSpPr>
            <p:cNvPr id="11" name="Freeform 1037">
              <a:extLst>
                <a:ext uri="{FF2B5EF4-FFF2-40B4-BE49-F238E27FC236}">
                  <a16:creationId xmlns:a16="http://schemas.microsoft.com/office/drawing/2014/main" id="{8B960247-9DDA-F0C1-6BA5-D236FD9EC3F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dirty="0"/>
            </a:p>
          </p:txBody>
        </p:sp>
      </p:grpSp>
      <p:grpSp>
        <p:nvGrpSpPr>
          <p:cNvPr id="13" name="Graphic 3">
            <a:extLst>
              <a:ext uri="{FF2B5EF4-FFF2-40B4-BE49-F238E27FC236}">
                <a16:creationId xmlns:a16="http://schemas.microsoft.com/office/drawing/2014/main" id="{9E6AAA2A-6DBB-C413-ACD0-0CC4EFB2B11F}"/>
              </a:ext>
            </a:extLst>
          </p:cNvPr>
          <p:cNvGrpSpPr/>
          <p:nvPr/>
        </p:nvGrpSpPr>
        <p:grpSpPr>
          <a:xfrm>
            <a:off x="5369067" y="3404363"/>
            <a:ext cx="735932" cy="690527"/>
            <a:chOff x="6615628" y="2116894"/>
            <a:chExt cx="1066935" cy="1001108"/>
          </a:xfrm>
          <a:solidFill>
            <a:schemeClr val="bg1"/>
          </a:solidFill>
        </p:grpSpPr>
        <p:sp>
          <p:nvSpPr>
            <p:cNvPr id="14" name="Freeform 1130">
              <a:extLst>
                <a:ext uri="{FF2B5EF4-FFF2-40B4-BE49-F238E27FC236}">
                  <a16:creationId xmlns:a16="http://schemas.microsoft.com/office/drawing/2014/main" id="{7AD983B5-6CF3-E753-81A9-83BCCD26D319}"/>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dirty="0"/>
            </a:p>
          </p:txBody>
        </p:sp>
        <p:sp>
          <p:nvSpPr>
            <p:cNvPr id="15" name="Freeform 1131">
              <a:extLst>
                <a:ext uri="{FF2B5EF4-FFF2-40B4-BE49-F238E27FC236}">
                  <a16:creationId xmlns:a16="http://schemas.microsoft.com/office/drawing/2014/main" id="{7538E25F-A452-2C2D-80B2-53BB2BDBF9D9}"/>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dirty="0"/>
            </a:p>
          </p:txBody>
        </p:sp>
        <p:sp>
          <p:nvSpPr>
            <p:cNvPr id="16" name="Freeform 1132">
              <a:extLst>
                <a:ext uri="{FF2B5EF4-FFF2-40B4-BE49-F238E27FC236}">
                  <a16:creationId xmlns:a16="http://schemas.microsoft.com/office/drawing/2014/main" id="{0C030DA0-01A4-3DAC-4A0C-0D4EF2E2A89F}"/>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dirty="0"/>
            </a:p>
          </p:txBody>
        </p:sp>
        <p:sp>
          <p:nvSpPr>
            <p:cNvPr id="17" name="Freeform 1133">
              <a:extLst>
                <a:ext uri="{FF2B5EF4-FFF2-40B4-BE49-F238E27FC236}">
                  <a16:creationId xmlns:a16="http://schemas.microsoft.com/office/drawing/2014/main" id="{7157802F-F22C-7C7F-E0EB-619710C2A6E5}"/>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dirty="0"/>
            </a:p>
          </p:txBody>
        </p:sp>
        <p:sp>
          <p:nvSpPr>
            <p:cNvPr id="18" name="Freeform 1134">
              <a:extLst>
                <a:ext uri="{FF2B5EF4-FFF2-40B4-BE49-F238E27FC236}">
                  <a16:creationId xmlns:a16="http://schemas.microsoft.com/office/drawing/2014/main" id="{1269853D-1790-2B68-114F-4B85D385F9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dirty="0"/>
            </a:p>
          </p:txBody>
        </p:sp>
        <p:sp>
          <p:nvSpPr>
            <p:cNvPr id="19" name="Freeform 1135">
              <a:extLst>
                <a:ext uri="{FF2B5EF4-FFF2-40B4-BE49-F238E27FC236}">
                  <a16:creationId xmlns:a16="http://schemas.microsoft.com/office/drawing/2014/main" id="{FFC01FA3-4A73-0BD8-3D1C-B47E4C9C508C}"/>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dirty="0"/>
            </a:p>
          </p:txBody>
        </p:sp>
        <p:sp>
          <p:nvSpPr>
            <p:cNvPr id="20" name="Freeform 1136">
              <a:extLst>
                <a:ext uri="{FF2B5EF4-FFF2-40B4-BE49-F238E27FC236}">
                  <a16:creationId xmlns:a16="http://schemas.microsoft.com/office/drawing/2014/main" id="{5C144DB6-F6EE-1DF2-056E-7A2FAB4BDF0A}"/>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dirty="0"/>
            </a:p>
          </p:txBody>
        </p:sp>
        <p:sp>
          <p:nvSpPr>
            <p:cNvPr id="21" name="Freeform 1137">
              <a:extLst>
                <a:ext uri="{FF2B5EF4-FFF2-40B4-BE49-F238E27FC236}">
                  <a16:creationId xmlns:a16="http://schemas.microsoft.com/office/drawing/2014/main" id="{52BA78C6-AE55-CAF5-7391-5BEE484293C6}"/>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dirty="0"/>
            </a:p>
          </p:txBody>
        </p:sp>
        <p:sp>
          <p:nvSpPr>
            <p:cNvPr id="22" name="Freeform 1138">
              <a:extLst>
                <a:ext uri="{FF2B5EF4-FFF2-40B4-BE49-F238E27FC236}">
                  <a16:creationId xmlns:a16="http://schemas.microsoft.com/office/drawing/2014/main" id="{FBD0B517-FB90-7200-4A20-493FEDB4B719}"/>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dirty="0"/>
            </a:p>
          </p:txBody>
        </p:sp>
        <p:sp>
          <p:nvSpPr>
            <p:cNvPr id="23" name="Freeform 1139">
              <a:extLst>
                <a:ext uri="{FF2B5EF4-FFF2-40B4-BE49-F238E27FC236}">
                  <a16:creationId xmlns:a16="http://schemas.microsoft.com/office/drawing/2014/main" id="{88A3CD8C-1DA2-147B-236E-FB401C2BD890}"/>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dirty="0"/>
            </a:p>
          </p:txBody>
        </p:sp>
        <p:sp>
          <p:nvSpPr>
            <p:cNvPr id="24" name="Freeform 1140">
              <a:extLst>
                <a:ext uri="{FF2B5EF4-FFF2-40B4-BE49-F238E27FC236}">
                  <a16:creationId xmlns:a16="http://schemas.microsoft.com/office/drawing/2014/main" id="{6B026FAF-D2E7-8325-6A0F-7E81E70272AF}"/>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dirty="0"/>
            </a:p>
          </p:txBody>
        </p:sp>
        <p:sp>
          <p:nvSpPr>
            <p:cNvPr id="25" name="Freeform 1141">
              <a:extLst>
                <a:ext uri="{FF2B5EF4-FFF2-40B4-BE49-F238E27FC236}">
                  <a16:creationId xmlns:a16="http://schemas.microsoft.com/office/drawing/2014/main" id="{12DD2417-C96C-0D05-9019-627BACF08110}"/>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3D04C294-618B-F264-B97B-3A23308C3CB6}"/>
              </a:ext>
            </a:extLst>
          </p:cNvPr>
          <p:cNvGrpSpPr/>
          <p:nvPr/>
        </p:nvGrpSpPr>
        <p:grpSpPr>
          <a:xfrm>
            <a:off x="5508757" y="1578786"/>
            <a:ext cx="594378" cy="594275"/>
            <a:chOff x="3258209" y="1217582"/>
            <a:chExt cx="4712093" cy="4711281"/>
          </a:xfrm>
          <a:solidFill>
            <a:schemeClr val="bg1"/>
          </a:solidFill>
        </p:grpSpPr>
        <p:sp>
          <p:nvSpPr>
            <p:cNvPr id="27" name="Freeform 16">
              <a:extLst>
                <a:ext uri="{FF2B5EF4-FFF2-40B4-BE49-F238E27FC236}">
                  <a16:creationId xmlns:a16="http://schemas.microsoft.com/office/drawing/2014/main" id="{894E54FA-7DB3-D80B-5708-4B40080664E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dirty="0"/>
            </a:p>
          </p:txBody>
        </p:sp>
        <p:sp>
          <p:nvSpPr>
            <p:cNvPr id="28" name="Freeform 18">
              <a:extLst>
                <a:ext uri="{FF2B5EF4-FFF2-40B4-BE49-F238E27FC236}">
                  <a16:creationId xmlns:a16="http://schemas.microsoft.com/office/drawing/2014/main" id="{E2B10A12-AFA2-03B5-6E37-3543D30456B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dirty="0"/>
            </a:p>
          </p:txBody>
        </p:sp>
        <p:sp>
          <p:nvSpPr>
            <p:cNvPr id="29" name="Freeform 19">
              <a:extLst>
                <a:ext uri="{FF2B5EF4-FFF2-40B4-BE49-F238E27FC236}">
                  <a16:creationId xmlns:a16="http://schemas.microsoft.com/office/drawing/2014/main" id="{6F89D3EF-BD68-E7BF-D5C0-8F301AEB7A1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dirty="0"/>
            </a:p>
          </p:txBody>
        </p:sp>
        <p:sp>
          <p:nvSpPr>
            <p:cNvPr id="30" name="Freeform 20">
              <a:extLst>
                <a:ext uri="{FF2B5EF4-FFF2-40B4-BE49-F238E27FC236}">
                  <a16:creationId xmlns:a16="http://schemas.microsoft.com/office/drawing/2014/main" id="{A5AD16E1-CD2E-A4A0-57B9-9F3101ABC6D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dirty="0"/>
            </a:p>
          </p:txBody>
        </p:sp>
        <p:sp>
          <p:nvSpPr>
            <p:cNvPr id="31" name="Freeform 21">
              <a:extLst>
                <a:ext uri="{FF2B5EF4-FFF2-40B4-BE49-F238E27FC236}">
                  <a16:creationId xmlns:a16="http://schemas.microsoft.com/office/drawing/2014/main" id="{328642BE-D54F-11C6-B8D4-628B15190B3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32" name="Freeform 22">
              <a:extLst>
                <a:ext uri="{FF2B5EF4-FFF2-40B4-BE49-F238E27FC236}">
                  <a16:creationId xmlns:a16="http://schemas.microsoft.com/office/drawing/2014/main" id="{2D8A3308-C014-0257-2358-F984D9ACAA6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33" name="Freeform 23">
              <a:extLst>
                <a:ext uri="{FF2B5EF4-FFF2-40B4-BE49-F238E27FC236}">
                  <a16:creationId xmlns:a16="http://schemas.microsoft.com/office/drawing/2014/main" id="{A20995F1-EF2A-9542-33E8-4E80AC91FCB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dirty="0"/>
            </a:p>
          </p:txBody>
        </p:sp>
        <p:sp>
          <p:nvSpPr>
            <p:cNvPr id="34" name="Freeform 24">
              <a:extLst>
                <a:ext uri="{FF2B5EF4-FFF2-40B4-BE49-F238E27FC236}">
                  <a16:creationId xmlns:a16="http://schemas.microsoft.com/office/drawing/2014/main" id="{92D37E6D-2A93-07B8-6A78-196CD63707E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35" name="Freeform 25">
              <a:extLst>
                <a:ext uri="{FF2B5EF4-FFF2-40B4-BE49-F238E27FC236}">
                  <a16:creationId xmlns:a16="http://schemas.microsoft.com/office/drawing/2014/main" id="{EDF81821-9250-0D1A-548E-0CD00687A0E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36" name="Freeform 26">
              <a:extLst>
                <a:ext uri="{FF2B5EF4-FFF2-40B4-BE49-F238E27FC236}">
                  <a16:creationId xmlns:a16="http://schemas.microsoft.com/office/drawing/2014/main" id="{8CB6F332-0846-4FD8-B2AC-AB1073323F8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dirty="0"/>
            </a:p>
          </p:txBody>
        </p:sp>
        <p:sp>
          <p:nvSpPr>
            <p:cNvPr id="512" name="Freeform 27">
              <a:extLst>
                <a:ext uri="{FF2B5EF4-FFF2-40B4-BE49-F238E27FC236}">
                  <a16:creationId xmlns:a16="http://schemas.microsoft.com/office/drawing/2014/main" id="{5CE3319E-922A-17FF-5271-587D598F9586}"/>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dirty="0"/>
            </a:p>
          </p:txBody>
        </p:sp>
        <p:sp>
          <p:nvSpPr>
            <p:cNvPr id="513" name="Freeform 28">
              <a:extLst>
                <a:ext uri="{FF2B5EF4-FFF2-40B4-BE49-F238E27FC236}">
                  <a16:creationId xmlns:a16="http://schemas.microsoft.com/office/drawing/2014/main" id="{8248EED5-63D9-0613-781F-45E95A172E2A}"/>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dirty="0"/>
            </a:p>
          </p:txBody>
        </p:sp>
        <p:sp>
          <p:nvSpPr>
            <p:cNvPr id="514" name="Freeform 29">
              <a:extLst>
                <a:ext uri="{FF2B5EF4-FFF2-40B4-BE49-F238E27FC236}">
                  <a16:creationId xmlns:a16="http://schemas.microsoft.com/office/drawing/2014/main" id="{BC410987-AB5F-0F3D-69D0-3E2EE4CC6EF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dirty="0"/>
            </a:p>
          </p:txBody>
        </p:sp>
        <p:sp>
          <p:nvSpPr>
            <p:cNvPr id="515" name="Freeform 30">
              <a:extLst>
                <a:ext uri="{FF2B5EF4-FFF2-40B4-BE49-F238E27FC236}">
                  <a16:creationId xmlns:a16="http://schemas.microsoft.com/office/drawing/2014/main" id="{275BAE2F-FB85-611C-BCA2-722CF1D4DD7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dirty="0"/>
            </a:p>
          </p:txBody>
        </p:sp>
      </p:grpSp>
      <p:grpSp>
        <p:nvGrpSpPr>
          <p:cNvPr id="516" name="Graphic 2">
            <a:extLst>
              <a:ext uri="{FF2B5EF4-FFF2-40B4-BE49-F238E27FC236}">
                <a16:creationId xmlns:a16="http://schemas.microsoft.com/office/drawing/2014/main" id="{97A0ED04-93AD-3BB7-556F-6906138F3425}"/>
              </a:ext>
            </a:extLst>
          </p:cNvPr>
          <p:cNvGrpSpPr/>
          <p:nvPr/>
        </p:nvGrpSpPr>
        <p:grpSpPr>
          <a:xfrm>
            <a:off x="5444869" y="5069237"/>
            <a:ext cx="766810" cy="889929"/>
            <a:chOff x="2403525" y="3625384"/>
            <a:chExt cx="853935" cy="991043"/>
          </a:xfrm>
          <a:solidFill>
            <a:schemeClr val="bg1"/>
          </a:solidFill>
        </p:grpSpPr>
        <p:sp>
          <p:nvSpPr>
            <p:cNvPr id="517" name="Freeform 516">
              <a:extLst>
                <a:ext uri="{FF2B5EF4-FFF2-40B4-BE49-F238E27FC236}">
                  <a16:creationId xmlns:a16="http://schemas.microsoft.com/office/drawing/2014/main" id="{69072710-844F-17B7-246E-C01A4AC223C0}"/>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dirty="0"/>
            </a:p>
          </p:txBody>
        </p:sp>
        <p:sp>
          <p:nvSpPr>
            <p:cNvPr id="518" name="Freeform 517">
              <a:extLst>
                <a:ext uri="{FF2B5EF4-FFF2-40B4-BE49-F238E27FC236}">
                  <a16:creationId xmlns:a16="http://schemas.microsoft.com/office/drawing/2014/main" id="{EA7F0F64-F4B5-FB47-7E5D-CCF586B72AFB}"/>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dirty="0"/>
            </a:p>
          </p:txBody>
        </p:sp>
        <p:sp>
          <p:nvSpPr>
            <p:cNvPr id="519" name="Freeform 518">
              <a:extLst>
                <a:ext uri="{FF2B5EF4-FFF2-40B4-BE49-F238E27FC236}">
                  <a16:creationId xmlns:a16="http://schemas.microsoft.com/office/drawing/2014/main" id="{6BEF2266-608C-C5BC-5A9D-33D9A451CD6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dirty="0"/>
            </a:p>
          </p:txBody>
        </p:sp>
        <p:sp>
          <p:nvSpPr>
            <p:cNvPr id="520" name="Freeform 519">
              <a:extLst>
                <a:ext uri="{FF2B5EF4-FFF2-40B4-BE49-F238E27FC236}">
                  <a16:creationId xmlns:a16="http://schemas.microsoft.com/office/drawing/2014/main" id="{22E18319-8F7A-9F05-D9B3-BB50A1CD4B70}"/>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adroTexto 557">
            <a:extLst>
              <a:ext uri="{FF2B5EF4-FFF2-40B4-BE49-F238E27FC236}">
                <a16:creationId xmlns:a16="http://schemas.microsoft.com/office/drawing/2014/main" id="{9BAE1F5F-D649-1A66-B752-79CE7113952B}"/>
              </a:ext>
            </a:extLst>
          </p:cNvPr>
          <p:cNvSpPr txBox="1"/>
          <p:nvPr/>
        </p:nvSpPr>
        <p:spPr>
          <a:xfrm>
            <a:off x="6265886" y="4069113"/>
            <a:ext cx="2513093"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Title Three</a:t>
            </a:r>
          </a:p>
        </p:txBody>
      </p:sp>
      <p:grpSp>
        <p:nvGrpSpPr>
          <p:cNvPr id="11" name="Graphic 3">
            <a:extLst>
              <a:ext uri="{FF2B5EF4-FFF2-40B4-BE49-F238E27FC236}">
                <a16:creationId xmlns:a16="http://schemas.microsoft.com/office/drawing/2014/main" id="{066D572D-F7A6-096B-7151-A6B3FD07BF69}"/>
              </a:ext>
            </a:extLst>
          </p:cNvPr>
          <p:cNvGrpSpPr/>
          <p:nvPr/>
        </p:nvGrpSpPr>
        <p:grpSpPr>
          <a:xfrm>
            <a:off x="831604" y="1634454"/>
            <a:ext cx="1516013" cy="830018"/>
            <a:chOff x="2934196" y="-613214"/>
            <a:chExt cx="2296334" cy="1257244"/>
          </a:xfrm>
          <a:solidFill>
            <a:schemeClr val="bg1"/>
          </a:solidFill>
        </p:grpSpPr>
        <p:sp>
          <p:nvSpPr>
            <p:cNvPr id="12" name="Freeform 1035">
              <a:extLst>
                <a:ext uri="{FF2B5EF4-FFF2-40B4-BE49-F238E27FC236}">
                  <a16:creationId xmlns:a16="http://schemas.microsoft.com/office/drawing/2014/main" id="{20EB569B-DFC8-F5DC-9CFC-1D6DBD5715A8}"/>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dirty="0"/>
            </a:p>
          </p:txBody>
        </p:sp>
        <p:grpSp>
          <p:nvGrpSpPr>
            <p:cNvPr id="13" name="Graphic 3">
              <a:extLst>
                <a:ext uri="{FF2B5EF4-FFF2-40B4-BE49-F238E27FC236}">
                  <a16:creationId xmlns:a16="http://schemas.microsoft.com/office/drawing/2014/main" id="{B7BA049D-923D-01EF-B7DC-E676AFBE91CA}"/>
                </a:ext>
              </a:extLst>
            </p:cNvPr>
            <p:cNvGrpSpPr/>
            <p:nvPr/>
          </p:nvGrpSpPr>
          <p:grpSpPr>
            <a:xfrm>
              <a:off x="2934196" y="-613214"/>
              <a:ext cx="2296334" cy="1257244"/>
              <a:chOff x="2934196" y="-613214"/>
              <a:chExt cx="2296334" cy="1257244"/>
            </a:xfrm>
            <a:grpFill/>
          </p:grpSpPr>
          <p:sp>
            <p:nvSpPr>
              <p:cNvPr id="14" name="Freeform 1037">
                <a:extLst>
                  <a:ext uri="{FF2B5EF4-FFF2-40B4-BE49-F238E27FC236}">
                    <a16:creationId xmlns:a16="http://schemas.microsoft.com/office/drawing/2014/main" id="{8B27BAB0-556E-BB8F-4AE8-B743246DFF7B}"/>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dirty="0"/>
              </a:p>
            </p:txBody>
          </p:sp>
          <p:sp>
            <p:nvSpPr>
              <p:cNvPr id="15" name="Freeform 1038">
                <a:extLst>
                  <a:ext uri="{FF2B5EF4-FFF2-40B4-BE49-F238E27FC236}">
                    <a16:creationId xmlns:a16="http://schemas.microsoft.com/office/drawing/2014/main" id="{CC17E867-1482-7532-E633-54E59E1CE62F}"/>
                  </a:ext>
                </a:extLst>
              </p:cNvPr>
              <p:cNvSpPr/>
              <p:nvPr/>
            </p:nvSpPr>
            <p:spPr>
              <a:xfrm>
                <a:off x="2934196" y="-613214"/>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dirty="0"/>
              </a:p>
            </p:txBody>
          </p:sp>
        </p:grpSp>
      </p:grpSp>
      <p:grpSp>
        <p:nvGrpSpPr>
          <p:cNvPr id="16" name="Graphic 3">
            <a:extLst>
              <a:ext uri="{FF2B5EF4-FFF2-40B4-BE49-F238E27FC236}">
                <a16:creationId xmlns:a16="http://schemas.microsoft.com/office/drawing/2014/main" id="{D9616954-9831-0BDF-8971-28C304233CAB}"/>
              </a:ext>
            </a:extLst>
          </p:cNvPr>
          <p:cNvGrpSpPr/>
          <p:nvPr/>
        </p:nvGrpSpPr>
        <p:grpSpPr>
          <a:xfrm>
            <a:off x="6711730" y="2595140"/>
            <a:ext cx="735932" cy="690527"/>
            <a:chOff x="6615628" y="2116894"/>
            <a:chExt cx="1066935" cy="1001108"/>
          </a:xfrm>
          <a:solidFill>
            <a:schemeClr val="bg1"/>
          </a:solidFill>
        </p:grpSpPr>
        <p:sp>
          <p:nvSpPr>
            <p:cNvPr id="17" name="Freeform 1130">
              <a:extLst>
                <a:ext uri="{FF2B5EF4-FFF2-40B4-BE49-F238E27FC236}">
                  <a16:creationId xmlns:a16="http://schemas.microsoft.com/office/drawing/2014/main" id="{8C103448-7E9B-6123-981E-0BF5055EA74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dirty="0"/>
            </a:p>
          </p:txBody>
        </p:sp>
        <p:sp>
          <p:nvSpPr>
            <p:cNvPr id="18" name="Freeform 1131">
              <a:extLst>
                <a:ext uri="{FF2B5EF4-FFF2-40B4-BE49-F238E27FC236}">
                  <a16:creationId xmlns:a16="http://schemas.microsoft.com/office/drawing/2014/main" id="{1A3E9E3C-74A0-87FB-B38D-7633F5878DD4}"/>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dirty="0"/>
            </a:p>
          </p:txBody>
        </p:sp>
        <p:sp>
          <p:nvSpPr>
            <p:cNvPr id="19" name="Freeform 1132">
              <a:extLst>
                <a:ext uri="{FF2B5EF4-FFF2-40B4-BE49-F238E27FC236}">
                  <a16:creationId xmlns:a16="http://schemas.microsoft.com/office/drawing/2014/main" id="{B32DCFD9-C4A4-7948-50BA-CED88C5FE796}"/>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dirty="0"/>
            </a:p>
          </p:txBody>
        </p:sp>
        <p:sp>
          <p:nvSpPr>
            <p:cNvPr id="20" name="Freeform 1133">
              <a:extLst>
                <a:ext uri="{FF2B5EF4-FFF2-40B4-BE49-F238E27FC236}">
                  <a16:creationId xmlns:a16="http://schemas.microsoft.com/office/drawing/2014/main" id="{11D92FAC-E01E-82F7-8B6D-AAFB9F7C6E4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dirty="0"/>
            </a:p>
          </p:txBody>
        </p:sp>
        <p:sp>
          <p:nvSpPr>
            <p:cNvPr id="21" name="Freeform 1134">
              <a:extLst>
                <a:ext uri="{FF2B5EF4-FFF2-40B4-BE49-F238E27FC236}">
                  <a16:creationId xmlns:a16="http://schemas.microsoft.com/office/drawing/2014/main" id="{6C1651F3-7A43-A2D6-A01F-6B6DCC5BD4B3}"/>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dirty="0"/>
            </a:p>
          </p:txBody>
        </p:sp>
        <p:sp>
          <p:nvSpPr>
            <p:cNvPr id="22" name="Freeform 1135">
              <a:extLst>
                <a:ext uri="{FF2B5EF4-FFF2-40B4-BE49-F238E27FC236}">
                  <a16:creationId xmlns:a16="http://schemas.microsoft.com/office/drawing/2014/main" id="{3B055F86-2923-3981-5819-40DF92903B8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dirty="0"/>
            </a:p>
          </p:txBody>
        </p:sp>
        <p:sp>
          <p:nvSpPr>
            <p:cNvPr id="23" name="Freeform 1136">
              <a:extLst>
                <a:ext uri="{FF2B5EF4-FFF2-40B4-BE49-F238E27FC236}">
                  <a16:creationId xmlns:a16="http://schemas.microsoft.com/office/drawing/2014/main" id="{305AF6A3-9498-1C1E-7253-B9CC8B5D649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dirty="0"/>
            </a:p>
          </p:txBody>
        </p:sp>
        <p:sp>
          <p:nvSpPr>
            <p:cNvPr id="24" name="Freeform 1137">
              <a:extLst>
                <a:ext uri="{FF2B5EF4-FFF2-40B4-BE49-F238E27FC236}">
                  <a16:creationId xmlns:a16="http://schemas.microsoft.com/office/drawing/2014/main" id="{83F29EE7-4D7A-5E65-025B-3AB7B19BEFE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dirty="0"/>
            </a:p>
          </p:txBody>
        </p:sp>
        <p:sp>
          <p:nvSpPr>
            <p:cNvPr id="25" name="Freeform 1138">
              <a:extLst>
                <a:ext uri="{FF2B5EF4-FFF2-40B4-BE49-F238E27FC236}">
                  <a16:creationId xmlns:a16="http://schemas.microsoft.com/office/drawing/2014/main" id="{4B3A1698-97D0-FD59-66FC-626319F8B4C0}"/>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dirty="0"/>
            </a:p>
          </p:txBody>
        </p:sp>
        <p:sp>
          <p:nvSpPr>
            <p:cNvPr id="26" name="Freeform 1139">
              <a:extLst>
                <a:ext uri="{FF2B5EF4-FFF2-40B4-BE49-F238E27FC236}">
                  <a16:creationId xmlns:a16="http://schemas.microsoft.com/office/drawing/2014/main" id="{898F09F9-07E8-CACF-585E-EB35C9CBF190}"/>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dirty="0"/>
            </a:p>
          </p:txBody>
        </p:sp>
        <p:sp>
          <p:nvSpPr>
            <p:cNvPr id="27" name="Freeform 1140">
              <a:extLst>
                <a:ext uri="{FF2B5EF4-FFF2-40B4-BE49-F238E27FC236}">
                  <a16:creationId xmlns:a16="http://schemas.microsoft.com/office/drawing/2014/main" id="{A5DB5F45-5A36-EFD2-F3D3-9D37B6365E3F}"/>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dirty="0"/>
            </a:p>
          </p:txBody>
        </p:sp>
        <p:sp>
          <p:nvSpPr>
            <p:cNvPr id="28" name="Freeform 1141">
              <a:extLst>
                <a:ext uri="{FF2B5EF4-FFF2-40B4-BE49-F238E27FC236}">
                  <a16:creationId xmlns:a16="http://schemas.microsoft.com/office/drawing/2014/main" id="{B7C717C8-D8E9-DCDF-03E9-6C06D51C2CB9}"/>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F65905B3-9FF8-AB10-BA50-A2A5798ABB98}"/>
              </a:ext>
            </a:extLst>
          </p:cNvPr>
          <p:cNvGrpSpPr/>
          <p:nvPr/>
        </p:nvGrpSpPr>
        <p:grpSpPr>
          <a:xfrm>
            <a:off x="7087063" y="1538030"/>
            <a:ext cx="594378" cy="594275"/>
            <a:chOff x="3258209" y="1217582"/>
            <a:chExt cx="4712093" cy="4711281"/>
          </a:xfrm>
          <a:solidFill>
            <a:schemeClr val="bg1"/>
          </a:solidFill>
        </p:grpSpPr>
        <p:sp>
          <p:nvSpPr>
            <p:cNvPr id="30" name="Freeform 16">
              <a:extLst>
                <a:ext uri="{FF2B5EF4-FFF2-40B4-BE49-F238E27FC236}">
                  <a16:creationId xmlns:a16="http://schemas.microsoft.com/office/drawing/2014/main" id="{B154E92E-B72F-27EE-6E21-697164F132DC}"/>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dirty="0"/>
            </a:p>
          </p:txBody>
        </p:sp>
        <p:sp>
          <p:nvSpPr>
            <p:cNvPr id="31" name="Freeform 18">
              <a:extLst>
                <a:ext uri="{FF2B5EF4-FFF2-40B4-BE49-F238E27FC236}">
                  <a16:creationId xmlns:a16="http://schemas.microsoft.com/office/drawing/2014/main" id="{35F51159-1A93-DAAD-C0E2-91EF3256C3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dirty="0"/>
            </a:p>
          </p:txBody>
        </p:sp>
        <p:sp>
          <p:nvSpPr>
            <p:cNvPr id="32" name="Freeform 19">
              <a:extLst>
                <a:ext uri="{FF2B5EF4-FFF2-40B4-BE49-F238E27FC236}">
                  <a16:creationId xmlns:a16="http://schemas.microsoft.com/office/drawing/2014/main" id="{7D5C09C9-D315-712D-4DFA-43666B376A8F}"/>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dirty="0"/>
            </a:p>
          </p:txBody>
        </p:sp>
        <p:sp>
          <p:nvSpPr>
            <p:cNvPr id="33" name="Freeform 20">
              <a:extLst>
                <a:ext uri="{FF2B5EF4-FFF2-40B4-BE49-F238E27FC236}">
                  <a16:creationId xmlns:a16="http://schemas.microsoft.com/office/drawing/2014/main" id="{4571FCD0-E4BD-24FC-1761-CEA391B2CCB5}"/>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dirty="0"/>
            </a:p>
          </p:txBody>
        </p:sp>
        <p:sp>
          <p:nvSpPr>
            <p:cNvPr id="34" name="Freeform 21">
              <a:extLst>
                <a:ext uri="{FF2B5EF4-FFF2-40B4-BE49-F238E27FC236}">
                  <a16:creationId xmlns:a16="http://schemas.microsoft.com/office/drawing/2014/main" id="{ADF0D468-F2DA-DADD-8947-BF9A63B6FEA8}"/>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35" name="Freeform 22">
              <a:extLst>
                <a:ext uri="{FF2B5EF4-FFF2-40B4-BE49-F238E27FC236}">
                  <a16:creationId xmlns:a16="http://schemas.microsoft.com/office/drawing/2014/main" id="{C7462906-CF2B-3236-7B37-F57FF89ADFB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36" name="Freeform 23">
              <a:extLst>
                <a:ext uri="{FF2B5EF4-FFF2-40B4-BE49-F238E27FC236}">
                  <a16:creationId xmlns:a16="http://schemas.microsoft.com/office/drawing/2014/main" id="{97A05191-E961-3E18-422F-926C087D725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dirty="0"/>
            </a:p>
          </p:txBody>
        </p:sp>
        <p:sp>
          <p:nvSpPr>
            <p:cNvPr id="37" name="Freeform 24">
              <a:extLst>
                <a:ext uri="{FF2B5EF4-FFF2-40B4-BE49-F238E27FC236}">
                  <a16:creationId xmlns:a16="http://schemas.microsoft.com/office/drawing/2014/main" id="{012A9D46-08D0-3212-5061-C520F3BFD8C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38" name="Freeform 25">
              <a:extLst>
                <a:ext uri="{FF2B5EF4-FFF2-40B4-BE49-F238E27FC236}">
                  <a16:creationId xmlns:a16="http://schemas.microsoft.com/office/drawing/2014/main" id="{61BE5F9E-C75C-642A-5681-5DCD7E6F974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39" name="Freeform 26">
              <a:extLst>
                <a:ext uri="{FF2B5EF4-FFF2-40B4-BE49-F238E27FC236}">
                  <a16:creationId xmlns:a16="http://schemas.microsoft.com/office/drawing/2014/main" id="{1A220AAB-33B6-9B2F-D723-1C3A9C72FAD0}"/>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dirty="0"/>
            </a:p>
          </p:txBody>
        </p:sp>
        <p:sp>
          <p:nvSpPr>
            <p:cNvPr id="40" name="Freeform 27">
              <a:extLst>
                <a:ext uri="{FF2B5EF4-FFF2-40B4-BE49-F238E27FC236}">
                  <a16:creationId xmlns:a16="http://schemas.microsoft.com/office/drawing/2014/main" id="{339059BA-A5CE-F861-7ED2-6EFCC21B40C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dirty="0"/>
            </a:p>
          </p:txBody>
        </p:sp>
        <p:sp>
          <p:nvSpPr>
            <p:cNvPr id="41" name="Freeform 28">
              <a:extLst>
                <a:ext uri="{FF2B5EF4-FFF2-40B4-BE49-F238E27FC236}">
                  <a16:creationId xmlns:a16="http://schemas.microsoft.com/office/drawing/2014/main" id="{743E2027-A0D6-545F-799B-45883AAEDDD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dirty="0"/>
            </a:p>
          </p:txBody>
        </p:sp>
        <p:sp>
          <p:nvSpPr>
            <p:cNvPr id="42" name="Freeform 29">
              <a:extLst>
                <a:ext uri="{FF2B5EF4-FFF2-40B4-BE49-F238E27FC236}">
                  <a16:creationId xmlns:a16="http://schemas.microsoft.com/office/drawing/2014/main" id="{53049182-1E13-0C58-9B45-6597216A881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dirty="0"/>
            </a:p>
          </p:txBody>
        </p:sp>
        <p:sp>
          <p:nvSpPr>
            <p:cNvPr id="43" name="Freeform 30">
              <a:extLst>
                <a:ext uri="{FF2B5EF4-FFF2-40B4-BE49-F238E27FC236}">
                  <a16:creationId xmlns:a16="http://schemas.microsoft.com/office/drawing/2014/main" id="{0B5D7BD2-DA32-6842-6736-9A00DEAF14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dirty="0"/>
            </a:p>
          </p:txBody>
        </p:sp>
      </p:grpSp>
      <p:grpSp>
        <p:nvGrpSpPr>
          <p:cNvPr id="44" name="Graphic 2">
            <a:extLst>
              <a:ext uri="{FF2B5EF4-FFF2-40B4-BE49-F238E27FC236}">
                <a16:creationId xmlns:a16="http://schemas.microsoft.com/office/drawing/2014/main" id="{82F3967D-B286-43BB-2E57-74C83F4D9816}"/>
              </a:ext>
            </a:extLst>
          </p:cNvPr>
          <p:cNvGrpSpPr/>
          <p:nvPr/>
        </p:nvGrpSpPr>
        <p:grpSpPr>
          <a:xfrm>
            <a:off x="10634519" y="2055380"/>
            <a:ext cx="766810" cy="889929"/>
            <a:chOff x="2417757" y="3768911"/>
            <a:chExt cx="853935" cy="991043"/>
          </a:xfrm>
          <a:solidFill>
            <a:schemeClr val="bg1"/>
          </a:solidFill>
        </p:grpSpPr>
        <p:sp>
          <p:nvSpPr>
            <p:cNvPr id="45" name="Freeform 44">
              <a:extLst>
                <a:ext uri="{FF2B5EF4-FFF2-40B4-BE49-F238E27FC236}">
                  <a16:creationId xmlns:a16="http://schemas.microsoft.com/office/drawing/2014/main" id="{2701EC6C-2FC5-EFE3-1DE6-FE07B6B708B4}"/>
                </a:ext>
              </a:extLst>
            </p:cNvPr>
            <p:cNvSpPr/>
            <p:nvPr/>
          </p:nvSpPr>
          <p:spPr>
            <a:xfrm>
              <a:off x="2417757" y="3768911"/>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49DCA35-5247-1C7A-F98F-FC29A2464BC9}"/>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dirty="0"/>
            </a:p>
          </p:txBody>
        </p:sp>
        <p:sp>
          <p:nvSpPr>
            <p:cNvPr id="448" name="Freeform 447">
              <a:extLst>
                <a:ext uri="{FF2B5EF4-FFF2-40B4-BE49-F238E27FC236}">
                  <a16:creationId xmlns:a16="http://schemas.microsoft.com/office/drawing/2014/main" id="{41EEB935-34DC-33C8-577A-95BC463F476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dirty="0"/>
            </a:p>
          </p:txBody>
        </p:sp>
        <p:sp>
          <p:nvSpPr>
            <p:cNvPr id="449" name="Freeform 448">
              <a:extLst>
                <a:ext uri="{FF2B5EF4-FFF2-40B4-BE49-F238E27FC236}">
                  <a16:creationId xmlns:a16="http://schemas.microsoft.com/office/drawing/2014/main" id="{D1BFBD74-7766-6482-FB27-139B9662F446}"/>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sp>
        <p:nvSpPr>
          <p:cNvPr id="450" name="Text Placeholder 1">
            <a:extLst>
              <a:ext uri="{FF2B5EF4-FFF2-40B4-BE49-F238E27FC236}">
                <a16:creationId xmlns:a16="http://schemas.microsoft.com/office/drawing/2014/main" id="{132A14E0-2CBA-5D5F-1600-8F727E93B656}"/>
              </a:ext>
            </a:extLst>
          </p:cNvPr>
          <p:cNvSpPr>
            <a:spLocks noGrp="1"/>
          </p:cNvSpPr>
          <p:nvPr>
            <p:ph type="body" sz="quarter" idx="16"/>
          </p:nvPr>
        </p:nvSpPr>
        <p:spPr>
          <a:xfrm>
            <a:off x="-98049" y="711873"/>
            <a:ext cx="12191999" cy="803654"/>
          </a:xfrm>
        </p:spPr>
        <p:txBody>
          <a:bodyPr/>
          <a:lstStyle/>
          <a:p>
            <a:r>
              <a:rPr lang="en-US" dirty="0"/>
              <a:t>Principles for monitoring and adjusting water consumption</a:t>
            </a:r>
          </a:p>
        </p:txBody>
      </p:sp>
      <p:sp>
        <p:nvSpPr>
          <p:cNvPr id="2" name="Freeform 170">
            <a:extLst>
              <a:ext uri="{FF2B5EF4-FFF2-40B4-BE49-F238E27FC236}">
                <a16:creationId xmlns:a16="http://schemas.microsoft.com/office/drawing/2014/main" id="{9BEA47BD-3C3C-F479-5828-3282BF32B742}"/>
              </a:ext>
            </a:extLst>
          </p:cNvPr>
          <p:cNvSpPr>
            <a:spLocks noChangeArrowheads="1"/>
          </p:cNvSpPr>
          <p:nvPr/>
        </p:nvSpPr>
        <p:spPr bwMode="auto">
          <a:xfrm>
            <a:off x="2702277" y="4069113"/>
            <a:ext cx="2211684" cy="1836809"/>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EEA821"/>
          </a:solidFill>
          <a:ln>
            <a:noFill/>
          </a:ln>
          <a:effectLst/>
        </p:spPr>
        <p:txBody>
          <a:bodyPr wrap="none" anchor="ctr"/>
          <a:lstStyle/>
          <a:p>
            <a:endParaRPr lang="en-US" sz="900" dirty="0"/>
          </a:p>
        </p:txBody>
      </p:sp>
      <p:sp>
        <p:nvSpPr>
          <p:cNvPr id="4" name="Freeform 170">
            <a:extLst>
              <a:ext uri="{FF2B5EF4-FFF2-40B4-BE49-F238E27FC236}">
                <a16:creationId xmlns:a16="http://schemas.microsoft.com/office/drawing/2014/main" id="{CE80B517-95E3-8E29-C9DB-054A995825AB}"/>
              </a:ext>
            </a:extLst>
          </p:cNvPr>
          <p:cNvSpPr>
            <a:spLocks noChangeArrowheads="1"/>
          </p:cNvSpPr>
          <p:nvPr/>
        </p:nvSpPr>
        <p:spPr bwMode="auto">
          <a:xfrm>
            <a:off x="6249830" y="4081529"/>
            <a:ext cx="2211684" cy="1836809"/>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EEA821"/>
          </a:solidFill>
          <a:ln>
            <a:noFill/>
          </a:ln>
          <a:effectLst/>
        </p:spPr>
        <p:txBody>
          <a:bodyPr wrap="none" anchor="ctr"/>
          <a:lstStyle/>
          <a:p>
            <a:endParaRPr lang="en-US" sz="900" dirty="0"/>
          </a:p>
        </p:txBody>
      </p:sp>
      <p:pic>
        <p:nvPicPr>
          <p:cNvPr id="5" name="Obraz 4">
            <a:extLst>
              <a:ext uri="{FF2B5EF4-FFF2-40B4-BE49-F238E27FC236}">
                <a16:creationId xmlns:a16="http://schemas.microsoft.com/office/drawing/2014/main" id="{326216C3-0718-5587-9D51-B3DDFC26A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4126" y="4360455"/>
            <a:ext cx="2129996" cy="1741766"/>
          </a:xfrm>
          <a:prstGeom prst="rect">
            <a:avLst/>
          </a:prstGeom>
        </p:spPr>
      </p:pic>
      <p:sp>
        <p:nvSpPr>
          <p:cNvPr id="51" name="CuadroTexto 555">
            <a:extLst>
              <a:ext uri="{FF2B5EF4-FFF2-40B4-BE49-F238E27FC236}">
                <a16:creationId xmlns:a16="http://schemas.microsoft.com/office/drawing/2014/main" id="{CC9A94D0-BB99-34F7-6EC5-0F490184A070}"/>
              </a:ext>
            </a:extLst>
          </p:cNvPr>
          <p:cNvSpPr txBox="1"/>
          <p:nvPr/>
        </p:nvSpPr>
        <p:spPr>
          <a:xfrm>
            <a:off x="2769362" y="4603407"/>
            <a:ext cx="2029307" cy="1015663"/>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Intelligent irrigation systems </a:t>
            </a:r>
          </a:p>
        </p:txBody>
      </p:sp>
      <p:sp>
        <p:nvSpPr>
          <p:cNvPr id="58" name="CuadroTexto 555">
            <a:extLst>
              <a:ext uri="{FF2B5EF4-FFF2-40B4-BE49-F238E27FC236}">
                <a16:creationId xmlns:a16="http://schemas.microsoft.com/office/drawing/2014/main" id="{6274B8A3-06BE-AFCD-1965-6A21C8C82019}"/>
              </a:ext>
            </a:extLst>
          </p:cNvPr>
          <p:cNvSpPr txBox="1"/>
          <p:nvPr/>
        </p:nvSpPr>
        <p:spPr>
          <a:xfrm>
            <a:off x="6301949" y="4628132"/>
            <a:ext cx="2029307"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Integration with weather</a:t>
            </a:r>
          </a:p>
        </p:txBody>
      </p:sp>
      <p:sp>
        <p:nvSpPr>
          <p:cNvPr id="60" name="CuadroTexto 555">
            <a:extLst>
              <a:ext uri="{FF2B5EF4-FFF2-40B4-BE49-F238E27FC236}">
                <a16:creationId xmlns:a16="http://schemas.microsoft.com/office/drawing/2014/main" id="{60B09DA7-A5C3-5619-6EAF-9F5D3A29A387}"/>
              </a:ext>
            </a:extLst>
          </p:cNvPr>
          <p:cNvSpPr txBox="1"/>
          <p:nvPr/>
        </p:nvSpPr>
        <p:spPr>
          <a:xfrm>
            <a:off x="9324126" y="4877395"/>
            <a:ext cx="2029307"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The use of AI and IoT</a:t>
            </a:r>
          </a:p>
        </p:txBody>
      </p:sp>
      <p:pic>
        <p:nvPicPr>
          <p:cNvPr id="7" name="Obraz 6">
            <a:extLst>
              <a:ext uri="{FF2B5EF4-FFF2-40B4-BE49-F238E27FC236}">
                <a16:creationId xmlns:a16="http://schemas.microsoft.com/office/drawing/2014/main" id="{1D18F33F-3B72-8356-7CAB-ECD6473D60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4016" y="1883440"/>
            <a:ext cx="2213935" cy="1810322"/>
          </a:xfrm>
          <a:prstGeom prst="rect">
            <a:avLst/>
          </a:prstGeom>
        </p:spPr>
      </p:pic>
      <p:sp>
        <p:nvSpPr>
          <p:cNvPr id="57" name="CuadroTexto 555">
            <a:extLst>
              <a:ext uri="{FF2B5EF4-FFF2-40B4-BE49-F238E27FC236}">
                <a16:creationId xmlns:a16="http://schemas.microsoft.com/office/drawing/2014/main" id="{572AC170-DE66-30AA-E142-CE5294FE15B7}"/>
              </a:ext>
            </a:extLst>
          </p:cNvPr>
          <p:cNvSpPr txBox="1"/>
          <p:nvPr/>
        </p:nvSpPr>
        <p:spPr>
          <a:xfrm>
            <a:off x="3933348" y="2539436"/>
            <a:ext cx="2029307"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Water Usage Monitoring  </a:t>
            </a:r>
          </a:p>
        </p:txBody>
      </p:sp>
      <p:pic>
        <p:nvPicPr>
          <p:cNvPr id="9" name="Obraz 8">
            <a:extLst>
              <a:ext uri="{FF2B5EF4-FFF2-40B4-BE49-F238E27FC236}">
                <a16:creationId xmlns:a16="http://schemas.microsoft.com/office/drawing/2014/main" id="{D28C4E87-E336-005F-F849-BD212862E9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200" y="3037834"/>
            <a:ext cx="2134218" cy="1745138"/>
          </a:xfrm>
          <a:prstGeom prst="rect">
            <a:avLst/>
          </a:prstGeom>
        </p:spPr>
      </p:pic>
      <p:sp>
        <p:nvSpPr>
          <p:cNvPr id="48" name="CuadroTexto 555">
            <a:extLst>
              <a:ext uri="{FF2B5EF4-FFF2-40B4-BE49-F238E27FC236}">
                <a16:creationId xmlns:a16="http://schemas.microsoft.com/office/drawing/2014/main" id="{5BD6FD8F-627B-A713-3FFF-F8AAD48AD103}"/>
              </a:ext>
            </a:extLst>
          </p:cNvPr>
          <p:cNvSpPr txBox="1"/>
          <p:nvPr/>
        </p:nvSpPr>
        <p:spPr>
          <a:xfrm>
            <a:off x="84590" y="3746542"/>
            <a:ext cx="2483557"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Weather stations  </a:t>
            </a:r>
          </a:p>
        </p:txBody>
      </p:sp>
      <p:pic>
        <p:nvPicPr>
          <p:cNvPr id="10" name="Obraz 9">
            <a:extLst>
              <a:ext uri="{FF2B5EF4-FFF2-40B4-BE49-F238E27FC236}">
                <a16:creationId xmlns:a16="http://schemas.microsoft.com/office/drawing/2014/main" id="{EAD8A9CD-CBB5-ADE2-29E9-089D9F54FD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0176" y="2036121"/>
            <a:ext cx="2064491" cy="1688201"/>
          </a:xfrm>
          <a:prstGeom prst="rect">
            <a:avLst/>
          </a:prstGeom>
        </p:spPr>
      </p:pic>
      <p:sp>
        <p:nvSpPr>
          <p:cNvPr id="47" name="CuadroTexto 553">
            <a:extLst>
              <a:ext uri="{FF2B5EF4-FFF2-40B4-BE49-F238E27FC236}">
                <a16:creationId xmlns:a16="http://schemas.microsoft.com/office/drawing/2014/main" id="{A240A40C-784C-B2E0-08CC-00051D41ABB1}"/>
              </a:ext>
            </a:extLst>
          </p:cNvPr>
          <p:cNvSpPr txBox="1"/>
          <p:nvPr/>
        </p:nvSpPr>
        <p:spPr>
          <a:xfrm>
            <a:off x="8267608" y="2506965"/>
            <a:ext cx="1999719"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Precise soil moisture sensors</a:t>
            </a:r>
          </a:p>
        </p:txBody>
      </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79199-46C8-A90D-9121-9E6CB7686AE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5A8203-1D4E-FD79-B56E-B8E52341C1F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8D857C42-E813-7F0A-ED66-C1F9F0EEDA6F}"/>
              </a:ext>
            </a:extLst>
          </p:cNvPr>
          <p:cNvSpPr>
            <a:spLocks noGrp="1"/>
          </p:cNvSpPr>
          <p:nvPr>
            <p:ph type="body" sz="quarter" idx="13"/>
          </p:nvPr>
        </p:nvSpPr>
        <p:spPr>
          <a:xfrm>
            <a:off x="1675007" y="1074656"/>
            <a:ext cx="5291753" cy="697353"/>
          </a:xfrm>
        </p:spPr>
        <p:txBody>
          <a:bodyPr lIns="91440" tIns="45720" rIns="91440" bIns="45720" anchor="t">
            <a:noAutofit/>
          </a:bodyPr>
          <a:lstStyle/>
          <a:p>
            <a:r>
              <a:rPr lang="en-US" dirty="0"/>
              <a:t>Benefits of smart irrigation systems</a:t>
            </a:r>
          </a:p>
        </p:txBody>
      </p:sp>
      <p:sp>
        <p:nvSpPr>
          <p:cNvPr id="2" name="Symbol zastępczy tekstu 1">
            <a:extLst>
              <a:ext uri="{FF2B5EF4-FFF2-40B4-BE49-F238E27FC236}">
                <a16:creationId xmlns:a16="http://schemas.microsoft.com/office/drawing/2014/main" id="{70AFC9C4-7FE8-F44A-45B7-BB6A103C7804}"/>
              </a:ext>
            </a:extLst>
          </p:cNvPr>
          <p:cNvSpPr>
            <a:spLocks noGrp="1"/>
          </p:cNvSpPr>
          <p:nvPr>
            <p:ph type="body" sz="quarter" idx="14"/>
          </p:nvPr>
        </p:nvSpPr>
        <p:spPr>
          <a:xfrm>
            <a:off x="1797936" y="2492498"/>
            <a:ext cx="4533453" cy="2836172"/>
          </a:xfrm>
        </p:spPr>
        <p:txBody>
          <a:bodyPr/>
          <a:lstStyle/>
          <a:p>
            <a:r>
              <a:rPr lang="en-US" dirty="0">
                <a:ea typeface="Aptos" panose="020B0004020202020204" pitchFamily="34" charset="0"/>
                <a:cs typeface="Times New Roman" panose="02020603050405020304" pitchFamily="18" charset="0"/>
              </a:rPr>
              <a:t>By using these technologies, you can </a:t>
            </a:r>
            <a:r>
              <a:rPr lang="en-US" b="1" dirty="0">
                <a:ea typeface="Aptos" panose="020B0004020202020204" pitchFamily="34" charset="0"/>
                <a:cs typeface="Times New Roman" panose="02020603050405020304" pitchFamily="18" charset="0"/>
              </a:rPr>
              <a:t>save up to 30-50% </a:t>
            </a:r>
            <a:r>
              <a:rPr lang="en-US" dirty="0">
                <a:ea typeface="Aptos" panose="020B0004020202020204" pitchFamily="34" charset="0"/>
                <a:cs typeface="Times New Roman" panose="02020603050405020304" pitchFamily="18" charset="0"/>
              </a:rPr>
              <a:t>of water compared to traditional irrigation methods, while improving yields and plant health.</a:t>
            </a:r>
            <a:endParaRPr lang="pl-PL" dirty="0"/>
          </a:p>
        </p:txBody>
      </p:sp>
      <p:grpSp>
        <p:nvGrpSpPr>
          <p:cNvPr id="10" name="Group 9">
            <a:extLst>
              <a:ext uri="{FF2B5EF4-FFF2-40B4-BE49-F238E27FC236}">
                <a16:creationId xmlns:a16="http://schemas.microsoft.com/office/drawing/2014/main" id="{13224FB0-61E2-F509-D73C-80C23DABA69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A5042051-A851-9D97-D42B-8485FF2D448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BA0194-51AA-AD0F-574D-6314ACBF211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3" name="Picture 2">
            <a:extLst>
              <a:ext uri="{FF2B5EF4-FFF2-40B4-BE49-F238E27FC236}">
                <a16:creationId xmlns:a16="http://schemas.microsoft.com/office/drawing/2014/main" id="{E6F469CD-0F13-243E-956E-C346AD068E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343"/>
          <a:stretch/>
        </p:blipFill>
        <p:spPr>
          <a:xfrm>
            <a:off x="4197782" y="2492498"/>
            <a:ext cx="8450840" cy="4245429"/>
          </a:xfrm>
          <a:prstGeom prst="rect">
            <a:avLst/>
          </a:prstGeom>
        </p:spPr>
      </p:pic>
      <p:pic>
        <p:nvPicPr>
          <p:cNvPr id="6" name="Multimedia online 5" title="WittFlow: smart water timer with intelligent irrigation system">
            <a:hlinkClick r:id="" action="ppaction://media"/>
            <a:extLst>
              <a:ext uri="{FF2B5EF4-FFF2-40B4-BE49-F238E27FC236}">
                <a16:creationId xmlns:a16="http://schemas.microsoft.com/office/drawing/2014/main" id="{997860D1-40AC-FEE6-4DCD-0F52A4D43B59}"/>
              </a:ext>
            </a:extLst>
          </p:cNvPr>
          <p:cNvPicPr>
            <a:picLocks noRot="1" noChangeAspect="1"/>
          </p:cNvPicPr>
          <p:nvPr>
            <a:videoFile r:link="rId1"/>
          </p:nvPr>
        </p:nvPicPr>
        <p:blipFill>
          <a:blip r:embed="rId5"/>
          <a:stretch>
            <a:fillRect/>
          </a:stretch>
        </p:blipFill>
        <p:spPr>
          <a:xfrm>
            <a:off x="6788011" y="2844252"/>
            <a:ext cx="5055210" cy="2853961"/>
          </a:xfrm>
          <a:prstGeom prst="rect">
            <a:avLst/>
          </a:prstGeom>
        </p:spPr>
      </p:pic>
      <p:sp>
        <p:nvSpPr>
          <p:cNvPr id="16" name="TextBox 15">
            <a:extLst>
              <a:ext uri="{FF2B5EF4-FFF2-40B4-BE49-F238E27FC236}">
                <a16:creationId xmlns:a16="http://schemas.microsoft.com/office/drawing/2014/main" id="{ACEC915D-56BD-6BDC-15CC-17FB29BB9B75}"/>
              </a:ext>
            </a:extLst>
          </p:cNvPr>
          <p:cNvSpPr txBox="1"/>
          <p:nvPr/>
        </p:nvSpPr>
        <p:spPr>
          <a:xfrm>
            <a:off x="1795653" y="4555499"/>
            <a:ext cx="3932764" cy="646331"/>
          </a:xfrm>
          <a:prstGeom prst="rect">
            <a:avLst/>
          </a:prstGeom>
          <a:noFill/>
        </p:spPr>
        <p:txBody>
          <a:bodyPr wrap="square">
            <a:spAutoFit/>
          </a:bodyPr>
          <a:lstStyle/>
          <a:p>
            <a:r>
              <a:rPr lang="en-US" dirty="0" err="1">
                <a:hlinkClick r:id="rId6"/>
              </a:rPr>
              <a:t>WittFlow</a:t>
            </a:r>
            <a:r>
              <a:rPr lang="en-US" dirty="0">
                <a:hlinkClick r:id="rId6"/>
              </a:rPr>
              <a:t>: smart water timer with intelligent irrigation system</a:t>
            </a:r>
            <a:endParaRPr lang="en-IE" dirty="0"/>
          </a:p>
        </p:txBody>
      </p:sp>
    </p:spTree>
    <p:extLst>
      <p:ext uri="{BB962C8B-B14F-4D97-AF65-F5344CB8AC3E}">
        <p14:creationId xmlns:p14="http://schemas.microsoft.com/office/powerpoint/2010/main" val="40693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17F9-6D35-B164-F2A2-696D92B31FE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13608C3-8AC7-E9DE-E4E6-DD699396A25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B9EADE5-E768-912C-22EF-515866C4F1F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2A6509B-2D6B-8D84-826B-D316C206AAEF}"/>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a:t>
            </a:r>
            <a:r>
              <a:rPr lang="pl-PL" dirty="0"/>
              <a:t>3</a:t>
            </a:r>
            <a:endParaRPr lang="en-US" dirty="0"/>
          </a:p>
        </p:txBody>
      </p:sp>
      <p:grpSp>
        <p:nvGrpSpPr>
          <p:cNvPr id="10" name="Group 9">
            <a:extLst>
              <a:ext uri="{FF2B5EF4-FFF2-40B4-BE49-F238E27FC236}">
                <a16:creationId xmlns:a16="http://schemas.microsoft.com/office/drawing/2014/main" id="{6767DB6E-9F45-5DFF-BC71-29972968674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8B959577-DBCE-0988-5CC8-A4E450CFF44B}"/>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578684A-E90D-0368-6230-97EA1223947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Obraz zawierający osoba, Telefon komórkowy, na wolnym powietrzu, ubrania&#10;&#10;Zawartość wygenerowana przez sztuczną inteligencję może być niepoprawna.">
            <a:extLst>
              <a:ext uri="{FF2B5EF4-FFF2-40B4-BE49-F238E27FC236}">
                <a16:creationId xmlns:a16="http://schemas.microsoft.com/office/drawing/2014/main" id="{43D87B19-19A1-9EDB-BAA8-2E4C2EE982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24A1603E-5371-455A-AF12-EBABEC6F4227}"/>
              </a:ext>
            </a:extLst>
          </p:cNvPr>
          <p:cNvSpPr txBox="1"/>
          <p:nvPr/>
        </p:nvSpPr>
        <p:spPr>
          <a:xfrm>
            <a:off x="362143" y="1027444"/>
            <a:ext cx="4209857" cy="1754326"/>
          </a:xfrm>
          <a:prstGeom prst="rect">
            <a:avLst/>
          </a:prstGeom>
          <a:solidFill>
            <a:srgbClr val="EEA821"/>
          </a:solidFill>
        </p:spPr>
        <p:txBody>
          <a:bodyPr wrap="square" rtlCol="0">
            <a:spAutoFit/>
          </a:bodyPr>
          <a:lstStyle/>
          <a:p>
            <a:pPr algn="ctr"/>
            <a:r>
              <a:rPr lang="en-US" sz="3600" b="1" spc="324" dirty="0">
                <a:solidFill>
                  <a:schemeClr val="bg1"/>
                </a:solidFill>
                <a:latin typeface="Calibri" panose="020F0502020204030204" pitchFamily="34" charset="0"/>
                <a:cs typeface="Calibri" panose="020F0502020204030204" pitchFamily="34" charset="0"/>
              </a:rPr>
              <a:t>Troubleshooting IoT irrigation systems</a:t>
            </a:r>
          </a:p>
        </p:txBody>
      </p:sp>
    </p:spTree>
    <p:extLst>
      <p:ext uri="{BB962C8B-B14F-4D97-AF65-F5344CB8AC3E}">
        <p14:creationId xmlns:p14="http://schemas.microsoft.com/office/powerpoint/2010/main" val="273848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D47BE5E-77C2-FE45-22BA-5F95F43A68DF}"/>
              </a:ext>
            </a:extLst>
          </p:cNvPr>
          <p:cNvSpPr>
            <a:spLocks noGrp="1"/>
          </p:cNvSpPr>
          <p:nvPr>
            <p:ph type="body" sz="quarter" idx="13"/>
          </p:nvPr>
        </p:nvSpPr>
        <p:spPr>
          <a:xfrm>
            <a:off x="1476779" y="356524"/>
            <a:ext cx="9649486" cy="697353"/>
          </a:xfrm>
        </p:spPr>
        <p:txBody>
          <a:bodyPr/>
          <a:lstStyle/>
          <a:p>
            <a:r>
              <a:rPr lang="pl-PL" b="1" dirty="0" err="1">
                <a:solidFill>
                  <a:srgbClr val="007772"/>
                </a:solidFill>
              </a:rPr>
              <a:t>Possible</a:t>
            </a:r>
            <a:r>
              <a:rPr lang="pl-PL" b="1" dirty="0">
                <a:solidFill>
                  <a:srgbClr val="007772"/>
                </a:solidFill>
              </a:rPr>
              <a:t> </a:t>
            </a:r>
            <a:r>
              <a:rPr lang="pl-PL" b="1" dirty="0" err="1">
                <a:solidFill>
                  <a:srgbClr val="007772"/>
                </a:solidFill>
              </a:rPr>
              <a:t>problems</a:t>
            </a:r>
            <a:endParaRPr lang="pl-PL" b="1" dirty="0">
              <a:solidFill>
                <a:srgbClr val="007772"/>
              </a:solidFill>
            </a:endParaRPr>
          </a:p>
        </p:txBody>
      </p:sp>
      <p:sp>
        <p:nvSpPr>
          <p:cNvPr id="3" name="Symbol zastępczy tekstu 2">
            <a:extLst>
              <a:ext uri="{FF2B5EF4-FFF2-40B4-BE49-F238E27FC236}">
                <a16:creationId xmlns:a16="http://schemas.microsoft.com/office/drawing/2014/main" id="{643D9332-0F7F-A156-960A-501BDEDE3709}"/>
              </a:ext>
            </a:extLst>
          </p:cNvPr>
          <p:cNvSpPr>
            <a:spLocks noGrp="1"/>
          </p:cNvSpPr>
          <p:nvPr>
            <p:ph type="body" sz="quarter" idx="14"/>
          </p:nvPr>
        </p:nvSpPr>
        <p:spPr>
          <a:xfrm>
            <a:off x="1476779" y="1159783"/>
            <a:ext cx="10281112" cy="4538434"/>
          </a:xfrm>
        </p:spPr>
        <p:txBody>
          <a:bodyPr/>
          <a:lstStyle/>
          <a:p>
            <a:r>
              <a:rPr lang="en-US" dirty="0"/>
              <a:t>Although IoT irrigation systems are precise methods, problems with their proper use may arise. The main problems/issues include:</a:t>
            </a:r>
            <a:endParaRPr lang="pl-PL" dirty="0"/>
          </a:p>
          <a:p>
            <a:pPr marL="457200" indent="-457200">
              <a:spcBef>
                <a:spcPts val="600"/>
              </a:spcBef>
              <a:buFont typeface="+mj-lt"/>
              <a:buAutoNum type="arabicPeriod"/>
            </a:pPr>
            <a:r>
              <a:rPr lang="en-US" b="1" dirty="0">
                <a:solidFill>
                  <a:srgbClr val="007772"/>
                </a:solidFill>
              </a:rPr>
              <a:t>Connectivity issues </a:t>
            </a:r>
            <a:r>
              <a:rPr lang="en-US" dirty="0"/>
              <a:t>where commands are not responded to or are delayed</a:t>
            </a:r>
            <a:endParaRPr lang="pl-PL" dirty="0"/>
          </a:p>
          <a:p>
            <a:pPr marL="342900" indent="-342900">
              <a:spcBef>
                <a:spcPts val="600"/>
              </a:spcBef>
              <a:buFont typeface="Arial" panose="020B0604020202020204" pitchFamily="34" charset="0"/>
              <a:buChar char="•"/>
            </a:pPr>
            <a:r>
              <a:rPr lang="en-US" sz="2000" dirty="0"/>
              <a:t>Usually due to a weak Wi-Fi signal, which needs to be strengthened or NB-IoT technology should be used</a:t>
            </a:r>
            <a:endParaRPr lang="pl-PL" sz="2000" dirty="0"/>
          </a:p>
          <a:p>
            <a:pPr marL="457200" indent="-457200">
              <a:spcBef>
                <a:spcPts val="600"/>
              </a:spcBef>
              <a:buFont typeface="+mj-lt"/>
              <a:buAutoNum type="arabicPeriod" startAt="2"/>
            </a:pPr>
            <a:r>
              <a:rPr lang="en-US" b="1" dirty="0">
                <a:solidFill>
                  <a:srgbClr val="007772"/>
                </a:solidFill>
              </a:rPr>
              <a:t>Failure of sensors </a:t>
            </a:r>
            <a:r>
              <a:rPr lang="en-US" dirty="0"/>
              <a:t>or valves resulting in erroneous humidity readings, leaks, or lack of water in the system</a:t>
            </a:r>
            <a:endParaRPr lang="pl-PL" dirty="0"/>
          </a:p>
          <a:p>
            <a:pPr marL="342900" indent="-342900">
              <a:spcBef>
                <a:spcPts val="600"/>
              </a:spcBef>
              <a:buFont typeface="Arial" panose="020B0604020202020204" pitchFamily="34" charset="0"/>
              <a:buChar char="•"/>
            </a:pPr>
            <a:r>
              <a:rPr lang="en-US" sz="2200" dirty="0"/>
              <a:t>Regular maintenance, cleaning, and replacement of worn components will prevent the system from malfunctioning</a:t>
            </a:r>
          </a:p>
          <a:p>
            <a:pPr marL="457200" indent="-457200">
              <a:spcBef>
                <a:spcPts val="600"/>
              </a:spcBef>
              <a:buFont typeface="+mj-lt"/>
              <a:buAutoNum type="arabicPeriod" startAt="3"/>
            </a:pPr>
            <a:r>
              <a:rPr lang="en-US" b="1" dirty="0">
                <a:solidFill>
                  <a:srgbClr val="007772"/>
                </a:solidFill>
              </a:rPr>
              <a:t>Software issues </a:t>
            </a:r>
            <a:r>
              <a:rPr lang="en-US" dirty="0"/>
              <a:t>with malfunctions and bugs in the app</a:t>
            </a:r>
            <a:endParaRPr lang="pl-PL" dirty="0"/>
          </a:p>
          <a:p>
            <a:pPr marL="342900" indent="-342900">
              <a:spcBef>
                <a:spcPts val="600"/>
              </a:spcBef>
              <a:buFont typeface="Arial" panose="020B0604020202020204" pitchFamily="34" charset="0"/>
              <a:buChar char="•"/>
            </a:pPr>
            <a:r>
              <a:rPr lang="en-US" sz="2200" dirty="0"/>
              <a:t>This can be prevented by performing regular software updates</a:t>
            </a:r>
            <a:endParaRPr lang="pl-PL" sz="2200" dirty="0"/>
          </a:p>
          <a:p>
            <a:pPr marL="457200" indent="-457200">
              <a:spcBef>
                <a:spcPts val="600"/>
              </a:spcBef>
              <a:buFont typeface="+mj-lt"/>
              <a:buAutoNum type="arabicPeriod" startAt="4"/>
            </a:pPr>
            <a:r>
              <a:rPr lang="en-US" b="1" dirty="0">
                <a:solidFill>
                  <a:srgbClr val="007772"/>
                </a:solidFill>
              </a:rPr>
              <a:t>Improper settings</a:t>
            </a:r>
            <a:r>
              <a:rPr lang="en-US" dirty="0"/>
              <a:t>, or a lack of integration with the weather forecast</a:t>
            </a:r>
            <a:endParaRPr lang="pl-PL" dirty="0"/>
          </a:p>
          <a:p>
            <a:pPr marL="342900" indent="-342900">
              <a:spcBef>
                <a:spcPts val="600"/>
              </a:spcBef>
              <a:buFont typeface="Arial" panose="020B0604020202020204" pitchFamily="34" charset="0"/>
              <a:buChar char="•"/>
            </a:pPr>
            <a:r>
              <a:rPr lang="en-US" sz="2200" dirty="0"/>
              <a:t>A good solution is integration with the real-time weather forecast and the implementation of AI algorithms for the analysis of weather data and soil moisture</a:t>
            </a:r>
            <a:endParaRPr lang="pl-PL" sz="2200" dirty="0"/>
          </a:p>
          <a:p>
            <a:endParaRPr lang="pl-PL" dirty="0"/>
          </a:p>
        </p:txBody>
      </p:sp>
    </p:spTree>
    <p:extLst>
      <p:ext uri="{BB962C8B-B14F-4D97-AF65-F5344CB8AC3E}">
        <p14:creationId xmlns:p14="http://schemas.microsoft.com/office/powerpoint/2010/main" val="153832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5106-6D6B-875F-3182-D3EE6D443DF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771D2B6-1F79-3D5C-8216-CADAAABB2A67}"/>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75B342-3582-0858-D698-A07D64D406F8}"/>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DCC0FB0-8CC3-B54A-9586-901C4E1A75E9}"/>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a:t>
            </a:r>
            <a:r>
              <a:rPr lang="pl-PL" dirty="0"/>
              <a:t>4</a:t>
            </a:r>
            <a:endParaRPr lang="en-US" dirty="0"/>
          </a:p>
        </p:txBody>
      </p:sp>
      <p:grpSp>
        <p:nvGrpSpPr>
          <p:cNvPr id="10" name="Group 9">
            <a:extLst>
              <a:ext uri="{FF2B5EF4-FFF2-40B4-BE49-F238E27FC236}">
                <a16:creationId xmlns:a16="http://schemas.microsoft.com/office/drawing/2014/main" id="{547DBEF6-460B-E865-B168-8DD9CC884654}"/>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9F8C4F9-B923-A52A-96D2-B1CC34035DED}"/>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6D627E5-E378-66FA-2DA2-C27BC40C9653}"/>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Irrigation system in field">
            <a:extLst>
              <a:ext uri="{FF2B5EF4-FFF2-40B4-BE49-F238E27FC236}">
                <a16:creationId xmlns:a16="http://schemas.microsoft.com/office/drawing/2014/main" id="{8E3500D4-0E0B-B962-C8DA-D90A83F5DD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E46EDD05-A278-D789-0F59-0E8E16E2AA43}"/>
              </a:ext>
            </a:extLst>
          </p:cNvPr>
          <p:cNvSpPr txBox="1"/>
          <p:nvPr/>
        </p:nvSpPr>
        <p:spPr>
          <a:xfrm>
            <a:off x="4186239" y="2303656"/>
            <a:ext cx="3589373"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LET’S PRACTICE</a:t>
            </a:r>
          </a:p>
        </p:txBody>
      </p:sp>
    </p:spTree>
    <p:extLst>
      <p:ext uri="{BB962C8B-B14F-4D97-AF65-F5344CB8AC3E}">
        <p14:creationId xmlns:p14="http://schemas.microsoft.com/office/powerpoint/2010/main" val="256191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reeform 179"/>
          <p:cNvSpPr>
            <a:spLocks noChangeArrowheads="1"/>
          </p:cNvSpPr>
          <p:nvPr/>
        </p:nvSpPr>
        <p:spPr bwMode="auto">
          <a:xfrm>
            <a:off x="5002308" y="693461"/>
            <a:ext cx="6575176" cy="561884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007772">
              <a:alpha val="78661"/>
            </a:srgbClr>
          </a:solidFill>
          <a:ln>
            <a:noFill/>
          </a:ln>
          <a:effectLst/>
        </p:spPr>
        <p:txBody>
          <a:bodyPr wrap="none" anchor="ctr"/>
          <a:lstStyle/>
          <a:p>
            <a:endParaRPr lang="en-US" sz="900" dirty="0"/>
          </a:p>
        </p:txBody>
      </p:sp>
      <p:sp>
        <p:nvSpPr>
          <p:cNvPr id="62" name="Rectángulo 602">
            <a:extLst>
              <a:ext uri="{FF2B5EF4-FFF2-40B4-BE49-F238E27FC236}">
                <a16:creationId xmlns:a16="http://schemas.microsoft.com/office/drawing/2014/main" id="{8BD74F46-EE91-4B6C-DD4F-C1DCDE926F8C}"/>
              </a:ext>
            </a:extLst>
          </p:cNvPr>
          <p:cNvSpPr/>
          <p:nvPr/>
        </p:nvSpPr>
        <p:spPr>
          <a:xfrm>
            <a:off x="5898317" y="3179553"/>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1</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5664302" y="5119040"/>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5</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p:txBody>
          <a:bodyPr/>
          <a:lstStyle/>
          <a:p>
            <a:r>
              <a:rPr lang="pl-PL" dirty="0">
                <a:solidFill>
                  <a:srgbClr val="404040"/>
                </a:solidFill>
              </a:rPr>
              <a:t>	</a:t>
            </a:r>
            <a:r>
              <a:rPr lang="en-US" dirty="0">
                <a:solidFill>
                  <a:srgbClr val="404040"/>
                </a:solidFill>
              </a:rPr>
              <a:t>You design an automatic irrigation system. You need to deploy the humidity sensors. You have </a:t>
            </a:r>
            <a:r>
              <a:rPr lang="pl-PL" dirty="0">
                <a:solidFill>
                  <a:srgbClr val="404040"/>
                </a:solidFill>
              </a:rPr>
              <a:t>5</a:t>
            </a:r>
            <a:r>
              <a:rPr lang="en-US" dirty="0">
                <a:solidFill>
                  <a:srgbClr val="404040"/>
                </a:solidFill>
              </a:rPr>
              <a:t> sensors at your disposal</a:t>
            </a:r>
            <a:r>
              <a:rPr lang="pl-PL" dirty="0">
                <a:solidFill>
                  <a:srgbClr val="404040"/>
                </a:solidFill>
              </a:rPr>
              <a:t>.</a:t>
            </a:r>
            <a:r>
              <a:rPr lang="en-US" dirty="0">
                <a:solidFill>
                  <a:srgbClr val="404040"/>
                </a:solidFill>
              </a:rPr>
              <a:t> Select the best located sensors (</a:t>
            </a:r>
            <a:r>
              <a:rPr lang="en-US" dirty="0" err="1">
                <a:solidFill>
                  <a:srgbClr val="404040"/>
                </a:solidFill>
              </a:rPr>
              <a:t>ie</a:t>
            </a:r>
            <a:r>
              <a:rPr lang="en-US" dirty="0">
                <a:solidFill>
                  <a:srgbClr val="404040"/>
                </a:solidFill>
              </a:rPr>
              <a:t>. Those in the most suitable places</a:t>
            </a:r>
            <a:r>
              <a:rPr lang="pl-PL" dirty="0">
                <a:solidFill>
                  <a:srgbClr val="404040"/>
                </a:solidFill>
              </a:rPr>
              <a:t>.</a:t>
            </a:r>
            <a:r>
              <a:rPr lang="en-IE" dirty="0">
                <a:solidFill>
                  <a:srgbClr val="404040"/>
                </a:solidFill>
              </a:rPr>
              <a:t>)</a:t>
            </a:r>
            <a:r>
              <a:rPr lang="pl-PL" dirty="0">
                <a:solidFill>
                  <a:srgbClr val="404040"/>
                </a:solidFill>
              </a:rPr>
              <a:t> </a:t>
            </a:r>
            <a:endParaRPr lang="en-US" dirty="0">
              <a:solidFill>
                <a:srgbClr val="404040"/>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p:txBody>
          <a:bodyPr/>
          <a:lstStyle/>
          <a:p>
            <a:r>
              <a:rPr lang="en-IE" b="1" dirty="0">
                <a:solidFill>
                  <a:srgbClr val="007772"/>
                </a:solidFill>
                <a:highlight>
                  <a:srgbClr val="EEA821"/>
                </a:highlight>
              </a:rPr>
              <a:t>Learner Exercise: </a:t>
            </a:r>
            <a:r>
              <a:rPr lang="pl-PL" b="1" dirty="0">
                <a:solidFill>
                  <a:srgbClr val="007772"/>
                </a:solidFill>
              </a:rPr>
              <a:t>Scenario</a:t>
            </a:r>
            <a:endParaRPr lang="en-US" b="1" dirty="0">
              <a:solidFill>
                <a:srgbClr val="007772"/>
              </a:solidFill>
            </a:endParaRPr>
          </a:p>
        </p:txBody>
      </p:sp>
      <p:pic>
        <p:nvPicPr>
          <p:cNvPr id="3" name="Grafika 2" descr="Drzewo z korzeniami kontur">
            <a:extLst>
              <a:ext uri="{FF2B5EF4-FFF2-40B4-BE49-F238E27FC236}">
                <a16:creationId xmlns:a16="http://schemas.microsoft.com/office/drawing/2014/main" id="{0A315DB4-F4E3-04CB-4F2E-4CACE6F482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4863" y="2688202"/>
            <a:ext cx="914400" cy="914400"/>
          </a:xfrm>
          <a:prstGeom prst="rect">
            <a:avLst/>
          </a:prstGeom>
        </p:spPr>
      </p:pic>
      <p:sp>
        <p:nvSpPr>
          <p:cNvPr id="8" name="Schemat blokowy: terminator 7">
            <a:extLst>
              <a:ext uri="{FF2B5EF4-FFF2-40B4-BE49-F238E27FC236}">
                <a16:creationId xmlns:a16="http://schemas.microsoft.com/office/drawing/2014/main" id="{24ADE309-3CEF-73F1-170B-64BE1A356421}"/>
              </a:ext>
            </a:extLst>
          </p:cNvPr>
          <p:cNvSpPr/>
          <p:nvPr/>
        </p:nvSpPr>
        <p:spPr>
          <a:xfrm>
            <a:off x="9632509" y="5539870"/>
            <a:ext cx="1327355" cy="57587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ángulo 602">
            <a:extLst>
              <a:ext uri="{FF2B5EF4-FFF2-40B4-BE49-F238E27FC236}">
                <a16:creationId xmlns:a16="http://schemas.microsoft.com/office/drawing/2014/main" id="{750EFACB-FA09-5512-43E6-66487887ABEF}"/>
              </a:ext>
            </a:extLst>
          </p:cNvPr>
          <p:cNvSpPr/>
          <p:nvPr/>
        </p:nvSpPr>
        <p:spPr>
          <a:xfrm>
            <a:off x="6159263" y="1216609"/>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2</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2" name="Rectángulo 602">
            <a:extLst>
              <a:ext uri="{FF2B5EF4-FFF2-40B4-BE49-F238E27FC236}">
                <a16:creationId xmlns:a16="http://schemas.microsoft.com/office/drawing/2014/main" id="{A48C3093-9304-9C20-67C6-BC6B9229EA17}"/>
              </a:ext>
            </a:extLst>
          </p:cNvPr>
          <p:cNvSpPr/>
          <p:nvPr/>
        </p:nvSpPr>
        <p:spPr>
          <a:xfrm>
            <a:off x="7702896" y="3580850"/>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3</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3" name="Rectángulo 602">
            <a:extLst>
              <a:ext uri="{FF2B5EF4-FFF2-40B4-BE49-F238E27FC236}">
                <a16:creationId xmlns:a16="http://schemas.microsoft.com/office/drawing/2014/main" id="{4A10B015-9689-B18C-EA29-7708B4FD1A79}"/>
              </a:ext>
            </a:extLst>
          </p:cNvPr>
          <p:cNvSpPr/>
          <p:nvPr/>
        </p:nvSpPr>
        <p:spPr>
          <a:xfrm>
            <a:off x="9950153" y="4415553"/>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4</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4" name="Rectángulo 602">
            <a:extLst>
              <a:ext uri="{FF2B5EF4-FFF2-40B4-BE49-F238E27FC236}">
                <a16:creationId xmlns:a16="http://schemas.microsoft.com/office/drawing/2014/main" id="{A80F8D70-1CB3-92E7-4BA0-A5790259B903}"/>
              </a:ext>
            </a:extLst>
          </p:cNvPr>
          <p:cNvSpPr/>
          <p:nvPr/>
        </p:nvSpPr>
        <p:spPr>
          <a:xfrm>
            <a:off x="9224761" y="5370593"/>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6</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5" name="Rectángulo 602">
            <a:extLst>
              <a:ext uri="{FF2B5EF4-FFF2-40B4-BE49-F238E27FC236}">
                <a16:creationId xmlns:a16="http://schemas.microsoft.com/office/drawing/2014/main" id="{24811A1F-1124-0242-1EC2-2C67EF11AA59}"/>
              </a:ext>
            </a:extLst>
          </p:cNvPr>
          <p:cNvSpPr/>
          <p:nvPr/>
        </p:nvSpPr>
        <p:spPr>
          <a:xfrm>
            <a:off x="9614288" y="1330147"/>
            <a:ext cx="2604960" cy="338554"/>
          </a:xfrm>
          <a:prstGeom prst="rect">
            <a:avLst/>
          </a:prstGeom>
        </p:spPr>
        <p:txBody>
          <a:bodyPr wrap="square">
            <a:spAutoFit/>
          </a:bodyPr>
          <a:lstStyle/>
          <a:p>
            <a:pPr marL="285750" indent="-285750">
              <a:buFont typeface="Wingdings" panose="05000000000000000000" pitchFamily="2" charset="2"/>
              <a:buChar char="q"/>
            </a:pPr>
            <a:r>
              <a:rPr lang="pl-PL" sz="1600" dirty="0">
                <a:solidFill>
                  <a:schemeClr val="bg1"/>
                </a:solidFill>
                <a:latin typeface="Calibri" panose="020F0502020204030204" pitchFamily="34" charset="0"/>
                <a:ea typeface="Lato" charset="0"/>
                <a:cs typeface="Calibri" panose="020F0502020204030204" pitchFamily="34" charset="0"/>
              </a:rPr>
              <a:t>7</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8D664E8-4275-6E98-410F-2B0B484376AC}"/>
              </a:ext>
            </a:extLst>
          </p:cNvPr>
          <p:cNvSpPr>
            <a:spLocks noGrp="1"/>
          </p:cNvSpPr>
          <p:nvPr>
            <p:ph type="body" sz="quarter" idx="16"/>
          </p:nvPr>
        </p:nvSpPr>
        <p:spPr>
          <a:xfrm>
            <a:off x="798513" y="762000"/>
            <a:ext cx="9043756" cy="803275"/>
          </a:xfrm>
        </p:spPr>
        <p:txBody>
          <a:bodyPr/>
          <a:lstStyle/>
          <a:p>
            <a:pPr algn="ctr"/>
            <a:r>
              <a:rPr lang="pl-PL" b="1" dirty="0">
                <a:solidFill>
                  <a:srgbClr val="007772"/>
                </a:solidFill>
                <a:latin typeface="Calibri" panose="020F0502020204030204" pitchFamily="34" charset="0"/>
              </a:rPr>
              <a:t>Feedback on </a:t>
            </a:r>
            <a:r>
              <a:rPr lang="pl-PL" b="1" dirty="0" err="1">
                <a:solidFill>
                  <a:srgbClr val="007772"/>
                </a:solidFill>
                <a:latin typeface="Calibri" panose="020F0502020204030204" pitchFamily="34" charset="0"/>
              </a:rPr>
              <a:t>answers</a:t>
            </a:r>
            <a:endParaRPr lang="en-US" dirty="0"/>
          </a:p>
        </p:txBody>
      </p:sp>
      <p:pic>
        <p:nvPicPr>
          <p:cNvPr id="8" name="Obraz 7">
            <a:extLst>
              <a:ext uri="{FF2B5EF4-FFF2-40B4-BE49-F238E27FC236}">
                <a16:creationId xmlns:a16="http://schemas.microsoft.com/office/drawing/2014/main" id="{9B392249-D67C-3108-A402-7139EC7D7D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7382" y="2754444"/>
            <a:ext cx="2389839" cy="140220"/>
          </a:xfrm>
          <a:prstGeom prst="rect">
            <a:avLst/>
          </a:prstGeom>
        </p:spPr>
      </p:pic>
      <p:sp>
        <p:nvSpPr>
          <p:cNvPr id="6" name="Freeform 1">
            <a:extLst>
              <a:ext uri="{FF2B5EF4-FFF2-40B4-BE49-F238E27FC236}">
                <a16:creationId xmlns:a16="http://schemas.microsoft.com/office/drawing/2014/main" id="{BD5A92EF-01EC-E025-9DE9-7610FE7C71B6}"/>
              </a:ext>
            </a:extLst>
          </p:cNvPr>
          <p:cNvSpPr>
            <a:spLocks noChangeArrowheads="1"/>
          </p:cNvSpPr>
          <p:nvPr/>
        </p:nvSpPr>
        <p:spPr bwMode="auto">
          <a:xfrm>
            <a:off x="8205539" y="2046288"/>
            <a:ext cx="2334470" cy="171394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7" name="Freeform 247">
            <a:extLst>
              <a:ext uri="{FF2B5EF4-FFF2-40B4-BE49-F238E27FC236}">
                <a16:creationId xmlns:a16="http://schemas.microsoft.com/office/drawing/2014/main" id="{068BF6BD-CC56-A047-5F94-2A3072C87E17}"/>
              </a:ext>
            </a:extLst>
          </p:cNvPr>
          <p:cNvSpPr>
            <a:spLocks noChangeArrowheads="1"/>
          </p:cNvSpPr>
          <p:nvPr/>
        </p:nvSpPr>
        <p:spPr bwMode="auto">
          <a:xfrm>
            <a:off x="4365067" y="1509681"/>
            <a:ext cx="2334470" cy="125634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9" name="Freeform 246">
            <a:extLst>
              <a:ext uri="{FF2B5EF4-FFF2-40B4-BE49-F238E27FC236}">
                <a16:creationId xmlns:a16="http://schemas.microsoft.com/office/drawing/2014/main" id="{592C2967-43DC-B0B1-2C76-3F3DE53A02D5}"/>
              </a:ext>
            </a:extLst>
          </p:cNvPr>
          <p:cNvSpPr>
            <a:spLocks noChangeArrowheads="1"/>
          </p:cNvSpPr>
          <p:nvPr/>
        </p:nvSpPr>
        <p:spPr bwMode="auto">
          <a:xfrm>
            <a:off x="8152881" y="1945470"/>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0" name="Freeform 246">
            <a:extLst>
              <a:ext uri="{FF2B5EF4-FFF2-40B4-BE49-F238E27FC236}">
                <a16:creationId xmlns:a16="http://schemas.microsoft.com/office/drawing/2014/main" id="{ACD8A297-ED23-D06B-BBA8-3267D33D2A4C}"/>
              </a:ext>
            </a:extLst>
          </p:cNvPr>
          <p:cNvSpPr>
            <a:spLocks noChangeArrowheads="1"/>
          </p:cNvSpPr>
          <p:nvPr/>
        </p:nvSpPr>
        <p:spPr bwMode="auto">
          <a:xfrm>
            <a:off x="768485" y="1994929"/>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1" name="Freeform 1">
            <a:extLst>
              <a:ext uri="{FF2B5EF4-FFF2-40B4-BE49-F238E27FC236}">
                <a16:creationId xmlns:a16="http://schemas.microsoft.com/office/drawing/2014/main" id="{939CCEFB-328F-3FDA-49A9-81A5C60472EF}"/>
              </a:ext>
            </a:extLst>
          </p:cNvPr>
          <p:cNvSpPr>
            <a:spLocks noChangeArrowheads="1"/>
          </p:cNvSpPr>
          <p:nvPr/>
        </p:nvSpPr>
        <p:spPr bwMode="auto">
          <a:xfrm>
            <a:off x="821143" y="2149997"/>
            <a:ext cx="2334470" cy="1349114"/>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12" name="pole tekstowe 11">
            <a:extLst>
              <a:ext uri="{FF2B5EF4-FFF2-40B4-BE49-F238E27FC236}">
                <a16:creationId xmlns:a16="http://schemas.microsoft.com/office/drawing/2014/main" id="{CA362B01-BF44-FB9F-F822-F488305FA217}"/>
              </a:ext>
            </a:extLst>
          </p:cNvPr>
          <p:cNvSpPr txBox="1"/>
          <p:nvPr/>
        </p:nvSpPr>
        <p:spPr>
          <a:xfrm>
            <a:off x="1073019" y="2379306"/>
            <a:ext cx="2082593" cy="646331"/>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1 Incorrect</a:t>
            </a:r>
          </a:p>
          <a:p>
            <a:r>
              <a:rPr lang="pl-PL" dirty="0">
                <a:solidFill>
                  <a:schemeClr val="bg1"/>
                </a:solidFill>
              </a:rPr>
              <a:t>Too shady place</a:t>
            </a:r>
          </a:p>
        </p:txBody>
      </p:sp>
      <p:sp>
        <p:nvSpPr>
          <p:cNvPr id="13" name="Freeform 1">
            <a:extLst>
              <a:ext uri="{FF2B5EF4-FFF2-40B4-BE49-F238E27FC236}">
                <a16:creationId xmlns:a16="http://schemas.microsoft.com/office/drawing/2014/main" id="{FFD9B978-0EB6-B44F-E586-E5BDAA1612A1}"/>
              </a:ext>
            </a:extLst>
          </p:cNvPr>
          <p:cNvSpPr>
            <a:spLocks noChangeArrowheads="1"/>
          </p:cNvSpPr>
          <p:nvPr/>
        </p:nvSpPr>
        <p:spPr bwMode="auto">
          <a:xfrm>
            <a:off x="814510" y="4019600"/>
            <a:ext cx="2334470" cy="1349114"/>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14" name="Freeform 247">
            <a:extLst>
              <a:ext uri="{FF2B5EF4-FFF2-40B4-BE49-F238E27FC236}">
                <a16:creationId xmlns:a16="http://schemas.microsoft.com/office/drawing/2014/main" id="{FD9B819E-09E9-2655-438F-A4D2165088C1}"/>
              </a:ext>
            </a:extLst>
          </p:cNvPr>
          <p:cNvSpPr>
            <a:spLocks noChangeArrowheads="1"/>
          </p:cNvSpPr>
          <p:nvPr/>
        </p:nvSpPr>
        <p:spPr bwMode="auto">
          <a:xfrm>
            <a:off x="4349472" y="4985039"/>
            <a:ext cx="2334470" cy="125634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15" name="Freeform 1">
            <a:extLst>
              <a:ext uri="{FF2B5EF4-FFF2-40B4-BE49-F238E27FC236}">
                <a16:creationId xmlns:a16="http://schemas.microsoft.com/office/drawing/2014/main" id="{F5504F8C-D5C2-76CB-1557-C296556F1A8A}"/>
              </a:ext>
            </a:extLst>
          </p:cNvPr>
          <p:cNvSpPr>
            <a:spLocks noChangeArrowheads="1"/>
          </p:cNvSpPr>
          <p:nvPr/>
        </p:nvSpPr>
        <p:spPr bwMode="auto">
          <a:xfrm>
            <a:off x="4337382" y="3474008"/>
            <a:ext cx="2334470" cy="1349114"/>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16" name="Freeform 246">
            <a:extLst>
              <a:ext uri="{FF2B5EF4-FFF2-40B4-BE49-F238E27FC236}">
                <a16:creationId xmlns:a16="http://schemas.microsoft.com/office/drawing/2014/main" id="{E4352F5F-E3A8-2FB7-4790-AB2A09D799BD}"/>
              </a:ext>
            </a:extLst>
          </p:cNvPr>
          <p:cNvSpPr>
            <a:spLocks noChangeArrowheads="1"/>
          </p:cNvSpPr>
          <p:nvPr/>
        </p:nvSpPr>
        <p:spPr bwMode="auto">
          <a:xfrm>
            <a:off x="783020" y="3902663"/>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7" name="Freeform 246">
            <a:extLst>
              <a:ext uri="{FF2B5EF4-FFF2-40B4-BE49-F238E27FC236}">
                <a16:creationId xmlns:a16="http://schemas.microsoft.com/office/drawing/2014/main" id="{83202221-BF18-ACCB-E87F-356AA93AE083}"/>
              </a:ext>
            </a:extLst>
          </p:cNvPr>
          <p:cNvSpPr>
            <a:spLocks noChangeArrowheads="1"/>
          </p:cNvSpPr>
          <p:nvPr/>
        </p:nvSpPr>
        <p:spPr bwMode="auto">
          <a:xfrm>
            <a:off x="4312409" y="3357537"/>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8" name="Freeform 246">
            <a:extLst>
              <a:ext uri="{FF2B5EF4-FFF2-40B4-BE49-F238E27FC236}">
                <a16:creationId xmlns:a16="http://schemas.microsoft.com/office/drawing/2014/main" id="{34B61C8C-193A-D8E9-4BA5-37C39C7A3660}"/>
              </a:ext>
            </a:extLst>
          </p:cNvPr>
          <p:cNvSpPr>
            <a:spLocks noChangeArrowheads="1"/>
          </p:cNvSpPr>
          <p:nvPr/>
        </p:nvSpPr>
        <p:spPr bwMode="auto">
          <a:xfrm>
            <a:off x="4316244" y="6108263"/>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9" name="pole tekstowe 18">
            <a:extLst>
              <a:ext uri="{FF2B5EF4-FFF2-40B4-BE49-F238E27FC236}">
                <a16:creationId xmlns:a16="http://schemas.microsoft.com/office/drawing/2014/main" id="{4EB34A4B-DDEF-A744-5993-6D4C6F0B3AA2}"/>
              </a:ext>
            </a:extLst>
          </p:cNvPr>
          <p:cNvSpPr txBox="1"/>
          <p:nvPr/>
        </p:nvSpPr>
        <p:spPr>
          <a:xfrm>
            <a:off x="8388220" y="2379306"/>
            <a:ext cx="2062066" cy="1200329"/>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6 </a:t>
            </a:r>
            <a:r>
              <a:rPr lang="en-US" dirty="0">
                <a:solidFill>
                  <a:schemeClr val="bg1"/>
                </a:solidFill>
              </a:rPr>
              <a:t>Incorrect</a:t>
            </a:r>
            <a:endParaRPr lang="pl-PL" dirty="0">
              <a:solidFill>
                <a:schemeClr val="bg1"/>
              </a:solidFill>
            </a:endParaRPr>
          </a:p>
          <a:p>
            <a:r>
              <a:rPr lang="en-US" dirty="0">
                <a:solidFill>
                  <a:schemeClr val="bg1"/>
                </a:solidFill>
              </a:rPr>
              <a:t>A place where water accumulates naturally</a:t>
            </a:r>
            <a:endParaRPr lang="pl-PL" dirty="0">
              <a:solidFill>
                <a:schemeClr val="bg1"/>
              </a:solidFill>
            </a:endParaRPr>
          </a:p>
        </p:txBody>
      </p:sp>
      <p:sp>
        <p:nvSpPr>
          <p:cNvPr id="20" name="Freeform 246">
            <a:extLst>
              <a:ext uri="{FF2B5EF4-FFF2-40B4-BE49-F238E27FC236}">
                <a16:creationId xmlns:a16="http://schemas.microsoft.com/office/drawing/2014/main" id="{3DF8F39D-FCCB-C11E-94C6-312ED5F59D6E}"/>
              </a:ext>
            </a:extLst>
          </p:cNvPr>
          <p:cNvSpPr>
            <a:spLocks noChangeArrowheads="1"/>
          </p:cNvSpPr>
          <p:nvPr/>
        </p:nvSpPr>
        <p:spPr bwMode="auto">
          <a:xfrm>
            <a:off x="8225689" y="3932104"/>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21" name="Freeform 1">
            <a:extLst>
              <a:ext uri="{FF2B5EF4-FFF2-40B4-BE49-F238E27FC236}">
                <a16:creationId xmlns:a16="http://schemas.microsoft.com/office/drawing/2014/main" id="{2E092E13-6476-41B5-9123-341D11C59B82}"/>
              </a:ext>
            </a:extLst>
          </p:cNvPr>
          <p:cNvSpPr>
            <a:spLocks noChangeArrowheads="1"/>
          </p:cNvSpPr>
          <p:nvPr/>
        </p:nvSpPr>
        <p:spPr bwMode="auto">
          <a:xfrm>
            <a:off x="8249364" y="4075030"/>
            <a:ext cx="2334470" cy="171394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22" name="pole tekstowe 21">
            <a:extLst>
              <a:ext uri="{FF2B5EF4-FFF2-40B4-BE49-F238E27FC236}">
                <a16:creationId xmlns:a16="http://schemas.microsoft.com/office/drawing/2014/main" id="{D0FB3681-F049-9C8C-54DB-A667C6D461CF}"/>
              </a:ext>
            </a:extLst>
          </p:cNvPr>
          <p:cNvSpPr txBox="1"/>
          <p:nvPr/>
        </p:nvSpPr>
        <p:spPr>
          <a:xfrm>
            <a:off x="923731" y="4215574"/>
            <a:ext cx="2052734" cy="369332"/>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2 Great choice</a:t>
            </a:r>
          </a:p>
        </p:txBody>
      </p:sp>
      <p:sp>
        <p:nvSpPr>
          <p:cNvPr id="24" name="pole tekstowe 23">
            <a:extLst>
              <a:ext uri="{FF2B5EF4-FFF2-40B4-BE49-F238E27FC236}">
                <a16:creationId xmlns:a16="http://schemas.microsoft.com/office/drawing/2014/main" id="{E20E2046-3A82-B311-776A-33B280A4CD90}"/>
              </a:ext>
            </a:extLst>
          </p:cNvPr>
          <p:cNvSpPr txBox="1"/>
          <p:nvPr/>
        </p:nvSpPr>
        <p:spPr>
          <a:xfrm>
            <a:off x="4698514" y="1888573"/>
            <a:ext cx="1810139" cy="650036"/>
          </a:xfrm>
          <a:prstGeom prst="rect">
            <a:avLst/>
          </a:prstGeom>
          <a:noFill/>
        </p:spPr>
        <p:txBody>
          <a:bodyPr wrap="square" rtlCol="0">
            <a:spAutoFit/>
          </a:bodyPr>
          <a:lstStyle/>
          <a:p>
            <a:endParaRPr lang="pl-PL" dirty="0"/>
          </a:p>
        </p:txBody>
      </p:sp>
      <p:sp>
        <p:nvSpPr>
          <p:cNvPr id="26" name="pole tekstowe 25">
            <a:extLst>
              <a:ext uri="{FF2B5EF4-FFF2-40B4-BE49-F238E27FC236}">
                <a16:creationId xmlns:a16="http://schemas.microsoft.com/office/drawing/2014/main" id="{A0D55430-F351-21CB-3379-7D7A0BAED74E}"/>
              </a:ext>
            </a:extLst>
          </p:cNvPr>
          <p:cNvSpPr txBox="1"/>
          <p:nvPr/>
        </p:nvSpPr>
        <p:spPr>
          <a:xfrm>
            <a:off x="4589475" y="5386982"/>
            <a:ext cx="2117750" cy="369332"/>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5 Great choice</a:t>
            </a:r>
            <a:endParaRPr lang="pl-PL" dirty="0"/>
          </a:p>
        </p:txBody>
      </p:sp>
      <p:sp>
        <p:nvSpPr>
          <p:cNvPr id="27" name="pole tekstowe 26">
            <a:extLst>
              <a:ext uri="{FF2B5EF4-FFF2-40B4-BE49-F238E27FC236}">
                <a16:creationId xmlns:a16="http://schemas.microsoft.com/office/drawing/2014/main" id="{9D166CC9-DBB0-3900-B1C3-01A58CA484C1}"/>
              </a:ext>
            </a:extLst>
          </p:cNvPr>
          <p:cNvSpPr txBox="1"/>
          <p:nvPr/>
        </p:nvSpPr>
        <p:spPr>
          <a:xfrm>
            <a:off x="8341944" y="4370991"/>
            <a:ext cx="2009001" cy="646331"/>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5 Great choice</a:t>
            </a:r>
          </a:p>
          <a:p>
            <a:endParaRPr lang="pl-PL" dirty="0"/>
          </a:p>
        </p:txBody>
      </p:sp>
      <p:sp>
        <p:nvSpPr>
          <p:cNvPr id="28" name="pole tekstowe 27">
            <a:extLst>
              <a:ext uri="{FF2B5EF4-FFF2-40B4-BE49-F238E27FC236}">
                <a16:creationId xmlns:a16="http://schemas.microsoft.com/office/drawing/2014/main" id="{50119879-2D2A-CF81-318B-7375A691638B}"/>
              </a:ext>
            </a:extLst>
          </p:cNvPr>
          <p:cNvSpPr txBox="1"/>
          <p:nvPr/>
        </p:nvSpPr>
        <p:spPr>
          <a:xfrm>
            <a:off x="4585640" y="1953189"/>
            <a:ext cx="2052734" cy="369332"/>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3 Great choice</a:t>
            </a:r>
          </a:p>
        </p:txBody>
      </p:sp>
      <p:sp>
        <p:nvSpPr>
          <p:cNvPr id="29" name="pole tekstowe 28">
            <a:extLst>
              <a:ext uri="{FF2B5EF4-FFF2-40B4-BE49-F238E27FC236}">
                <a16:creationId xmlns:a16="http://schemas.microsoft.com/office/drawing/2014/main" id="{80247569-A44F-2CC0-28D7-F88221D86465}"/>
              </a:ext>
            </a:extLst>
          </p:cNvPr>
          <p:cNvSpPr txBox="1"/>
          <p:nvPr/>
        </p:nvSpPr>
        <p:spPr>
          <a:xfrm>
            <a:off x="4559084" y="3846242"/>
            <a:ext cx="2052734" cy="369332"/>
          </a:xfrm>
          <a:prstGeom prst="rect">
            <a:avLst/>
          </a:prstGeom>
          <a:noFill/>
        </p:spPr>
        <p:txBody>
          <a:bodyPr wrap="square" rtlCol="0">
            <a:spAutoFit/>
          </a:bodyPr>
          <a:lstStyle/>
          <a:p>
            <a:pPr marL="285750" indent="-285750">
              <a:buFont typeface="Wingdings" panose="05000000000000000000" pitchFamily="2" charset="2"/>
              <a:buChar char="q"/>
            </a:pPr>
            <a:r>
              <a:rPr lang="pl-PL" dirty="0">
                <a:solidFill>
                  <a:schemeClr val="bg1"/>
                </a:solidFill>
              </a:rPr>
              <a:t>4 Great choice</a:t>
            </a:r>
          </a:p>
        </p:txBody>
      </p:sp>
      <p:grpSp>
        <p:nvGrpSpPr>
          <p:cNvPr id="30" name="Group 24">
            <a:extLst>
              <a:ext uri="{FF2B5EF4-FFF2-40B4-BE49-F238E27FC236}">
                <a16:creationId xmlns:a16="http://schemas.microsoft.com/office/drawing/2014/main" id="{2B63852A-7821-63F6-A1BE-D3D99F53D2F9}"/>
              </a:ext>
            </a:extLst>
          </p:cNvPr>
          <p:cNvGrpSpPr/>
          <p:nvPr/>
        </p:nvGrpSpPr>
        <p:grpSpPr>
          <a:xfrm>
            <a:off x="2034018" y="5728760"/>
            <a:ext cx="676288" cy="676171"/>
            <a:chOff x="3258209" y="1217582"/>
            <a:chExt cx="4712093" cy="4711281"/>
          </a:xfrm>
          <a:solidFill>
            <a:srgbClr val="007772"/>
          </a:solidFill>
        </p:grpSpPr>
        <p:sp>
          <p:nvSpPr>
            <p:cNvPr id="31" name="Freeform 31">
              <a:extLst>
                <a:ext uri="{FF2B5EF4-FFF2-40B4-BE49-F238E27FC236}">
                  <a16:creationId xmlns:a16="http://schemas.microsoft.com/office/drawing/2014/main" id="{DE919286-589C-8ADB-C458-3B22310028AF}"/>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32" name="Freeform 32">
              <a:extLst>
                <a:ext uri="{FF2B5EF4-FFF2-40B4-BE49-F238E27FC236}">
                  <a16:creationId xmlns:a16="http://schemas.microsoft.com/office/drawing/2014/main" id="{2762DFD4-8995-D3AD-47D0-C389CC5BD48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33" name="Group 27">
              <a:extLst>
                <a:ext uri="{FF2B5EF4-FFF2-40B4-BE49-F238E27FC236}">
                  <a16:creationId xmlns:a16="http://schemas.microsoft.com/office/drawing/2014/main" id="{36E61617-921C-2F8F-AB2A-B365882EC0A4}"/>
                </a:ext>
              </a:extLst>
            </p:cNvPr>
            <p:cNvGrpSpPr/>
            <p:nvPr/>
          </p:nvGrpSpPr>
          <p:grpSpPr>
            <a:xfrm>
              <a:off x="3258209" y="1217582"/>
              <a:ext cx="4712093" cy="4711281"/>
              <a:chOff x="3258209" y="1217582"/>
              <a:chExt cx="4712093" cy="4711281"/>
            </a:xfrm>
            <a:grpFill/>
          </p:grpSpPr>
          <p:sp>
            <p:nvSpPr>
              <p:cNvPr id="34" name="Freeform 16">
                <a:extLst>
                  <a:ext uri="{FF2B5EF4-FFF2-40B4-BE49-F238E27FC236}">
                    <a16:creationId xmlns:a16="http://schemas.microsoft.com/office/drawing/2014/main" id="{2F63A6E1-44FD-2A7F-4003-002366B6141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5" name="Freeform 18">
                <a:extLst>
                  <a:ext uri="{FF2B5EF4-FFF2-40B4-BE49-F238E27FC236}">
                    <a16:creationId xmlns:a16="http://schemas.microsoft.com/office/drawing/2014/main" id="{065E2745-FEA1-B69F-6608-D8C8D46F254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6" name="Freeform 19">
                <a:extLst>
                  <a:ext uri="{FF2B5EF4-FFF2-40B4-BE49-F238E27FC236}">
                    <a16:creationId xmlns:a16="http://schemas.microsoft.com/office/drawing/2014/main" id="{866422FD-F7BB-5640-3128-7E93635B855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7" name="Freeform 20">
                <a:extLst>
                  <a:ext uri="{FF2B5EF4-FFF2-40B4-BE49-F238E27FC236}">
                    <a16:creationId xmlns:a16="http://schemas.microsoft.com/office/drawing/2014/main" id="{12CD7078-8C90-FD19-F30D-625F849C499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8" name="Freeform 21">
                <a:extLst>
                  <a:ext uri="{FF2B5EF4-FFF2-40B4-BE49-F238E27FC236}">
                    <a16:creationId xmlns:a16="http://schemas.microsoft.com/office/drawing/2014/main" id="{CBAAD3DC-B036-BD10-C012-03F13DDB2D48}"/>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9" name="Freeform 22">
                <a:extLst>
                  <a:ext uri="{FF2B5EF4-FFF2-40B4-BE49-F238E27FC236}">
                    <a16:creationId xmlns:a16="http://schemas.microsoft.com/office/drawing/2014/main" id="{429FDE3C-9FEB-1E21-D3F6-493D1632EB1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3">
                <a:extLst>
                  <a:ext uri="{FF2B5EF4-FFF2-40B4-BE49-F238E27FC236}">
                    <a16:creationId xmlns:a16="http://schemas.microsoft.com/office/drawing/2014/main" id="{8517BA82-8A82-66C7-D870-B8A698B2A31C}"/>
                  </a:ext>
                </a:extLst>
              </p:cNvPr>
              <p:cNvSpPr/>
              <p:nvPr/>
            </p:nvSpPr>
            <p:spPr>
              <a:xfrm>
                <a:off x="4447415" y="3653667"/>
                <a:ext cx="2001048" cy="80727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dirty="0"/>
              </a:p>
            </p:txBody>
          </p:sp>
          <p:sp>
            <p:nvSpPr>
              <p:cNvPr id="41" name="Freeform 24">
                <a:extLst>
                  <a:ext uri="{FF2B5EF4-FFF2-40B4-BE49-F238E27FC236}">
                    <a16:creationId xmlns:a16="http://schemas.microsoft.com/office/drawing/2014/main" id="{A5C957EE-CA5B-6907-F5D4-F8116283DBB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2" name="Freeform 25">
                <a:extLst>
                  <a:ext uri="{FF2B5EF4-FFF2-40B4-BE49-F238E27FC236}">
                    <a16:creationId xmlns:a16="http://schemas.microsoft.com/office/drawing/2014/main" id="{E7BBA08E-6BEB-8354-7AA8-0C2393BEC64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43" name="Freeform 26">
                <a:extLst>
                  <a:ext uri="{FF2B5EF4-FFF2-40B4-BE49-F238E27FC236}">
                    <a16:creationId xmlns:a16="http://schemas.microsoft.com/office/drawing/2014/main" id="{CC0B29A8-10B0-96F2-1E9E-82A00851FE78}"/>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4" name="Freeform 27">
                <a:extLst>
                  <a:ext uri="{FF2B5EF4-FFF2-40B4-BE49-F238E27FC236}">
                    <a16:creationId xmlns:a16="http://schemas.microsoft.com/office/drawing/2014/main" id="{9C38074F-1D37-FA54-4537-603C7726BC2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5" name="Freeform 28">
                <a:extLst>
                  <a:ext uri="{FF2B5EF4-FFF2-40B4-BE49-F238E27FC236}">
                    <a16:creationId xmlns:a16="http://schemas.microsoft.com/office/drawing/2014/main" id="{40E2268E-B2EE-BD24-313E-53E7DF591F5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6" name="Freeform 29">
                <a:extLst>
                  <a:ext uri="{FF2B5EF4-FFF2-40B4-BE49-F238E27FC236}">
                    <a16:creationId xmlns:a16="http://schemas.microsoft.com/office/drawing/2014/main" id="{830229B6-180D-0775-81C1-CF9CE2BD99F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7" name="Freeform 30">
                <a:extLst>
                  <a:ext uri="{FF2B5EF4-FFF2-40B4-BE49-F238E27FC236}">
                    <a16:creationId xmlns:a16="http://schemas.microsoft.com/office/drawing/2014/main" id="{05473E73-4BB3-E0DD-F4E1-4C4AEB441E9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8" name="Graphic 3">
            <a:extLst>
              <a:ext uri="{FF2B5EF4-FFF2-40B4-BE49-F238E27FC236}">
                <a16:creationId xmlns:a16="http://schemas.microsoft.com/office/drawing/2014/main" id="{1E694D4F-956C-6620-ADC8-ED5694BC41CF}"/>
              </a:ext>
            </a:extLst>
          </p:cNvPr>
          <p:cNvGrpSpPr/>
          <p:nvPr/>
        </p:nvGrpSpPr>
        <p:grpSpPr>
          <a:xfrm>
            <a:off x="7080230" y="1571763"/>
            <a:ext cx="772300" cy="871495"/>
            <a:chOff x="4643578" y="432838"/>
            <a:chExt cx="1028134" cy="1160188"/>
          </a:xfrm>
          <a:solidFill>
            <a:srgbClr val="007772"/>
          </a:solidFill>
        </p:grpSpPr>
        <p:sp>
          <p:nvSpPr>
            <p:cNvPr id="49" name="Freeform 1035">
              <a:extLst>
                <a:ext uri="{FF2B5EF4-FFF2-40B4-BE49-F238E27FC236}">
                  <a16:creationId xmlns:a16="http://schemas.microsoft.com/office/drawing/2014/main" id="{42F0B471-AE02-A40D-8E0B-1334FB9D755A}"/>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50" name="Graphic 3">
              <a:extLst>
                <a:ext uri="{FF2B5EF4-FFF2-40B4-BE49-F238E27FC236}">
                  <a16:creationId xmlns:a16="http://schemas.microsoft.com/office/drawing/2014/main" id="{82E664C0-4270-8A3D-171B-CBA4773CC36F}"/>
                </a:ext>
              </a:extLst>
            </p:cNvPr>
            <p:cNvGrpSpPr/>
            <p:nvPr/>
          </p:nvGrpSpPr>
          <p:grpSpPr>
            <a:xfrm>
              <a:off x="4643578" y="432838"/>
              <a:ext cx="1028134" cy="1160188"/>
              <a:chOff x="4643578" y="432838"/>
              <a:chExt cx="1028134" cy="1160188"/>
            </a:xfrm>
            <a:grpFill/>
          </p:grpSpPr>
          <p:sp>
            <p:nvSpPr>
              <p:cNvPr id="51" name="Freeform 1037">
                <a:extLst>
                  <a:ext uri="{FF2B5EF4-FFF2-40B4-BE49-F238E27FC236}">
                    <a16:creationId xmlns:a16="http://schemas.microsoft.com/office/drawing/2014/main" id="{F4ED67A3-DAA2-E21F-47AF-4F2AB7B3C046}"/>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2" name="Freeform 1038">
                <a:extLst>
                  <a:ext uri="{FF2B5EF4-FFF2-40B4-BE49-F238E27FC236}">
                    <a16:creationId xmlns:a16="http://schemas.microsoft.com/office/drawing/2014/main" id="{DED7B309-B8A6-76EC-4B5C-67D1777E0DA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dirty="0"/>
              </a:p>
            </p:txBody>
          </p:sp>
        </p:grpSp>
      </p:grpSp>
      <p:grpSp>
        <p:nvGrpSpPr>
          <p:cNvPr id="53" name="Graphic 3">
            <a:extLst>
              <a:ext uri="{FF2B5EF4-FFF2-40B4-BE49-F238E27FC236}">
                <a16:creationId xmlns:a16="http://schemas.microsoft.com/office/drawing/2014/main" id="{132035CF-DA3A-8143-8493-8A340044E370}"/>
              </a:ext>
            </a:extLst>
          </p:cNvPr>
          <p:cNvGrpSpPr/>
          <p:nvPr/>
        </p:nvGrpSpPr>
        <p:grpSpPr>
          <a:xfrm>
            <a:off x="7412015" y="5888141"/>
            <a:ext cx="837349" cy="785687"/>
            <a:chOff x="6615628" y="2116894"/>
            <a:chExt cx="1066935" cy="1001108"/>
          </a:xfrm>
          <a:solidFill>
            <a:srgbClr val="007772"/>
          </a:solidFill>
        </p:grpSpPr>
        <p:sp>
          <p:nvSpPr>
            <p:cNvPr id="54" name="Freeform 1130">
              <a:extLst>
                <a:ext uri="{FF2B5EF4-FFF2-40B4-BE49-F238E27FC236}">
                  <a16:creationId xmlns:a16="http://schemas.microsoft.com/office/drawing/2014/main" id="{04B57E1A-6DAB-23AD-3FA1-C6D9B57BCA4C}"/>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5" name="Freeform 1131">
              <a:extLst>
                <a:ext uri="{FF2B5EF4-FFF2-40B4-BE49-F238E27FC236}">
                  <a16:creationId xmlns:a16="http://schemas.microsoft.com/office/drawing/2014/main" id="{5487A528-6317-3EFB-210B-B78D318B3E8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6" name="Freeform 1132">
              <a:extLst>
                <a:ext uri="{FF2B5EF4-FFF2-40B4-BE49-F238E27FC236}">
                  <a16:creationId xmlns:a16="http://schemas.microsoft.com/office/drawing/2014/main" id="{8476B66A-144B-5CE7-A97E-0F1A4E662CDA}"/>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7" name="Freeform 1133">
              <a:extLst>
                <a:ext uri="{FF2B5EF4-FFF2-40B4-BE49-F238E27FC236}">
                  <a16:creationId xmlns:a16="http://schemas.microsoft.com/office/drawing/2014/main" id="{A9139606-D34F-3DF9-871E-C1B1910D407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8" name="Freeform 1134">
              <a:extLst>
                <a:ext uri="{FF2B5EF4-FFF2-40B4-BE49-F238E27FC236}">
                  <a16:creationId xmlns:a16="http://schemas.microsoft.com/office/drawing/2014/main" id="{68EE0E9D-5CC9-AA24-CDB7-678236A3733E}"/>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9" name="Freeform 1135">
              <a:extLst>
                <a:ext uri="{FF2B5EF4-FFF2-40B4-BE49-F238E27FC236}">
                  <a16:creationId xmlns:a16="http://schemas.microsoft.com/office/drawing/2014/main" id="{103E5AD6-14D7-9BB8-DE97-30DE0A205D6E}"/>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60" name="Freeform 1136">
              <a:extLst>
                <a:ext uri="{FF2B5EF4-FFF2-40B4-BE49-F238E27FC236}">
                  <a16:creationId xmlns:a16="http://schemas.microsoft.com/office/drawing/2014/main" id="{5AC462B6-9C88-8FF8-A636-030B0D3A95CC}"/>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61" name="Freeform 1137">
              <a:extLst>
                <a:ext uri="{FF2B5EF4-FFF2-40B4-BE49-F238E27FC236}">
                  <a16:creationId xmlns:a16="http://schemas.microsoft.com/office/drawing/2014/main" id="{5956B29E-707A-08AB-769A-9901B4A237C1}"/>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2" name="Freeform 1138">
              <a:extLst>
                <a:ext uri="{FF2B5EF4-FFF2-40B4-BE49-F238E27FC236}">
                  <a16:creationId xmlns:a16="http://schemas.microsoft.com/office/drawing/2014/main" id="{B31E11AA-7287-CD8C-8D38-37D9E04FE4E9}"/>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3" name="Freeform 1139">
              <a:extLst>
                <a:ext uri="{FF2B5EF4-FFF2-40B4-BE49-F238E27FC236}">
                  <a16:creationId xmlns:a16="http://schemas.microsoft.com/office/drawing/2014/main" id="{1DEEB3FD-D712-F6E2-0115-51D32F120E7F}"/>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4" name="Freeform 1140">
              <a:extLst>
                <a:ext uri="{FF2B5EF4-FFF2-40B4-BE49-F238E27FC236}">
                  <a16:creationId xmlns:a16="http://schemas.microsoft.com/office/drawing/2014/main" id="{0D5E78D1-CCE1-C910-9648-E153C4990098}"/>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5" name="Freeform 1141">
              <a:extLst>
                <a:ext uri="{FF2B5EF4-FFF2-40B4-BE49-F238E27FC236}">
                  <a16:creationId xmlns:a16="http://schemas.microsoft.com/office/drawing/2014/main" id="{F8CD16EA-3622-9DA6-F9A0-A75F9FFF6E1F}"/>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2305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8"/>
          <p:cNvSpPr txBox="1">
            <a:spLocks noGrp="1"/>
          </p:cNvSpPr>
          <p:nvPr>
            <p:ph type="body" idx="1"/>
          </p:nvPr>
        </p:nvSpPr>
        <p:spPr>
          <a:xfrm>
            <a:off x="1651560" y="832752"/>
            <a:ext cx="96494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3600"/>
              <a:buNone/>
            </a:pPr>
            <a:r>
              <a:rPr lang="en-US" b="1">
                <a:solidFill>
                  <a:schemeClr val="accent4"/>
                </a:solidFill>
              </a:rPr>
              <a:t>GREAT JOB!</a:t>
            </a:r>
            <a:endParaRPr>
              <a:solidFill>
                <a:schemeClr val="accent4"/>
              </a:solidFill>
            </a:endParaRPr>
          </a:p>
        </p:txBody>
      </p:sp>
      <p:sp>
        <p:nvSpPr>
          <p:cNvPr id="389" name="Google Shape;389;p8"/>
          <p:cNvSpPr txBox="1">
            <a:spLocks noGrp="1"/>
          </p:cNvSpPr>
          <p:nvPr>
            <p:ph type="body" idx="3"/>
          </p:nvPr>
        </p:nvSpPr>
        <p:spPr>
          <a:xfrm>
            <a:off x="886806" y="1717767"/>
            <a:ext cx="9637200" cy="1228500"/>
          </a:xfrm>
          <a:prstGeom prst="rect">
            <a:avLst/>
          </a:prstGeom>
          <a:noFill/>
          <a:ln>
            <a:noFill/>
          </a:ln>
        </p:spPr>
        <p:txBody>
          <a:bodyPr spcFirstLastPara="1" wrap="square" lIns="91425" tIns="45700" rIns="91425" bIns="45700" anchor="t" anchorCtr="0">
            <a:noAutofit/>
          </a:bodyPr>
          <a:lstStyle/>
          <a:p>
            <a:pPr marL="0" lvl="0" indent="0"/>
            <a:r>
              <a:rPr lang="en-US" dirty="0"/>
              <a:t>You now know the importance of properly installed soil moisture sensors and how IoT supports monitoring and proper irrigation. It's time to learn about precision fertilization and the use of chemicals in agriculture</a:t>
            </a:r>
            <a:r>
              <a:rPr lang="pl-PL" dirty="0"/>
              <a:t>.</a:t>
            </a:r>
            <a:endParaRPr dirty="0"/>
          </a:p>
        </p:txBody>
      </p:sp>
      <p:sp>
        <p:nvSpPr>
          <p:cNvPr id="390" name="Google Shape;390;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8"/>
          <p:cNvSpPr/>
          <p:nvPr/>
        </p:nvSpPr>
        <p:spPr>
          <a:xfrm>
            <a:off x="0" y="3172000"/>
            <a:ext cx="1407900" cy="1486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Symbol zastępczy obrazu 8" descr="Obraz zawierający osoba, w pomieszczeniu, tekst, ściana&#10;&#10;Zawartość wygenerowana przez sztuczną inteligencję może być niepoprawna.">
            <a:extLst>
              <a:ext uri="{FF2B5EF4-FFF2-40B4-BE49-F238E27FC236}">
                <a16:creationId xmlns:a16="http://schemas.microsoft.com/office/drawing/2014/main" id="{D6642CC6-4684-AF2D-9686-5FC042701B98}"/>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196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www.</a:t>
            </a:r>
            <a:r>
              <a:rPr lang="en-US" sz="4000" b="1" dirty="0">
                <a:solidFill>
                  <a:schemeClr val="bg1"/>
                </a:solidFill>
                <a:latin typeface="Calibri" panose="020F0502020204030204" pitchFamily="34" charset="0"/>
                <a:cs typeface="Calibri" panose="020F0502020204030204" pitchFamily="34" charset="0"/>
              </a:rPr>
              <a:t>smartskills</a:t>
            </a:r>
            <a:r>
              <a:rPr lang="en-US" sz="400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670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8" y="309248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84732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4"/>
            <a:ext cx="3170539" cy="138217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705611" y="2889131"/>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148875"/>
            <a:ext cx="2604960" cy="1323439"/>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the principles of proper installation of soil moisture sensors, the principles of their installation and integration with IoT systems.</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660174" y="3424465"/>
            <a:ext cx="2604960" cy="584775"/>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 problems related to IoT irrigation systems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what real-time monitoring and regulation of water consumption is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a:lstStyle/>
          <a:p>
            <a:pPr marL="0" indent="0"/>
            <a:r>
              <a:rPr lang="en-US" dirty="0">
                <a:solidFill>
                  <a:schemeClr val="tx1">
                    <a:lumMod val="75000"/>
                    <a:lumOff val="25000"/>
                  </a:schemeClr>
                </a:solidFill>
              </a:rPr>
              <a:t>This module aims to familiarize you with the practical application of IoT technology in smart irrigation. You will learn what conditions to meet to properly install </a:t>
            </a:r>
            <a:r>
              <a:rPr lang="en-US" b="1" dirty="0">
                <a:solidFill>
                  <a:schemeClr val="tx1">
                    <a:lumMod val="75000"/>
                    <a:lumOff val="25000"/>
                  </a:schemeClr>
                </a:solidFill>
              </a:rPr>
              <a:t>soil moisture sensors </a:t>
            </a:r>
            <a:r>
              <a:rPr lang="en-US" dirty="0">
                <a:solidFill>
                  <a:schemeClr val="tx1">
                    <a:lumMod val="75000"/>
                    <a:lumOff val="25000"/>
                  </a:schemeClr>
                </a:solidFill>
              </a:rPr>
              <a:t>that help to precisely determine the water needs of plants. You will also learn how to monitor water consumption in real time. Finally, you will learn what are the most </a:t>
            </a:r>
            <a:r>
              <a:rPr lang="en-US" b="1" dirty="0">
                <a:solidFill>
                  <a:schemeClr val="tx1">
                    <a:lumMod val="75000"/>
                    <a:lumOff val="25000"/>
                  </a:schemeClr>
                </a:solidFill>
              </a:rPr>
              <a:t>common problems </a:t>
            </a:r>
            <a:r>
              <a:rPr lang="en-US" dirty="0">
                <a:solidFill>
                  <a:schemeClr val="tx1">
                    <a:lumMod val="75000"/>
                    <a:lumOff val="25000"/>
                  </a:schemeClr>
                </a:solidFill>
              </a:rPr>
              <a:t>you may encounter with the operation of IoT systems in agriculture. This module is an ideal guide for anyone who wants to combine agriculture with modern technologies</a:t>
            </a:r>
            <a:r>
              <a:rPr lang="pl-PL" dirty="0">
                <a:solidFill>
                  <a:schemeClr val="tx1">
                    <a:lumMod val="75000"/>
                    <a:lumOff val="25000"/>
                  </a:schemeClr>
                </a:solidFill>
              </a:rPr>
              <a:t>.</a:t>
            </a:r>
            <a:endParaRPr lang="en-GB" noProof="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928627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726376" y="2245984"/>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507876" y="2245983"/>
            <a:ext cx="5520726" cy="566444"/>
          </a:xfrm>
          <a:prstGeom prst="rect">
            <a:avLst/>
          </a:prstGeom>
        </p:spPr>
        <p:txBody>
          <a:bodyPr/>
          <a:lstStyle/>
          <a:p>
            <a:r>
              <a:rPr lang="en-US" noProof="0" dirty="0"/>
              <a:t>Setting up and managing soil moisture sensors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726376" y="2823846"/>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507876" y="2823845"/>
            <a:ext cx="4541325" cy="566444"/>
          </a:xfrm>
          <a:prstGeom prst="rect">
            <a:avLst/>
          </a:prstGeom>
        </p:spPr>
        <p:txBody>
          <a:bodyPr/>
          <a:lstStyle/>
          <a:p>
            <a:r>
              <a:rPr lang="en-US" dirty="0"/>
              <a:t>Real-time water usage monitoring </a:t>
            </a:r>
            <a:endParaRPr lang="en-GB" noProof="0"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726376" y="3402915"/>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507876" y="3402914"/>
            <a:ext cx="4541325" cy="566444"/>
          </a:xfrm>
          <a:prstGeom prst="rect">
            <a:avLst/>
          </a:prstGeom>
        </p:spPr>
        <p:txBody>
          <a:bodyPr/>
          <a:lstStyle/>
          <a:p>
            <a:r>
              <a:rPr lang="en-US" noProof="0" dirty="0"/>
              <a:t>Troubleshooting IoT irrigation systems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726376" y="3985243"/>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507876" y="3985240"/>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541917"/>
            <a:ext cx="4685975" cy="4057649"/>
          </a:xfrm>
          <a:prstGeom prst="rect">
            <a:avLst/>
          </a:prstGeom>
        </p:spPr>
        <p:txBody>
          <a:bodyPr/>
          <a:lstStyle/>
          <a:p>
            <a:r>
              <a:rPr lang="en-US" noProof="0" dirty="0"/>
              <a:t>This module guides learners through the practical steps of setting up soil moisture sensors and integrating them with IoT systems for smart irrigation. It explains how to monitor and adjust water usage in real time, and troubleshoot common issues—empowering farmers to save water, boost yields, and manage irrigation more precisely.</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875867"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395808" y="2574276"/>
            <a:ext cx="10554859"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SETTING UP &amp; MANAGING SOIL MOISTURE SENSORS</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562690" y="3167647"/>
            <a:ext cx="8714406" cy="697353"/>
          </a:xfrm>
        </p:spPr>
        <p:txBody>
          <a:bodyPr>
            <a:normAutofit/>
          </a:bodyPr>
          <a:lstStyle/>
          <a:p>
            <a:r>
              <a:rPr lang="en-US" b="1" dirty="0">
                <a:solidFill>
                  <a:srgbClr val="007772"/>
                </a:solidFill>
              </a:rPr>
              <a:t>What is a soil moisture sensor?</a:t>
            </a:r>
            <a:endParaRPr lang="en-US" dirty="0"/>
          </a:p>
        </p:txBody>
      </p:sp>
      <p:sp>
        <p:nvSpPr>
          <p:cNvPr id="12" name="Text Placeholder 11"/>
          <p:cNvSpPr>
            <a:spLocks noGrp="1"/>
          </p:cNvSpPr>
          <p:nvPr>
            <p:ph type="body" sz="quarter" idx="14"/>
          </p:nvPr>
        </p:nvSpPr>
        <p:spPr>
          <a:xfrm>
            <a:off x="1573794" y="4048748"/>
            <a:ext cx="8703302" cy="1228628"/>
          </a:xfrm>
        </p:spPr>
        <p:txBody>
          <a:bodyPr/>
          <a:lstStyle/>
          <a:p>
            <a:pPr algn="just"/>
            <a:r>
              <a:rPr lang="en-US" dirty="0"/>
              <a:t>A soil moisture sensor is a device used to measure the moisture or water content of the soil. It provides information about the amount of water contained in the soil that is necessary for effective irrigation and plant health management. A soil moisture sensor works by measuring the electrical conductivity or resistance of the soil, which is directly related to the moisture content.</a:t>
            </a:r>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79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250771"/>
            <a:ext cx="7410858" cy="697353"/>
          </a:xfrm>
        </p:spPr>
        <p:txBody>
          <a:bodyPr>
            <a:noAutofit/>
          </a:bodyPr>
          <a:lstStyle/>
          <a:p>
            <a:r>
              <a:rPr lang="pl-PL" b="1" dirty="0"/>
              <a:t>Types of soil sensors</a:t>
            </a:r>
            <a:endParaRPr lang="en-US" b="1" dirty="0"/>
          </a:p>
        </p:txBody>
      </p:sp>
      <p:sp>
        <p:nvSpPr>
          <p:cNvPr id="3" name="Rectangle 2">
            <a:extLst>
              <a:ext uri="{FF2B5EF4-FFF2-40B4-BE49-F238E27FC236}">
                <a16:creationId xmlns:a16="http://schemas.microsoft.com/office/drawing/2014/main" id="{DA6BC68F-F71D-4A10-2F1C-3229D8C51BF9}"/>
              </a:ext>
            </a:extLst>
          </p:cNvPr>
          <p:cNvSpPr>
            <a:spLocks noChangeArrowheads="1"/>
          </p:cNvSpPr>
          <p:nvPr/>
        </p:nvSpPr>
        <p:spPr bwMode="auto">
          <a:xfrm>
            <a:off x="1498322" y="1070475"/>
            <a:ext cx="92700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Wingdings" panose="05000000000000000000" pitchFamily="2" charset="2"/>
              <a:buChar char="ü"/>
            </a:pPr>
            <a:r>
              <a:rPr lang="en-US" altLang="pl-PL" sz="2400" b="1" dirty="0">
                <a:solidFill>
                  <a:srgbClr val="404040"/>
                </a:solidFill>
              </a:rPr>
              <a:t>Tensiometers – </a:t>
            </a:r>
            <a:r>
              <a:rPr lang="en-US" altLang="pl-PL" sz="2400" dirty="0">
                <a:solidFill>
                  <a:srgbClr val="404040"/>
                </a:solidFill>
              </a:rPr>
              <a:t>a non-electronic device that measures water tension in the soil</a:t>
            </a:r>
            <a:r>
              <a:rPr lang="en-US" altLang="pl-PL" sz="2400" b="1" dirty="0">
                <a:solidFill>
                  <a:srgbClr val="404040"/>
                </a:solidFill>
              </a:rPr>
              <a:t>
Capacitive sensors – </a:t>
            </a:r>
            <a:r>
              <a:rPr lang="en-US" altLang="pl-PL" sz="2400" dirty="0">
                <a:solidFill>
                  <a:srgbClr val="404040"/>
                </a:solidFill>
              </a:rPr>
              <a:t>measure humidity levels based on dielectric changes </a:t>
            </a:r>
            <a:r>
              <a:rPr lang="en-US" altLang="pl-PL" sz="2400" b="1" dirty="0">
                <a:solidFill>
                  <a:srgbClr val="404040"/>
                </a:solidFill>
              </a:rPr>
              <a:t>
Resistance sensors – </a:t>
            </a:r>
            <a:r>
              <a:rPr lang="en-US" altLang="pl-PL" sz="2400" dirty="0">
                <a:solidFill>
                  <a:srgbClr val="404040"/>
                </a:solidFill>
              </a:rPr>
              <a:t>detect changes in the electrical conductivity of the soil</a:t>
            </a:r>
            <a:endParaRPr kumimoji="0" lang="pl-PL" altLang="pl-PL" sz="1800" i="0" u="none" strike="noStrike" cap="none" normalizeH="0" baseline="0" dirty="0">
              <a:ln>
                <a:noFill/>
              </a:ln>
              <a:solidFill>
                <a:schemeClr val="tx1"/>
              </a:solidFill>
              <a:effectLst/>
              <a:latin typeface="Arial" panose="020B0604020202020204" pitchFamily="34" charset="0"/>
            </a:endParaRPr>
          </a:p>
        </p:txBody>
      </p:sp>
      <p:sp>
        <p:nvSpPr>
          <p:cNvPr id="8" name="Text Placeholder 4">
            <a:extLst>
              <a:ext uri="{FF2B5EF4-FFF2-40B4-BE49-F238E27FC236}">
                <a16:creationId xmlns:a16="http://schemas.microsoft.com/office/drawing/2014/main" id="{5280899B-CFB8-ADB8-4B27-F39D96E08250}"/>
              </a:ext>
            </a:extLst>
          </p:cNvPr>
          <p:cNvSpPr txBox="1">
            <a:spLocks/>
          </p:cNvSpPr>
          <p:nvPr/>
        </p:nvSpPr>
        <p:spPr>
          <a:xfrm>
            <a:off x="1565191" y="3378799"/>
            <a:ext cx="9648651"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How to adjust the soil moisture sensor to your needs?</a:t>
            </a:r>
          </a:p>
        </p:txBody>
      </p:sp>
      <p:sp>
        <p:nvSpPr>
          <p:cNvPr id="12" name="Rectangle 2">
            <a:extLst>
              <a:ext uri="{FF2B5EF4-FFF2-40B4-BE49-F238E27FC236}">
                <a16:creationId xmlns:a16="http://schemas.microsoft.com/office/drawing/2014/main" id="{1A033CA7-E039-E2FE-F87C-DB625DF62AB9}"/>
              </a:ext>
            </a:extLst>
          </p:cNvPr>
          <p:cNvSpPr>
            <a:spLocks noChangeArrowheads="1"/>
          </p:cNvSpPr>
          <p:nvPr/>
        </p:nvSpPr>
        <p:spPr bwMode="auto">
          <a:xfrm>
            <a:off x="1498322" y="4537817"/>
            <a:ext cx="887970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Wingdings" panose="05000000000000000000" pitchFamily="2" charset="2"/>
              <a:buChar char="ü"/>
            </a:pPr>
            <a:r>
              <a:rPr lang="en-US" altLang="pl-PL" sz="2400" dirty="0">
                <a:solidFill>
                  <a:srgbClr val="404040"/>
                </a:solidFill>
              </a:rPr>
              <a:t>Check the soil type 
Determine the measurement range
Check IoT compatibility
Pay attention to the resistance of elements to weather conditions</a:t>
            </a:r>
            <a:endParaRPr kumimoji="0" lang="pl-PL" altLang="pl-PL" sz="2000" b="0" i="0" u="none" strike="noStrike" cap="none" normalizeH="0" baseline="0" dirty="0">
              <a:ln>
                <a:noFill/>
              </a:ln>
              <a:solidFill>
                <a:srgbClr val="40404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rgbClr val="404040"/>
              </a:solidFill>
              <a:effectLst/>
              <a:latin typeface="Arial" panose="020B0604020202020204" pitchFamily="34" charset="0"/>
            </a:endParaRPr>
          </a:p>
        </p:txBody>
      </p:sp>
    </p:spTree>
    <p:extLst>
      <p:ext uri="{BB962C8B-B14F-4D97-AF65-F5344CB8AC3E}">
        <p14:creationId xmlns:p14="http://schemas.microsoft.com/office/powerpoint/2010/main" val="158721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
          <p:cNvSpPr>
            <a:spLocks noChangeArrowheads="1"/>
          </p:cNvSpPr>
          <p:nvPr/>
        </p:nvSpPr>
        <p:spPr bwMode="auto">
          <a:xfrm>
            <a:off x="888025" y="1911980"/>
            <a:ext cx="2513093" cy="4759228"/>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EA821"/>
          </a:solidFill>
          <a:ln>
            <a:noFill/>
          </a:ln>
          <a:effectLst/>
        </p:spPr>
        <p:txBody>
          <a:bodyPr wrap="none" anchor="ctr"/>
          <a:lstStyle/>
          <a:p>
            <a:endParaRPr lang="en-US" sz="900"/>
          </a:p>
        </p:txBody>
      </p:sp>
      <p:sp>
        <p:nvSpPr>
          <p:cNvPr id="298" name="Freeform 243"/>
          <p:cNvSpPr>
            <a:spLocks noChangeArrowheads="1"/>
          </p:cNvSpPr>
          <p:nvPr/>
        </p:nvSpPr>
        <p:spPr bwMode="auto">
          <a:xfrm>
            <a:off x="1360204" y="961266"/>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07772"/>
          </a:solidFill>
          <a:ln>
            <a:noFill/>
          </a:ln>
          <a:effectLst/>
        </p:spPr>
        <p:txBody>
          <a:bodyPr wrap="none" anchor="ctr"/>
          <a:lstStyle/>
          <a:p>
            <a:endParaRPr lang="en-US" sz="900"/>
          </a:p>
        </p:txBody>
      </p:sp>
      <p:sp>
        <p:nvSpPr>
          <p:cNvPr id="299" name="Freeform 244"/>
          <p:cNvSpPr>
            <a:spLocks noChangeArrowheads="1"/>
          </p:cNvSpPr>
          <p:nvPr/>
        </p:nvSpPr>
        <p:spPr bwMode="auto">
          <a:xfrm>
            <a:off x="3634442" y="1911980"/>
            <a:ext cx="2513094" cy="4759228"/>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7772">
              <a:alpha val="74000"/>
            </a:srgbClr>
          </a:solidFill>
          <a:ln>
            <a:noFill/>
          </a:ln>
          <a:effectLst/>
        </p:spPr>
        <p:txBody>
          <a:bodyPr wrap="none" anchor="ctr"/>
          <a:lstStyle/>
          <a:p>
            <a:endParaRPr lang="en-US" sz="900" dirty="0"/>
          </a:p>
        </p:txBody>
      </p:sp>
      <p:sp>
        <p:nvSpPr>
          <p:cNvPr id="374" name="Freeform 319"/>
          <p:cNvSpPr>
            <a:spLocks noChangeArrowheads="1"/>
          </p:cNvSpPr>
          <p:nvPr/>
        </p:nvSpPr>
        <p:spPr bwMode="auto">
          <a:xfrm>
            <a:off x="4063026" y="961266"/>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07772"/>
          </a:solidFill>
          <a:ln>
            <a:noFill/>
          </a:ln>
          <a:effectLst/>
        </p:spPr>
        <p:txBody>
          <a:bodyPr wrap="none" anchor="ctr"/>
          <a:lstStyle/>
          <a:p>
            <a:endParaRPr lang="en-US" sz="900"/>
          </a:p>
        </p:txBody>
      </p:sp>
      <p:sp>
        <p:nvSpPr>
          <p:cNvPr id="375" name="Freeform 320"/>
          <p:cNvSpPr>
            <a:spLocks noChangeArrowheads="1"/>
          </p:cNvSpPr>
          <p:nvPr/>
        </p:nvSpPr>
        <p:spPr bwMode="auto">
          <a:xfrm>
            <a:off x="6176207" y="1959603"/>
            <a:ext cx="2513093" cy="4718887"/>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EEA821"/>
          </a:solidFill>
          <a:ln>
            <a:noFill/>
          </a:ln>
          <a:effectLst/>
        </p:spPr>
        <p:txBody>
          <a:bodyPr wrap="none" anchor="ctr"/>
          <a:lstStyle/>
          <a:p>
            <a:endParaRPr lang="en-US" sz="900"/>
          </a:p>
        </p:txBody>
      </p:sp>
      <p:sp>
        <p:nvSpPr>
          <p:cNvPr id="448" name="Freeform 393"/>
          <p:cNvSpPr>
            <a:spLocks noChangeArrowheads="1"/>
          </p:cNvSpPr>
          <p:nvPr/>
        </p:nvSpPr>
        <p:spPr bwMode="auto">
          <a:xfrm>
            <a:off x="6541569" y="931485"/>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07772"/>
          </a:solidFill>
          <a:ln>
            <a:noFill/>
          </a:ln>
          <a:effectLst/>
        </p:spPr>
        <p:txBody>
          <a:bodyPr wrap="none" anchor="ctr"/>
          <a:lstStyle/>
          <a:p>
            <a:endParaRPr lang="en-US" sz="900" dirty="0"/>
          </a:p>
        </p:txBody>
      </p:sp>
      <p:sp>
        <p:nvSpPr>
          <p:cNvPr id="449" name="Freeform 394"/>
          <p:cNvSpPr>
            <a:spLocks noChangeArrowheads="1"/>
          </p:cNvSpPr>
          <p:nvPr/>
        </p:nvSpPr>
        <p:spPr bwMode="auto">
          <a:xfrm>
            <a:off x="8835254" y="1966770"/>
            <a:ext cx="2513094" cy="4704437"/>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7772">
              <a:alpha val="74000"/>
            </a:srgbClr>
          </a:solidFill>
          <a:ln>
            <a:noFill/>
          </a:ln>
          <a:effectLst/>
        </p:spPr>
        <p:txBody>
          <a:bodyPr wrap="none" anchor="ctr"/>
          <a:lstStyle/>
          <a:p>
            <a:endParaRPr lang="en-US" sz="900" dirty="0"/>
          </a:p>
        </p:txBody>
      </p:sp>
      <p:sp>
        <p:nvSpPr>
          <p:cNvPr id="524" name="Freeform 469"/>
          <p:cNvSpPr>
            <a:spLocks noChangeArrowheads="1"/>
          </p:cNvSpPr>
          <p:nvPr/>
        </p:nvSpPr>
        <p:spPr bwMode="auto">
          <a:xfrm>
            <a:off x="9057518" y="922228"/>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07772"/>
          </a:solidFill>
          <a:ln>
            <a:noFill/>
          </a:ln>
          <a:effectLst/>
        </p:spPr>
        <p:txBody>
          <a:bodyPr wrap="none" anchor="ctr"/>
          <a:lstStyle/>
          <a:p>
            <a:endParaRPr lang="en-US" sz="900" dirty="0"/>
          </a:p>
        </p:txBody>
      </p:sp>
      <p:sp>
        <p:nvSpPr>
          <p:cNvPr id="554" name="CuadroTexto 553"/>
          <p:cNvSpPr txBox="1"/>
          <p:nvPr/>
        </p:nvSpPr>
        <p:spPr>
          <a:xfrm>
            <a:off x="829816" y="2705489"/>
            <a:ext cx="2466886" cy="3416320"/>
          </a:xfrm>
          <a:prstGeom prst="rect">
            <a:avLst/>
          </a:prstGeom>
          <a:noFill/>
        </p:spPr>
        <p:txBody>
          <a:bodyPr wrap="square" rtlCol="0">
            <a:spAutoFit/>
          </a:bodyPr>
          <a:lstStyle/>
          <a:p>
            <a:pPr algn="ctr"/>
            <a:r>
              <a:rPr lang="en-US" b="1" dirty="0">
                <a:solidFill>
                  <a:schemeClr val="bg1"/>
                </a:solidFill>
                <a:ea typeface="Aptos" panose="020B0004020202020204" pitchFamily="34" charset="0"/>
                <a:cs typeface="Times New Roman" panose="02020603050405020304" pitchFamily="18" charset="0"/>
              </a:rPr>
              <a:t>Choosing the right installation location</a:t>
            </a:r>
            <a:endParaRPr lang="pl-PL" b="1" dirty="0">
              <a:solidFill>
                <a:schemeClr val="bg1"/>
              </a:solidFill>
              <a:ea typeface="Aptos" panose="020B0004020202020204" pitchFamily="34" charset="0"/>
              <a:cs typeface="Times New Roman" panose="02020603050405020304" pitchFamily="18" charset="0"/>
            </a:endParaRPr>
          </a:p>
          <a:p>
            <a:pPr algn="ctr"/>
            <a:endParaRPr lang="pl-PL" b="1" dirty="0">
              <a:solidFill>
                <a:schemeClr val="bg1"/>
              </a:solidFill>
              <a:ea typeface="Lato" charset="0"/>
              <a:cs typeface="Times New Roman" panose="02020603050405020304" pitchFamily="18" charset="0"/>
            </a:endParaRPr>
          </a:p>
          <a:p>
            <a:pPr algn="ctr"/>
            <a:r>
              <a:rPr lang="en-US" b="1" kern="100" dirty="0">
                <a:solidFill>
                  <a:srgbClr val="404040"/>
                </a:solidFill>
                <a:ea typeface="Aptos" panose="020B0004020202020204" pitchFamily="34" charset="0"/>
                <a:cs typeface="Times New Roman" panose="02020603050405020304" pitchFamily="18" charset="0"/>
              </a:rPr>
              <a:t>Avoiding extreme conditions</a:t>
            </a:r>
            <a:r>
              <a:rPr lang="en-US" kern="100" dirty="0">
                <a:solidFill>
                  <a:srgbClr val="404040"/>
                </a:solidFill>
                <a:ea typeface="Aptos" panose="020B0004020202020204" pitchFamily="34" charset="0"/>
                <a:cs typeface="Times New Roman" panose="02020603050405020304" pitchFamily="18" charset="0"/>
              </a:rPr>
              <a:t>, e.g. shady places, places where water can accumulate naturally
</a:t>
            </a:r>
            <a:r>
              <a:rPr lang="en-US" b="1" kern="100" dirty="0">
                <a:solidFill>
                  <a:srgbClr val="404040"/>
                </a:solidFill>
                <a:ea typeface="Aptos" panose="020B0004020202020204" pitchFamily="34" charset="0"/>
                <a:cs typeface="Times New Roman" panose="02020603050405020304" pitchFamily="18" charset="0"/>
              </a:rPr>
              <a:t>Representativeness of the area </a:t>
            </a:r>
            <a:r>
              <a:rPr lang="en-US" kern="100" dirty="0">
                <a:solidFill>
                  <a:srgbClr val="404040"/>
                </a:solidFill>
                <a:ea typeface="Aptos" panose="020B0004020202020204" pitchFamily="34" charset="0"/>
                <a:cs typeface="Times New Roman" panose="02020603050405020304" pitchFamily="18" charset="0"/>
              </a:rPr>
              <a:t>– places that best reflect the soil conditions of cultivation</a:t>
            </a:r>
            <a:endParaRPr lang="en-US" sz="2000" dirty="0">
              <a:solidFill>
                <a:schemeClr val="bg1"/>
              </a:solidFill>
              <a:ea typeface="Lato" charset="0"/>
              <a:cs typeface="Calibri" panose="020F0502020204030204" pitchFamily="34" charset="0"/>
            </a:endParaRPr>
          </a:p>
        </p:txBody>
      </p:sp>
      <p:sp>
        <p:nvSpPr>
          <p:cNvPr id="556" name="CuadroTexto 555"/>
          <p:cNvSpPr txBox="1"/>
          <p:nvPr/>
        </p:nvSpPr>
        <p:spPr>
          <a:xfrm>
            <a:off x="3627446" y="2696995"/>
            <a:ext cx="2483557" cy="3447098"/>
          </a:xfrm>
          <a:prstGeom prst="rect">
            <a:avLst/>
          </a:prstGeom>
          <a:noFill/>
        </p:spPr>
        <p:txBody>
          <a:bodyPr wrap="square" rtlCol="0">
            <a:spAutoFit/>
          </a:bodyPr>
          <a:lstStyle/>
          <a:p>
            <a:pPr algn="ctr"/>
            <a:r>
              <a:rPr lang="pl-PL" b="1" dirty="0">
                <a:solidFill>
                  <a:schemeClr val="bg1"/>
                </a:solidFill>
                <a:latin typeface="Calibri" panose="020F0502020204030204" pitchFamily="34" charset="0"/>
                <a:ea typeface="Lato" charset="0"/>
                <a:cs typeface="Calibri" panose="020F0502020204030204" pitchFamily="34" charset="0"/>
              </a:rPr>
              <a:t>Installation depth and method</a:t>
            </a:r>
          </a:p>
          <a:p>
            <a:pPr algn="ctr"/>
            <a:endParaRPr lang="pl-PL" sz="2000" b="1" dirty="0">
              <a:solidFill>
                <a:schemeClr val="bg1"/>
              </a:solidFill>
              <a:latin typeface="Calibri" panose="020F0502020204030204" pitchFamily="34" charset="0"/>
              <a:ea typeface="Lato" charset="0"/>
              <a:cs typeface="Calibri" panose="020F0502020204030204" pitchFamily="34" charset="0"/>
            </a:endParaRPr>
          </a:p>
          <a:p>
            <a:pPr algn="ctr"/>
            <a:r>
              <a:rPr lang="en-US" b="1" dirty="0">
                <a:solidFill>
                  <a:srgbClr val="404040"/>
                </a:solidFill>
                <a:latin typeface="Calibri" panose="020F0502020204030204" pitchFamily="34" charset="0"/>
                <a:ea typeface="Lato" charset="0"/>
                <a:cs typeface="Calibri" panose="020F0502020204030204" pitchFamily="34" charset="0"/>
              </a:rPr>
              <a:t>Adjusting the depth to the type of crop</a:t>
            </a:r>
            <a:endParaRPr lang="pl-PL" b="1" dirty="0">
              <a:solidFill>
                <a:srgbClr val="404040"/>
              </a:solidFill>
              <a:latin typeface="Calibri" panose="020F0502020204030204" pitchFamily="34" charset="0"/>
              <a:ea typeface="Lato" charset="0"/>
              <a:cs typeface="Calibri" panose="020F0502020204030204" pitchFamily="34" charset="0"/>
            </a:endParaRPr>
          </a:p>
          <a:p>
            <a:pPr algn="ctr"/>
            <a:r>
              <a:rPr lang="en-US" b="1" dirty="0">
                <a:solidFill>
                  <a:srgbClr val="404040"/>
                </a:solidFill>
                <a:latin typeface="Calibri" panose="020F0502020204030204" pitchFamily="34" charset="0"/>
                <a:ea typeface="Lato" charset="0"/>
                <a:cs typeface="Calibri" panose="020F0502020204030204" pitchFamily="34" charset="0"/>
              </a:rPr>
              <a:t>Precise placement of the sensor in the soil</a:t>
            </a:r>
            <a:r>
              <a:rPr lang="pl-PL" b="1" dirty="0">
                <a:solidFill>
                  <a:srgbClr val="404040"/>
                </a:solidFill>
                <a:latin typeface="Calibri" panose="020F0502020204030204" pitchFamily="34" charset="0"/>
                <a:ea typeface="Lato" charset="0"/>
                <a:cs typeface="Calibri" panose="020F0502020204030204" pitchFamily="34" charset="0"/>
              </a:rPr>
              <a:t> -</a:t>
            </a:r>
            <a:r>
              <a:rPr lang="pl-PL" b="1" dirty="0">
                <a:solidFill>
                  <a:schemeClr val="bg1"/>
                </a:solidFill>
                <a:latin typeface="Calibri" panose="020F0502020204030204" pitchFamily="34" charset="0"/>
                <a:ea typeface="Lato" charset="0"/>
                <a:cs typeface="Calibri" panose="020F0502020204030204" pitchFamily="34" charset="0"/>
              </a:rPr>
              <a:t> </a:t>
            </a:r>
            <a:r>
              <a:rPr lang="en-US" dirty="0">
                <a:solidFill>
                  <a:srgbClr val="404040"/>
                </a:solidFill>
                <a:latin typeface="Calibri" panose="020F0502020204030204" pitchFamily="34" charset="0"/>
                <a:ea typeface="Lato" charset="0"/>
                <a:cs typeface="Calibri" panose="020F0502020204030204" pitchFamily="34" charset="0"/>
              </a:rPr>
              <a:t>vertically or at a slight angle, force the sensor – it is best to dig a hole of sufficient depth and place the sensor</a:t>
            </a:r>
            <a:endParaRPr lang="en-US" sz="2000" dirty="0">
              <a:solidFill>
                <a:srgbClr val="404040"/>
              </a:solidFill>
              <a:latin typeface="Calibri" panose="020F0502020204030204" pitchFamily="34" charset="0"/>
              <a:ea typeface="Lato" charset="0"/>
              <a:cs typeface="Calibri" panose="020F0502020204030204" pitchFamily="34" charset="0"/>
            </a:endParaRPr>
          </a:p>
        </p:txBody>
      </p:sp>
      <p:sp>
        <p:nvSpPr>
          <p:cNvPr id="558" name="CuadroTexto 557"/>
          <p:cNvSpPr txBox="1"/>
          <p:nvPr/>
        </p:nvSpPr>
        <p:spPr>
          <a:xfrm>
            <a:off x="6139675" y="2696995"/>
            <a:ext cx="2513093" cy="2862322"/>
          </a:xfrm>
          <a:prstGeom prst="rect">
            <a:avLst/>
          </a:prstGeom>
          <a:noFill/>
        </p:spPr>
        <p:txBody>
          <a:bodyPr wrap="square" rtlCol="0">
            <a:spAutoFit/>
          </a:bodyPr>
          <a:lstStyle/>
          <a:p>
            <a:pPr algn="ctr"/>
            <a:r>
              <a:rPr lang="pl-PL" b="1" dirty="0">
                <a:solidFill>
                  <a:schemeClr val="bg1"/>
                </a:solidFill>
                <a:latin typeface="Calibri" panose="020F0502020204030204" pitchFamily="34" charset="0"/>
                <a:ea typeface="Lato" charset="0"/>
                <a:cs typeface="Calibri" panose="020F0502020204030204" pitchFamily="34" charset="0"/>
              </a:rPr>
              <a:t>Proper soil contact</a:t>
            </a:r>
          </a:p>
          <a:p>
            <a:pPr algn="ctr"/>
            <a:endParaRPr lang="pl-PL" b="1" dirty="0">
              <a:solidFill>
                <a:srgbClr val="404040"/>
              </a:solidFill>
              <a:latin typeface="Calibri" panose="020F0502020204030204" pitchFamily="34" charset="0"/>
              <a:ea typeface="Lato" charset="0"/>
              <a:cs typeface="Calibri" panose="020F0502020204030204" pitchFamily="34" charset="0"/>
            </a:endParaRPr>
          </a:p>
          <a:p>
            <a:pPr algn="ctr"/>
            <a:r>
              <a:rPr lang="pl-PL" b="1" dirty="0">
                <a:solidFill>
                  <a:srgbClr val="404040"/>
                </a:solidFill>
                <a:latin typeface="Calibri" panose="020F0502020204030204" pitchFamily="34" charset="0"/>
                <a:ea typeface="Lato" charset="0"/>
                <a:cs typeface="Calibri" panose="020F0502020204030204" pitchFamily="34" charset="0"/>
              </a:rPr>
              <a:t>No air voids </a:t>
            </a:r>
            <a:r>
              <a:rPr lang="en-US" dirty="0">
                <a:solidFill>
                  <a:srgbClr val="404040"/>
                </a:solidFill>
                <a:latin typeface="Calibri" panose="020F0502020204030204" pitchFamily="34" charset="0"/>
                <a:ea typeface="Lato" charset="0"/>
                <a:cs typeface="Calibri" panose="020F0502020204030204" pitchFamily="34" charset="0"/>
              </a:rPr>
              <a:t>between the sensor and the soil</a:t>
            </a:r>
            <a:endParaRPr lang="pl-PL" dirty="0">
              <a:solidFill>
                <a:srgbClr val="404040"/>
              </a:solidFill>
              <a:latin typeface="Calibri" panose="020F0502020204030204" pitchFamily="34" charset="0"/>
              <a:ea typeface="Lato" charset="0"/>
              <a:cs typeface="Calibri" panose="020F0502020204030204" pitchFamily="34" charset="0"/>
            </a:endParaRPr>
          </a:p>
          <a:p>
            <a:pPr algn="ctr"/>
            <a:endParaRPr lang="pl-PL" dirty="0">
              <a:solidFill>
                <a:srgbClr val="404040"/>
              </a:solidFill>
              <a:latin typeface="Calibri" panose="020F0502020204030204" pitchFamily="34" charset="0"/>
              <a:ea typeface="Lato" charset="0"/>
              <a:cs typeface="Calibri" panose="020F0502020204030204" pitchFamily="34" charset="0"/>
            </a:endParaRPr>
          </a:p>
          <a:p>
            <a:pPr algn="ctr"/>
            <a:r>
              <a:rPr lang="pl-PL" dirty="0">
                <a:solidFill>
                  <a:srgbClr val="404040"/>
                </a:solidFill>
                <a:latin typeface="Calibri" panose="020F0502020204030204" pitchFamily="34" charset="0"/>
                <a:ea typeface="Lato" charset="0"/>
                <a:cs typeface="Calibri" panose="020F0502020204030204" pitchFamily="34" charset="0"/>
              </a:rPr>
              <a:t> </a:t>
            </a:r>
            <a:r>
              <a:rPr lang="en-US" b="1" dirty="0">
                <a:solidFill>
                  <a:srgbClr val="404040"/>
                </a:solidFill>
                <a:latin typeface="Calibri" panose="020F0502020204030204" pitchFamily="34" charset="0"/>
                <a:ea typeface="Lato" charset="0"/>
                <a:cs typeface="Calibri" panose="020F0502020204030204" pitchFamily="34" charset="0"/>
              </a:rPr>
              <a:t>Preservation of the natural structure of the soil</a:t>
            </a:r>
            <a:r>
              <a:rPr lang="pl-PL" dirty="0">
                <a:solidFill>
                  <a:srgbClr val="404040"/>
                </a:solidFill>
                <a:latin typeface="Calibri" panose="020F0502020204030204" pitchFamily="34" charset="0"/>
                <a:ea typeface="Lato" charset="0"/>
                <a:cs typeface="Calibri" panose="020F0502020204030204" pitchFamily="34" charset="0"/>
              </a:rPr>
              <a:t>, </a:t>
            </a:r>
            <a:r>
              <a:rPr lang="en-US" dirty="0">
                <a:solidFill>
                  <a:srgbClr val="404040"/>
                </a:solidFill>
                <a:latin typeface="Calibri" panose="020F0502020204030204" pitchFamily="34" charset="0"/>
                <a:ea typeface="Lato" charset="0"/>
                <a:cs typeface="Calibri" panose="020F0502020204030204" pitchFamily="34" charset="0"/>
              </a:rPr>
              <a:t>so as not to alter its natural ability to retain water</a:t>
            </a:r>
            <a:r>
              <a:rPr lang="pl-PL" dirty="0">
                <a:solidFill>
                  <a:srgbClr val="404040"/>
                </a:solidFill>
                <a:latin typeface="Calibri" panose="020F0502020204030204" pitchFamily="34" charset="0"/>
                <a:ea typeface="Lato" charset="0"/>
                <a:cs typeface="Calibri" panose="020F0502020204030204" pitchFamily="34" charset="0"/>
              </a:rPr>
              <a:t>.</a:t>
            </a:r>
            <a:endParaRPr lang="en-US" dirty="0">
              <a:solidFill>
                <a:srgbClr val="404040"/>
              </a:solidFill>
              <a:latin typeface="Calibri" panose="020F0502020204030204" pitchFamily="34" charset="0"/>
              <a:ea typeface="Lato" charset="0"/>
              <a:cs typeface="Calibri" panose="020F0502020204030204" pitchFamily="34" charset="0"/>
            </a:endParaRPr>
          </a:p>
        </p:txBody>
      </p:sp>
      <p:sp>
        <p:nvSpPr>
          <p:cNvPr id="560" name="CuadroTexto 559"/>
          <p:cNvSpPr txBox="1"/>
          <p:nvPr/>
        </p:nvSpPr>
        <p:spPr>
          <a:xfrm>
            <a:off x="8835254" y="2734981"/>
            <a:ext cx="2513094" cy="2339102"/>
          </a:xfrm>
          <a:prstGeom prst="rect">
            <a:avLst/>
          </a:prstGeom>
          <a:noFill/>
        </p:spPr>
        <p:txBody>
          <a:bodyPr wrap="square" rtlCol="0">
            <a:spAutoFit/>
          </a:bodyPr>
          <a:lstStyle/>
          <a:p>
            <a:pPr algn="ctr"/>
            <a:r>
              <a:rPr lang="pl-PL" b="1" dirty="0">
                <a:solidFill>
                  <a:schemeClr val="bg1"/>
                </a:solidFill>
                <a:latin typeface="Calibri" panose="020F0502020204030204" pitchFamily="34" charset="0"/>
                <a:ea typeface="Lato" charset="0"/>
                <a:cs typeface="Calibri" panose="020F0502020204030204" pitchFamily="34" charset="0"/>
              </a:rPr>
              <a:t>Sensor Protection and Maintenance</a:t>
            </a:r>
          </a:p>
          <a:p>
            <a:pPr algn="ctr"/>
            <a:endParaRPr lang="pl-PL" sz="2000" b="1" dirty="0">
              <a:solidFill>
                <a:schemeClr val="bg1"/>
              </a:solidFill>
              <a:latin typeface="Calibri" panose="020F0502020204030204" pitchFamily="34" charset="0"/>
              <a:ea typeface="Lato" charset="0"/>
              <a:cs typeface="Calibri" panose="020F0502020204030204" pitchFamily="34" charset="0"/>
            </a:endParaRPr>
          </a:p>
          <a:p>
            <a:pPr algn="ctr"/>
            <a:r>
              <a:rPr lang="pl-PL" b="1" dirty="0">
                <a:solidFill>
                  <a:srgbClr val="404040"/>
                </a:solidFill>
                <a:latin typeface="Calibri" panose="020F0502020204030204" pitchFamily="34" charset="0"/>
                <a:ea typeface="Lato" charset="0"/>
                <a:cs typeface="Calibri" panose="020F0502020204030204" pitchFamily="34" charset="0"/>
              </a:rPr>
              <a:t>Protection against damage 
 Cable protection 
 Regular calibration and maintenance</a:t>
            </a:r>
            <a:endParaRPr lang="en-US" b="1" dirty="0">
              <a:solidFill>
                <a:srgbClr val="404040"/>
              </a:solidFill>
              <a:latin typeface="Calibri" panose="020F0502020204030204" pitchFamily="34" charset="0"/>
              <a:ea typeface="Lato" charset="0"/>
              <a:cs typeface="Calibri" panose="020F0502020204030204" pitchFamily="34" charset="0"/>
            </a:endParaRPr>
          </a:p>
        </p:txBody>
      </p:sp>
      <p:sp>
        <p:nvSpPr>
          <p:cNvPr id="2" name="Text Placeholder 1">
            <a:extLst>
              <a:ext uri="{FF2B5EF4-FFF2-40B4-BE49-F238E27FC236}">
                <a16:creationId xmlns:a16="http://schemas.microsoft.com/office/drawing/2014/main" id="{365120D3-12A4-9D48-61B9-F362EDBCBB97}"/>
              </a:ext>
            </a:extLst>
          </p:cNvPr>
          <p:cNvSpPr>
            <a:spLocks noGrp="1"/>
          </p:cNvSpPr>
          <p:nvPr>
            <p:ph type="body" sz="quarter" idx="16"/>
          </p:nvPr>
        </p:nvSpPr>
        <p:spPr>
          <a:xfrm>
            <a:off x="1" y="392774"/>
            <a:ext cx="12191999" cy="803654"/>
          </a:xfrm>
        </p:spPr>
        <p:txBody>
          <a:bodyPr/>
          <a:lstStyle/>
          <a:p>
            <a:r>
              <a:rPr lang="en-US" dirty="0"/>
              <a:t>Principles of correct installation of soil sensors</a:t>
            </a:r>
          </a:p>
        </p:txBody>
      </p:sp>
      <p:grpSp>
        <p:nvGrpSpPr>
          <p:cNvPr id="38" name="Graphic 3">
            <a:extLst>
              <a:ext uri="{FF2B5EF4-FFF2-40B4-BE49-F238E27FC236}">
                <a16:creationId xmlns:a16="http://schemas.microsoft.com/office/drawing/2014/main" id="{C655D2C5-3E0E-BED0-D4B2-B2337A3DBCC8}"/>
              </a:ext>
            </a:extLst>
          </p:cNvPr>
          <p:cNvGrpSpPr/>
          <p:nvPr/>
        </p:nvGrpSpPr>
        <p:grpSpPr>
          <a:xfrm>
            <a:off x="4504840" y="1094625"/>
            <a:ext cx="772300" cy="871495"/>
            <a:chOff x="4643578" y="432838"/>
            <a:chExt cx="1028134" cy="1160188"/>
          </a:xfrm>
          <a:solidFill>
            <a:schemeClr val="bg1"/>
          </a:solidFill>
        </p:grpSpPr>
        <p:sp>
          <p:nvSpPr>
            <p:cNvPr id="39" name="Freeform 1035">
              <a:extLst>
                <a:ext uri="{FF2B5EF4-FFF2-40B4-BE49-F238E27FC236}">
                  <a16:creationId xmlns:a16="http://schemas.microsoft.com/office/drawing/2014/main" id="{3707FB95-F330-1B47-2EEE-159807677521}"/>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40" name="Graphic 3">
              <a:extLst>
                <a:ext uri="{FF2B5EF4-FFF2-40B4-BE49-F238E27FC236}">
                  <a16:creationId xmlns:a16="http://schemas.microsoft.com/office/drawing/2014/main" id="{67F62729-0A92-8355-2C75-49CE25DEFF0C}"/>
                </a:ext>
              </a:extLst>
            </p:cNvPr>
            <p:cNvGrpSpPr/>
            <p:nvPr/>
          </p:nvGrpSpPr>
          <p:grpSpPr>
            <a:xfrm>
              <a:off x="4643578" y="432838"/>
              <a:ext cx="1028134" cy="1160188"/>
              <a:chOff x="4643578" y="432838"/>
              <a:chExt cx="1028134" cy="1160188"/>
            </a:xfrm>
            <a:grpFill/>
          </p:grpSpPr>
          <p:sp>
            <p:nvSpPr>
              <p:cNvPr id="41" name="Freeform 1037">
                <a:extLst>
                  <a:ext uri="{FF2B5EF4-FFF2-40B4-BE49-F238E27FC236}">
                    <a16:creationId xmlns:a16="http://schemas.microsoft.com/office/drawing/2014/main" id="{5060A896-D2D7-5CE9-3A63-D3B4CDD42131}"/>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42" name="Freeform 1038">
                <a:extLst>
                  <a:ext uri="{FF2B5EF4-FFF2-40B4-BE49-F238E27FC236}">
                    <a16:creationId xmlns:a16="http://schemas.microsoft.com/office/drawing/2014/main" id="{9D48916C-6266-3A3D-34B7-4D64F588CA5F}"/>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dirty="0"/>
              </a:p>
            </p:txBody>
          </p:sp>
        </p:grpSp>
      </p:grpSp>
      <p:grpSp>
        <p:nvGrpSpPr>
          <p:cNvPr id="45" name="Graphic 3">
            <a:extLst>
              <a:ext uri="{FF2B5EF4-FFF2-40B4-BE49-F238E27FC236}">
                <a16:creationId xmlns:a16="http://schemas.microsoft.com/office/drawing/2014/main" id="{84446706-0AAF-A254-F77F-A93DBC3881C1}"/>
              </a:ext>
            </a:extLst>
          </p:cNvPr>
          <p:cNvGrpSpPr/>
          <p:nvPr/>
        </p:nvGrpSpPr>
        <p:grpSpPr>
          <a:xfrm>
            <a:off x="6830610" y="1341710"/>
            <a:ext cx="837349" cy="785687"/>
            <a:chOff x="6615628" y="2116894"/>
            <a:chExt cx="1066935" cy="1001108"/>
          </a:xfrm>
          <a:solidFill>
            <a:schemeClr val="bg1"/>
          </a:solidFill>
        </p:grpSpPr>
        <p:sp>
          <p:nvSpPr>
            <p:cNvPr id="46" name="Freeform 1130">
              <a:extLst>
                <a:ext uri="{FF2B5EF4-FFF2-40B4-BE49-F238E27FC236}">
                  <a16:creationId xmlns:a16="http://schemas.microsoft.com/office/drawing/2014/main" id="{36F4881D-E2F9-A9F2-61E5-38B73C7927EE}"/>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47" name="Freeform 1131">
              <a:extLst>
                <a:ext uri="{FF2B5EF4-FFF2-40B4-BE49-F238E27FC236}">
                  <a16:creationId xmlns:a16="http://schemas.microsoft.com/office/drawing/2014/main" id="{0F408402-4015-4EEE-4D96-04A13DB8F38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49" name="Freeform 1132">
              <a:extLst>
                <a:ext uri="{FF2B5EF4-FFF2-40B4-BE49-F238E27FC236}">
                  <a16:creationId xmlns:a16="http://schemas.microsoft.com/office/drawing/2014/main" id="{1FB3DCE5-3B4E-8EC7-4A67-BB10A8D14BEC}"/>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0" name="Freeform 1133">
              <a:extLst>
                <a:ext uri="{FF2B5EF4-FFF2-40B4-BE49-F238E27FC236}">
                  <a16:creationId xmlns:a16="http://schemas.microsoft.com/office/drawing/2014/main" id="{D652B56E-6FC4-19AE-9B6A-E740E060798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1" name="Freeform 1134">
              <a:extLst>
                <a:ext uri="{FF2B5EF4-FFF2-40B4-BE49-F238E27FC236}">
                  <a16:creationId xmlns:a16="http://schemas.microsoft.com/office/drawing/2014/main" id="{896C6611-EDFE-9127-8763-B7A33DBF6560}"/>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2" name="Freeform 1135">
              <a:extLst>
                <a:ext uri="{FF2B5EF4-FFF2-40B4-BE49-F238E27FC236}">
                  <a16:creationId xmlns:a16="http://schemas.microsoft.com/office/drawing/2014/main" id="{2668A744-661D-A8B1-991B-60B8F6F9CF8E}"/>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3" name="Freeform 1136">
              <a:extLst>
                <a:ext uri="{FF2B5EF4-FFF2-40B4-BE49-F238E27FC236}">
                  <a16:creationId xmlns:a16="http://schemas.microsoft.com/office/drawing/2014/main" id="{9F270EC6-4EB0-1E3C-3558-A4ADFBD1E757}"/>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4" name="Freeform 1137">
              <a:extLst>
                <a:ext uri="{FF2B5EF4-FFF2-40B4-BE49-F238E27FC236}">
                  <a16:creationId xmlns:a16="http://schemas.microsoft.com/office/drawing/2014/main" id="{723E184F-38D9-D391-58D3-8DDB15C5E4A5}"/>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55" name="Freeform 1138">
              <a:extLst>
                <a:ext uri="{FF2B5EF4-FFF2-40B4-BE49-F238E27FC236}">
                  <a16:creationId xmlns:a16="http://schemas.microsoft.com/office/drawing/2014/main" id="{0AC3B0FA-7FF7-B4ED-7853-8ACB5232252B}"/>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56" name="Freeform 1139">
              <a:extLst>
                <a:ext uri="{FF2B5EF4-FFF2-40B4-BE49-F238E27FC236}">
                  <a16:creationId xmlns:a16="http://schemas.microsoft.com/office/drawing/2014/main" id="{1E2321BF-3A6A-419B-3038-9716F08D1FBA}"/>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57" name="Freeform 1140">
              <a:extLst>
                <a:ext uri="{FF2B5EF4-FFF2-40B4-BE49-F238E27FC236}">
                  <a16:creationId xmlns:a16="http://schemas.microsoft.com/office/drawing/2014/main" id="{B17EFE76-D0E6-1E07-B2E2-9C97E598DAFE}"/>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58" name="Freeform 1141">
              <a:extLst>
                <a:ext uri="{FF2B5EF4-FFF2-40B4-BE49-F238E27FC236}">
                  <a16:creationId xmlns:a16="http://schemas.microsoft.com/office/drawing/2014/main" id="{31BE796B-FBD1-D7FD-5694-6E5EB79BC810}"/>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0E9D051-A651-BB06-8DCB-1ECC3CA0C22E}"/>
              </a:ext>
            </a:extLst>
          </p:cNvPr>
          <p:cNvGrpSpPr/>
          <p:nvPr/>
        </p:nvGrpSpPr>
        <p:grpSpPr>
          <a:xfrm>
            <a:off x="1849660" y="1192288"/>
            <a:ext cx="676288" cy="676171"/>
            <a:chOff x="3258209" y="1217582"/>
            <a:chExt cx="4712093" cy="4711281"/>
          </a:xfrm>
          <a:solidFill>
            <a:schemeClr val="bg1"/>
          </a:solidFill>
        </p:grpSpPr>
        <p:sp>
          <p:nvSpPr>
            <p:cNvPr id="63" name="Freeform 16">
              <a:extLst>
                <a:ext uri="{FF2B5EF4-FFF2-40B4-BE49-F238E27FC236}">
                  <a16:creationId xmlns:a16="http://schemas.microsoft.com/office/drawing/2014/main" id="{50081086-EC1B-83FB-61F5-070C3AC3BC6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64" name="Freeform 18">
              <a:extLst>
                <a:ext uri="{FF2B5EF4-FFF2-40B4-BE49-F238E27FC236}">
                  <a16:creationId xmlns:a16="http://schemas.microsoft.com/office/drawing/2014/main" id="{C017CD92-A48C-6A1F-196D-20FCE66F8DC9}"/>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65" name="Freeform 19">
              <a:extLst>
                <a:ext uri="{FF2B5EF4-FFF2-40B4-BE49-F238E27FC236}">
                  <a16:creationId xmlns:a16="http://schemas.microsoft.com/office/drawing/2014/main" id="{BB839485-8987-3FD9-9367-948449DF0CF8}"/>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66" name="Freeform 20">
              <a:extLst>
                <a:ext uri="{FF2B5EF4-FFF2-40B4-BE49-F238E27FC236}">
                  <a16:creationId xmlns:a16="http://schemas.microsoft.com/office/drawing/2014/main" id="{29D806BC-F5B1-5BD8-F128-2715010C7C8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67" name="Freeform 21">
              <a:extLst>
                <a:ext uri="{FF2B5EF4-FFF2-40B4-BE49-F238E27FC236}">
                  <a16:creationId xmlns:a16="http://schemas.microsoft.com/office/drawing/2014/main" id="{9E61DC24-C69F-D693-62FB-B32102FAF61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8" name="Freeform 22">
              <a:extLst>
                <a:ext uri="{FF2B5EF4-FFF2-40B4-BE49-F238E27FC236}">
                  <a16:creationId xmlns:a16="http://schemas.microsoft.com/office/drawing/2014/main" id="{8FEE1271-A7AA-73D4-1817-9444DCB59F0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9" name="Freeform 23">
              <a:extLst>
                <a:ext uri="{FF2B5EF4-FFF2-40B4-BE49-F238E27FC236}">
                  <a16:creationId xmlns:a16="http://schemas.microsoft.com/office/drawing/2014/main" id="{8CD3F5C7-A1BB-F749-AFDC-165AADCD830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70" name="Freeform 24">
              <a:extLst>
                <a:ext uri="{FF2B5EF4-FFF2-40B4-BE49-F238E27FC236}">
                  <a16:creationId xmlns:a16="http://schemas.microsoft.com/office/drawing/2014/main" id="{5CA67651-2A67-9CA8-0D87-DDC14AD3E5F3}"/>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71" name="Freeform 25">
              <a:extLst>
                <a:ext uri="{FF2B5EF4-FFF2-40B4-BE49-F238E27FC236}">
                  <a16:creationId xmlns:a16="http://schemas.microsoft.com/office/drawing/2014/main" id="{92ECB904-842F-C612-5E0F-C023CD58ECC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72" name="Freeform 26">
              <a:extLst>
                <a:ext uri="{FF2B5EF4-FFF2-40B4-BE49-F238E27FC236}">
                  <a16:creationId xmlns:a16="http://schemas.microsoft.com/office/drawing/2014/main" id="{29A2A0AD-1764-44FE-43B4-034E4DFA469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73" name="Freeform 27">
              <a:extLst>
                <a:ext uri="{FF2B5EF4-FFF2-40B4-BE49-F238E27FC236}">
                  <a16:creationId xmlns:a16="http://schemas.microsoft.com/office/drawing/2014/main" id="{656591A9-196A-50A5-B7E6-7F2DF70ED49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74" name="Freeform 28">
              <a:extLst>
                <a:ext uri="{FF2B5EF4-FFF2-40B4-BE49-F238E27FC236}">
                  <a16:creationId xmlns:a16="http://schemas.microsoft.com/office/drawing/2014/main" id="{91101746-CA85-CB40-1DB4-42B8443C3004}"/>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75" name="Freeform 29">
              <a:extLst>
                <a:ext uri="{FF2B5EF4-FFF2-40B4-BE49-F238E27FC236}">
                  <a16:creationId xmlns:a16="http://schemas.microsoft.com/office/drawing/2014/main" id="{C35A4DFB-E8B4-4B3A-35E8-AF2339B71D0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dirty="0"/>
            </a:p>
          </p:txBody>
        </p:sp>
        <p:sp>
          <p:nvSpPr>
            <p:cNvPr id="76" name="Freeform 30">
              <a:extLst>
                <a:ext uri="{FF2B5EF4-FFF2-40B4-BE49-F238E27FC236}">
                  <a16:creationId xmlns:a16="http://schemas.microsoft.com/office/drawing/2014/main" id="{F576FFD3-0760-31A7-6085-9CD78D012C9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14BE1FF8-2EE7-CDD7-E392-F824C4E7D493}"/>
              </a:ext>
            </a:extLst>
          </p:cNvPr>
          <p:cNvGrpSpPr/>
          <p:nvPr userDrawn="1"/>
        </p:nvGrpSpPr>
        <p:grpSpPr>
          <a:xfrm>
            <a:off x="9408855" y="1219598"/>
            <a:ext cx="872482" cy="1012568"/>
            <a:chOff x="2403525" y="3625384"/>
            <a:chExt cx="853935" cy="991043"/>
          </a:xfrm>
          <a:solidFill>
            <a:schemeClr val="bg1"/>
          </a:solidFill>
        </p:grpSpPr>
        <p:sp>
          <p:nvSpPr>
            <p:cNvPr id="80" name="Freeform 79">
              <a:extLst>
                <a:ext uri="{FF2B5EF4-FFF2-40B4-BE49-F238E27FC236}">
                  <a16:creationId xmlns:a16="http://schemas.microsoft.com/office/drawing/2014/main" id="{50768210-4AE0-F86F-C68D-76DE31F1EE2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47CB863-697D-414B-FB26-7B85572E93F5}"/>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50EC150-B46D-9088-B769-B5AD58E148CB}"/>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66B9DC2-E592-F5C1-56EF-BCA6BE2E093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15516321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6209" y="1175967"/>
            <a:ext cx="5607921" cy="1040511"/>
          </a:xfrm>
        </p:spPr>
        <p:txBody>
          <a:bodyPr>
            <a:normAutofit/>
          </a:bodyPr>
          <a:lstStyle/>
          <a:p>
            <a:r>
              <a:rPr lang="en-IE" b="1" dirty="0"/>
              <a:t>Learning from Others…</a:t>
            </a:r>
            <a:endParaRPr lang="en-US" dirty="0"/>
          </a:p>
        </p:txBody>
      </p:sp>
      <p:sp>
        <p:nvSpPr>
          <p:cNvPr id="12" name="Text Placeholder 11"/>
          <p:cNvSpPr>
            <a:spLocks noGrp="1"/>
          </p:cNvSpPr>
          <p:nvPr>
            <p:ph type="body" sz="quarter" idx="14"/>
          </p:nvPr>
        </p:nvSpPr>
        <p:spPr>
          <a:xfrm>
            <a:off x="6972765" y="2061958"/>
            <a:ext cx="3505513" cy="3170441"/>
          </a:xfrm>
        </p:spPr>
        <p:txBody>
          <a:bodyPr/>
          <a:lstStyle/>
          <a:p>
            <a:r>
              <a:rPr lang="en-US" dirty="0"/>
              <a:t>Watch the video that shows how to properly install sensors so that they work properly. 
Use the knowledge of professionals!</a:t>
            </a:r>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1C261B-0539-BF45-6F89-52892D09CF71}"/>
              </a:ext>
            </a:extLst>
          </p:cNvPr>
          <p:cNvSpPr/>
          <p:nvPr/>
        </p:nvSpPr>
        <p:spPr>
          <a:xfrm>
            <a:off x="0" y="2946400"/>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Multimedia online 4" title="Installing Soil Moisture Sensors in the Field">
            <a:hlinkClick r:id="" action="ppaction://media"/>
            <a:extLst>
              <a:ext uri="{FF2B5EF4-FFF2-40B4-BE49-F238E27FC236}">
                <a16:creationId xmlns:a16="http://schemas.microsoft.com/office/drawing/2014/main" id="{647F8B89-35EE-9A26-CE64-A15C00AF1F2A}"/>
              </a:ext>
            </a:extLst>
          </p:cNvPr>
          <p:cNvPicPr>
            <a:picLocks noRot="1" noChangeAspect="1"/>
          </p:cNvPicPr>
          <p:nvPr>
            <a:videoFile r:link="rId1"/>
          </p:nvPr>
        </p:nvPicPr>
        <p:blipFill>
          <a:blip r:embed="rId3"/>
          <a:stretch>
            <a:fillRect/>
          </a:stretch>
        </p:blipFill>
        <p:spPr>
          <a:xfrm>
            <a:off x="994264" y="2729117"/>
            <a:ext cx="5101736" cy="3090444"/>
          </a:xfrm>
          <a:prstGeom prst="rect">
            <a:avLst/>
          </a:prstGeom>
        </p:spPr>
      </p:pic>
      <p:sp>
        <p:nvSpPr>
          <p:cNvPr id="6" name="TextBox 5">
            <a:extLst>
              <a:ext uri="{FF2B5EF4-FFF2-40B4-BE49-F238E27FC236}">
                <a16:creationId xmlns:a16="http://schemas.microsoft.com/office/drawing/2014/main" id="{0AD9C51E-C044-7571-1AE8-9058F1D7C596}"/>
              </a:ext>
            </a:extLst>
          </p:cNvPr>
          <p:cNvSpPr txBox="1"/>
          <p:nvPr/>
        </p:nvSpPr>
        <p:spPr>
          <a:xfrm>
            <a:off x="6972765" y="5228802"/>
            <a:ext cx="4406435" cy="369332"/>
          </a:xfrm>
          <a:prstGeom prst="rect">
            <a:avLst/>
          </a:prstGeom>
          <a:noFill/>
        </p:spPr>
        <p:txBody>
          <a:bodyPr wrap="square">
            <a:spAutoFit/>
          </a:bodyPr>
          <a:lstStyle/>
          <a:p>
            <a:r>
              <a:rPr lang="en-US" dirty="0">
                <a:hlinkClick r:id="rId4"/>
              </a:rPr>
              <a:t>Installing Soil Moisture Sensors in the Field</a:t>
            </a:r>
            <a:endParaRPr lang="en-IE" dirty="0"/>
          </a:p>
        </p:txBody>
      </p:sp>
    </p:spTree>
    <p:extLst>
      <p:ext uri="{BB962C8B-B14F-4D97-AF65-F5344CB8AC3E}">
        <p14:creationId xmlns:p14="http://schemas.microsoft.com/office/powerpoint/2010/main" val="103515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5460-5B39-C8D1-A8C2-2BF8615AAE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0E9F07B-F135-7857-9B67-B750DF8BC8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FC2996-2715-0466-C1F3-F3E7D339E4D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8E8BD35-871C-D5EA-D509-3719A0E651E8}"/>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a:t>
            </a:r>
            <a:r>
              <a:rPr lang="pl-PL" dirty="0"/>
              <a:t>2</a:t>
            </a:r>
            <a:endParaRPr lang="en-US" dirty="0"/>
          </a:p>
        </p:txBody>
      </p:sp>
      <p:grpSp>
        <p:nvGrpSpPr>
          <p:cNvPr id="10" name="Group 9">
            <a:extLst>
              <a:ext uri="{FF2B5EF4-FFF2-40B4-BE49-F238E27FC236}">
                <a16:creationId xmlns:a16="http://schemas.microsoft.com/office/drawing/2014/main" id="{412E6E89-150C-20D8-E7FB-3987C7A1E8D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AAF4F7A2-D347-819E-A8EF-5C09E9E57F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E6C46A0-19B1-8391-3E37-0CDD2617FF43}"/>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Obraz zawierający osoba, Telefon komórkowy, na wolnym powietrzu, ubrania&#10;&#10;Zawartość wygenerowana przez sztuczną inteligencję może być niepoprawna.">
            <a:extLst>
              <a:ext uri="{FF2B5EF4-FFF2-40B4-BE49-F238E27FC236}">
                <a16:creationId xmlns:a16="http://schemas.microsoft.com/office/drawing/2014/main" id="{484C1103-F555-71D4-C027-CC192FDB99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D59D2C0C-FBF7-AF9E-F47D-B9FA29DE1A1F}"/>
              </a:ext>
            </a:extLst>
          </p:cNvPr>
          <p:cNvSpPr txBox="1"/>
          <p:nvPr/>
        </p:nvSpPr>
        <p:spPr>
          <a:xfrm>
            <a:off x="162967" y="2583357"/>
            <a:ext cx="11591085"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REAL-TIME WATER USAGE MONITORING &amp; ADJUSTMENTS</a:t>
            </a:r>
          </a:p>
        </p:txBody>
      </p:sp>
    </p:spTree>
    <p:extLst>
      <p:ext uri="{BB962C8B-B14F-4D97-AF65-F5344CB8AC3E}">
        <p14:creationId xmlns:p14="http://schemas.microsoft.com/office/powerpoint/2010/main" val="3416485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E79684-4514-49B1-B589-3319087ED578}">
  <ds:schemaRefs>
    <ds:schemaRef ds:uri="http://schemas.microsoft.com/sharepoint/v3/contenttype/forms"/>
  </ds:schemaRefs>
</ds:datastoreItem>
</file>

<file path=customXml/itemProps2.xml><?xml version="1.0" encoding="utf-8"?>
<ds:datastoreItem xmlns:ds="http://schemas.openxmlformats.org/officeDocument/2006/customXml" ds:itemID="{34A559C5-7F6B-408C-8C00-22ED0B30E141}">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3.xml><?xml version="1.0" encoding="utf-8"?>
<ds:datastoreItem xmlns:ds="http://schemas.openxmlformats.org/officeDocument/2006/customXml" ds:itemID="{8AA8900E-658E-4A3B-AE10-DB458A7EAADD}"/>
</file>

<file path=docProps/app.xml><?xml version="1.0" encoding="utf-8"?>
<Properties xmlns="http://schemas.openxmlformats.org/officeDocument/2006/extended-properties" xmlns:vt="http://schemas.openxmlformats.org/officeDocument/2006/docPropsVTypes">
  <TotalTime>2721</TotalTime>
  <Words>1162</Words>
  <Application>Microsoft Office PowerPoint</Application>
  <PresentationFormat>Widescreen</PresentationFormat>
  <Paragraphs>116</Paragraphs>
  <Slides>19</Slides>
  <Notes>11</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Aptos</vt:lpstr>
      <vt:lpstr>Arial</vt:lpstr>
      <vt:lpstr>Calibri</vt:lpstr>
      <vt:lpstr>Lato</vt:lpstr>
      <vt:lpstr>Montserrat Light</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142</cp:revision>
  <dcterms:created xsi:type="dcterms:W3CDTF">2019-11-20T14:08:21Z</dcterms:created>
  <dcterms:modified xsi:type="dcterms:W3CDTF">2025-07-09T16:11:05Z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