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79" r:id="rId5"/>
    <p:sldId id="4430" r:id="rId6"/>
    <p:sldId id="278" r:id="rId7"/>
    <p:sldId id="4358" r:id="rId8"/>
    <p:sldId id="4370" r:id="rId9"/>
    <p:sldId id="277" r:id="rId10"/>
    <p:sldId id="4371" r:id="rId11"/>
    <p:sldId id="4394" r:id="rId12"/>
    <p:sldId id="4381" r:id="rId13"/>
    <p:sldId id="4367" r:id="rId14"/>
    <p:sldId id="4372" r:id="rId15"/>
    <p:sldId id="4373" r:id="rId16"/>
    <p:sldId id="4374" r:id="rId17"/>
    <p:sldId id="4375" r:id="rId18"/>
    <p:sldId id="4376" r:id="rId19"/>
    <p:sldId id="4368" r:id="rId20"/>
    <p:sldId id="4386" r:id="rId21"/>
    <p:sldId id="4387" r:id="rId22"/>
    <p:sldId id="4388" r:id="rId23"/>
    <p:sldId id="4389" r:id="rId24"/>
    <p:sldId id="4395" r:id="rId25"/>
    <p:sldId id="4390" r:id="rId26"/>
    <p:sldId id="4369" r:id="rId27"/>
    <p:sldId id="4391" r:id="rId28"/>
    <p:sldId id="4392" r:id="rId29"/>
    <p:sldId id="4393" r:id="rId30"/>
    <p:sldId id="4396" r:id="rId31"/>
    <p:sldId id="4397" r:id="rId32"/>
    <p:sldId id="4402" r:id="rId33"/>
    <p:sldId id="4422" r:id="rId34"/>
    <p:sldId id="4423" r:id="rId35"/>
    <p:sldId id="4424" r:id="rId36"/>
    <p:sldId id="4425" r:id="rId37"/>
    <p:sldId id="4431" r:id="rId38"/>
    <p:sldId id="4399" r:id="rId39"/>
    <p:sldId id="4400" r:id="rId40"/>
    <p:sldId id="25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E73B45FD-C2E2-CA47-AF5A-DE4807444C84}" name="Kánská Eva" initials="" userId="S::kanska@pef.czu.cz::c085cebe-c9f9-4a47-b534-37c5cb48af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A821"/>
    <a:srgbClr val="404040"/>
    <a:srgbClr val="09465E"/>
    <a:srgbClr val="007772"/>
    <a:srgbClr val="87C540"/>
    <a:srgbClr val="C9519D"/>
    <a:srgbClr val="3DBDAB"/>
    <a:srgbClr val="A1007D"/>
    <a:srgbClr val="FFC652"/>
    <a:srgbClr val="B3BB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69E90A-4345-1B76-3020-07CA42A1EE7A}" v="59" dt="2025-06-24T11:18:17.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1" autoAdjust="0"/>
    <p:restoredTop sz="94729"/>
  </p:normalViewPr>
  <p:slideViewPr>
    <p:cSldViewPr snapToGrid="0" snapToObjects="1">
      <p:cViewPr varScale="1">
        <p:scale>
          <a:sx n="106" d="100"/>
          <a:sy n="106" d="100"/>
        </p:scale>
        <p:origin x="618" y="102"/>
      </p:cViewPr>
      <p:guideLst/>
    </p:cSldViewPr>
  </p:slideViewPr>
  <p:notesTextViewPr>
    <p:cViewPr>
      <p:scale>
        <a:sx n="1" d="1"/>
        <a:sy n="1" d="1"/>
      </p:scale>
      <p:origin x="0" y="0"/>
    </p:cViewPr>
  </p:notesTextViewPr>
  <p:sorterViewPr>
    <p:cViewPr varScale="1">
      <p:scale>
        <a:sx n="1" d="1"/>
        <a:sy n="1" d="1"/>
      </p:scale>
      <p:origin x="0" y="-4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2</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02762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185280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CF6AA-A7AC-8D01-0BEE-797D04EC8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EC5DA-672F-655E-F97C-39C015991D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C39549-E5B3-9E6D-39E1-D6477A6336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063A2A-B193-4D5F-7140-DF2B97B0A5C6}"/>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2790715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0EE07-401B-C7B3-2800-C29CB1665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85C3E-4FE9-8AAC-CEA4-1E1BB5EE4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B4BCC-F9FD-3002-BF64-FFEB35DF6D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51D360-BA96-6818-E021-2DF88295215A}"/>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1532400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6C7DB-BA6B-DCCA-9A81-381F492E0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A7680-B328-88A8-3151-79C4F7F013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1A03FE-1B79-FBCD-E06B-79941A864E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751178-C136-9205-AB7B-2F1938939ECE}"/>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3110111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8E11F-A93A-716A-949C-6F37D92F6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166D1-94B0-AEBA-647A-15AF69554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DD783-6074-30F6-B259-9B27ACA870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45E2BD-E69D-5CD7-1C0A-0B3ED5A65142}"/>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3376126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22666-1EFB-FF8B-3C41-28D31958E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B1750-4687-99BD-58FC-9A66A3C54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7C591-7865-2797-DEA3-7E480E9DEF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EF4D2C-E513-E594-8C94-C10FA652F7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347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F100-BFFD-BC0C-2CB1-2E4BDEF0D5CE}"/>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BE2009FD-4E9C-D877-AE9C-009A921F93F9}"/>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D3EAF8B7-13D2-D87C-B2FF-C13B5F280BC5}"/>
              </a:ext>
            </a:extLst>
          </p:cNvPr>
          <p:cNvSpPr>
            <a:spLocks noGrp="1"/>
          </p:cNvSpPr>
          <p:nvPr>
            <p:ph type="body" idx="1"/>
          </p:nvPr>
        </p:nvSpPr>
        <p:spPr/>
        <p:txBody>
          <a:bodyPr/>
          <a:lstStyle/>
          <a:p>
            <a:endParaRPr lang="sk-SK"/>
          </a:p>
        </p:txBody>
      </p:sp>
      <p:sp>
        <p:nvSpPr>
          <p:cNvPr id="4" name="Zástupný objekt pre číslo snímky 3">
            <a:extLst>
              <a:ext uri="{FF2B5EF4-FFF2-40B4-BE49-F238E27FC236}">
                <a16:creationId xmlns:a16="http://schemas.microsoft.com/office/drawing/2014/main" id="{8B9D3576-CC7A-9FB6-5F0C-C05A975FADF0}"/>
              </a:ext>
            </a:extLst>
          </p:cNvPr>
          <p:cNvSpPr>
            <a:spLocks noGrp="1"/>
          </p:cNvSpPr>
          <p:nvPr>
            <p:ph type="sldNum" sz="quarter" idx="5"/>
          </p:nvPr>
        </p:nvSpPr>
        <p:spPr/>
        <p:txBody>
          <a:bodyPr/>
          <a:lstStyle/>
          <a:p>
            <a:fld id="{9ED4A299-DD6E-4F4E-AAAF-972CE464E941}" type="slidenum">
              <a:rPr lang="en-US" smtClean="0"/>
              <a:t>35</a:t>
            </a:fld>
            <a:endParaRPr lang="en-US"/>
          </a:p>
        </p:txBody>
      </p:sp>
    </p:spTree>
    <p:extLst>
      <p:ext uri="{BB962C8B-B14F-4D97-AF65-F5344CB8AC3E}">
        <p14:creationId xmlns:p14="http://schemas.microsoft.com/office/powerpoint/2010/main" val="171794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2E3F0-3283-77BF-C8BC-8AECC81628E2}"/>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4F40096C-BBE4-971D-8D1B-6800DD3CE0C1}"/>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4644D620-172B-86B0-7D04-9C645BDD6322}"/>
              </a:ext>
            </a:extLst>
          </p:cNvPr>
          <p:cNvSpPr>
            <a:spLocks noGrp="1"/>
          </p:cNvSpPr>
          <p:nvPr>
            <p:ph type="body" idx="1"/>
          </p:nvPr>
        </p:nvSpPr>
        <p:spPr/>
        <p:txBody>
          <a:bodyPr/>
          <a:lstStyle/>
          <a:p>
            <a:endParaRPr lang="sk-SK"/>
          </a:p>
        </p:txBody>
      </p:sp>
      <p:sp>
        <p:nvSpPr>
          <p:cNvPr id="4" name="Zástupný objekt pre číslo snímky 3">
            <a:extLst>
              <a:ext uri="{FF2B5EF4-FFF2-40B4-BE49-F238E27FC236}">
                <a16:creationId xmlns:a16="http://schemas.microsoft.com/office/drawing/2014/main" id="{29055E74-E9F3-9A93-E03E-58239E4CD84C}"/>
              </a:ext>
            </a:extLst>
          </p:cNvPr>
          <p:cNvSpPr>
            <a:spLocks noGrp="1"/>
          </p:cNvSpPr>
          <p:nvPr>
            <p:ph type="sldNum" sz="quarter" idx="5"/>
          </p:nvPr>
        </p:nvSpPr>
        <p:spPr/>
        <p:txBody>
          <a:bodyPr/>
          <a:lstStyle/>
          <a:p>
            <a:fld id="{9ED4A299-DD6E-4F4E-AAAF-972CE464E941}" type="slidenum">
              <a:rPr lang="en-US" smtClean="0"/>
              <a:t>36</a:t>
            </a:fld>
            <a:endParaRPr lang="en-US"/>
          </a:p>
        </p:txBody>
      </p:sp>
    </p:spTree>
    <p:extLst>
      <p:ext uri="{BB962C8B-B14F-4D97-AF65-F5344CB8AC3E}">
        <p14:creationId xmlns:p14="http://schemas.microsoft.com/office/powerpoint/2010/main" val="1363803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Slid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2463800"/>
            <a:ext cx="12192000" cy="4394200"/>
          </a:xfrm>
          <a:prstGeom prst="rect">
            <a:avLst/>
          </a:prstGeom>
          <a:ln>
            <a:noFill/>
          </a:ln>
        </p:spPr>
        <p:txBody>
          <a:bodyPr anchor="t"/>
          <a:lstStyle>
            <a:lvl1pPr marL="0" indent="0" algn="ctr">
              <a:buNone/>
              <a:defRPr sz="1800" i="1" baseline="0">
                <a:solidFill>
                  <a:srgbClr val="404040"/>
                </a:solidFill>
              </a:defRPr>
            </a:lvl1pPr>
          </a:lstStyle>
          <a:p>
            <a:r>
              <a:rPr lang="cs-CZ"/>
              <a:t>Kliknutím na ikonu přidáte obrázek.</a:t>
            </a:r>
            <a:endParaRPr lang="en-US"/>
          </a:p>
        </p:txBody>
      </p:sp>
      <p:sp>
        <p:nvSpPr>
          <p:cNvPr id="9" name="Text Placeholder 23"/>
          <p:cNvSpPr>
            <a:spLocks noGrp="1"/>
          </p:cNvSpPr>
          <p:nvPr>
            <p:ph type="body" sz="quarter" idx="19" hasCustomPrompt="1"/>
          </p:nvPr>
        </p:nvSpPr>
        <p:spPr>
          <a:xfrm>
            <a:off x="868292" y="4724748"/>
            <a:ext cx="3195486" cy="453130"/>
          </a:xfrm>
          <a:prstGeom prst="rect">
            <a:avLst/>
          </a:prstGeom>
        </p:spPr>
        <p:txBody>
          <a:bodyPr anchor="ctr">
            <a:normAutofit/>
          </a:bodyPr>
          <a:lstStyle>
            <a:lvl1pPr marL="0" indent="0" algn="l">
              <a:buNone/>
              <a:defRPr sz="2800" baseline="0">
                <a:solidFill>
                  <a:srgbClr val="404040"/>
                </a:solidFill>
                <a:latin typeface="+mn-lt"/>
              </a:defRPr>
            </a:lvl1pPr>
          </a:lstStyle>
          <a:p>
            <a:pPr lvl="0"/>
            <a:r>
              <a:rPr lang="en-US" dirty="0"/>
              <a:t>Sub-heading</a:t>
            </a:r>
          </a:p>
        </p:txBody>
      </p:sp>
      <p:sp>
        <p:nvSpPr>
          <p:cNvPr id="11" name="Text Placeholder 23"/>
          <p:cNvSpPr>
            <a:spLocks noGrp="1"/>
          </p:cNvSpPr>
          <p:nvPr>
            <p:ph type="body" sz="quarter" idx="20" hasCustomPrompt="1"/>
          </p:nvPr>
        </p:nvSpPr>
        <p:spPr>
          <a:xfrm>
            <a:off x="868292" y="5177863"/>
            <a:ext cx="3195485" cy="837258"/>
          </a:xfrm>
          <a:prstGeom prst="rect">
            <a:avLst/>
          </a:prstGeom>
        </p:spPr>
        <p:txBody>
          <a:bodyPr anchor="ctr">
            <a:normAutofit/>
          </a:bodyPr>
          <a:lstStyle>
            <a:lvl1pPr marL="0" indent="0" algn="l">
              <a:buNone/>
              <a:defRPr sz="5000" baseline="0">
                <a:solidFill>
                  <a:srgbClr val="404040"/>
                </a:solidFill>
                <a:latin typeface="+mn-lt"/>
              </a:defRPr>
            </a:lvl1pPr>
          </a:lstStyle>
          <a:p>
            <a:pPr lvl="0"/>
            <a:r>
              <a:rPr lang="en-US" dirty="0"/>
              <a:t>Heading </a:t>
            </a:r>
          </a:p>
        </p:txBody>
      </p:sp>
      <p:pic>
        <p:nvPicPr>
          <p:cNvPr id="3" name="Picture 2">
            <a:extLst>
              <a:ext uri="{FF2B5EF4-FFF2-40B4-BE49-F238E27FC236}">
                <a16:creationId xmlns:a16="http://schemas.microsoft.com/office/drawing/2014/main" id="{6EFE05D9-37C0-A330-5021-AED50D46BF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6633" y="428626"/>
            <a:ext cx="3870851" cy="1793276"/>
          </a:xfrm>
          <a:prstGeom prst="rect">
            <a:avLst/>
          </a:prstGeom>
        </p:spPr>
      </p:pic>
    </p:spTree>
    <p:extLst>
      <p:ext uri="{BB962C8B-B14F-4D97-AF65-F5344CB8AC3E}">
        <p14:creationId xmlns:p14="http://schemas.microsoft.com/office/powerpoint/2010/main" val="181784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 Photo Slide">
    <p:spTree>
      <p:nvGrpSpPr>
        <p:cNvPr id="1" name=""/>
        <p:cNvGrpSpPr/>
        <p:nvPr/>
      </p:nvGrpSpPr>
      <p:grpSpPr>
        <a:xfrm>
          <a:off x="0" y="0"/>
          <a:ext cx="0" cy="0"/>
          <a:chOff x="0" y="0"/>
          <a:chExt cx="0" cy="0"/>
        </a:xfrm>
      </p:grpSpPr>
      <p:sp>
        <p:nvSpPr>
          <p:cNvPr id="18" name="Picture Placeholder 2"/>
          <p:cNvSpPr>
            <a:spLocks noGrp="1"/>
          </p:cNvSpPr>
          <p:nvPr>
            <p:ph type="pic" sz="quarter" idx="10"/>
          </p:nvPr>
        </p:nvSpPr>
        <p:spPr>
          <a:xfrm>
            <a:off x="6857999" y="0"/>
            <a:ext cx="5334001" cy="6858000"/>
          </a:xfrm>
          <a:prstGeom prst="rect">
            <a:avLst/>
          </a:prstGeom>
          <a:ln>
            <a:noFill/>
          </a:ln>
        </p:spPr>
        <p:txBody>
          <a:bodyPr anchor="t"/>
          <a:lstStyle>
            <a:lvl1pPr marL="0" indent="0" algn="ctr">
              <a:buNone/>
              <a:defRPr sz="1800" i="1" baseline="0">
                <a:solidFill>
                  <a:srgbClr val="142D55"/>
                </a:solidFill>
              </a:defRPr>
            </a:lvl1pPr>
          </a:lstStyle>
          <a:p>
            <a:r>
              <a:rPr lang="cs-CZ"/>
              <a:t>Kliknutím na ikonu přidáte obrázek.</a:t>
            </a:r>
            <a:endParaRPr lang="en-US"/>
          </a:p>
        </p:txBody>
      </p:sp>
      <p:sp>
        <p:nvSpPr>
          <p:cNvPr id="19" name="Text Placeholder 23"/>
          <p:cNvSpPr>
            <a:spLocks noGrp="1"/>
          </p:cNvSpPr>
          <p:nvPr>
            <p:ph type="body" sz="quarter" idx="13" hasCustomPrompt="1"/>
          </p:nvPr>
        </p:nvSpPr>
        <p:spPr>
          <a:xfrm>
            <a:off x="660960" y="1010552"/>
            <a:ext cx="5607690" cy="697353"/>
          </a:xfrm>
          <a:prstGeom prst="rect">
            <a:avLst/>
          </a:prstGeom>
        </p:spPr>
        <p:txBody>
          <a:bodyPr>
            <a:normAutofit/>
          </a:bodyPr>
          <a:lstStyle>
            <a:lvl1pPr marL="0" indent="0" algn="l">
              <a:buNone/>
              <a:defRPr sz="3600">
                <a:solidFill>
                  <a:srgbClr val="404040"/>
                </a:solidFill>
                <a:latin typeface="+mn-lt"/>
              </a:defRPr>
            </a:lvl1pPr>
          </a:lstStyle>
          <a:p>
            <a:pPr lvl="0"/>
            <a:r>
              <a:rPr lang="en-US" dirty="0"/>
              <a:t>TITLE</a:t>
            </a:r>
          </a:p>
        </p:txBody>
      </p:sp>
      <p:sp>
        <p:nvSpPr>
          <p:cNvPr id="20" name="Text Placeholder 25"/>
          <p:cNvSpPr>
            <a:spLocks noGrp="1"/>
          </p:cNvSpPr>
          <p:nvPr>
            <p:ph type="body" sz="quarter" idx="14" hasCustomPrompt="1"/>
          </p:nvPr>
        </p:nvSpPr>
        <p:spPr>
          <a:xfrm>
            <a:off x="673256" y="2256692"/>
            <a:ext cx="5600544" cy="3686908"/>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40381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Blue Icon box">
    <p:spTree>
      <p:nvGrpSpPr>
        <p:cNvPr id="1" name=""/>
        <p:cNvGrpSpPr/>
        <p:nvPr/>
      </p:nvGrpSpPr>
      <p:grpSpPr>
        <a:xfrm>
          <a:off x="0" y="0"/>
          <a:ext cx="0" cy="0"/>
          <a:chOff x="0" y="0"/>
          <a:chExt cx="0" cy="0"/>
        </a:xfrm>
      </p:grpSpPr>
      <p:sp>
        <p:nvSpPr>
          <p:cNvPr id="11" name="Rectangle 10"/>
          <p:cNvSpPr/>
          <p:nvPr userDrawn="1"/>
        </p:nvSpPr>
        <p:spPr>
          <a:xfrm>
            <a:off x="-13271" y="643325"/>
            <a:ext cx="1423827" cy="1525530"/>
          </a:xfrm>
          <a:prstGeom prst="rect">
            <a:avLst/>
          </a:prstGeom>
          <a:solidFill>
            <a:srgbClr val="3DBDA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a:prstGeom prst="rect">
            <a:avLst/>
          </a:prstGeom>
        </p:spPr>
        <p:txBody>
          <a:bodyPr>
            <a:normAutofit/>
          </a:bodyPr>
          <a:lstStyle>
            <a:lvl1pPr marL="0" indent="0" algn="l">
              <a:buNone/>
              <a:defRPr sz="3600">
                <a:solidFill>
                  <a:srgbClr val="404040"/>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TPTOP SLIDE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802C1-855F-ED49-A714-6ABAF3307BE0}"/>
              </a:ext>
            </a:extLst>
          </p:cNvPr>
          <p:cNvSpPr/>
          <p:nvPr userDrawn="1"/>
        </p:nvSpPr>
        <p:spPr>
          <a:xfrm>
            <a:off x="10769600" y="0"/>
            <a:ext cx="1422400" cy="5107577"/>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a:prstGeom prst="rect">
            <a:avLst/>
          </a:prstGeom>
        </p:spPr>
        <p:txBody>
          <a:bodyPr>
            <a:normAutofit/>
          </a:bodyPr>
          <a:lstStyle>
            <a:lvl1pPr marL="0" indent="0" algn="l">
              <a:buNone/>
              <a:defRPr sz="3600" b="1">
                <a:solidFill>
                  <a:srgbClr val="007772"/>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731410" y="2512721"/>
            <a:ext cx="3108780" cy="3752451"/>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Rectangle 12">
            <a:extLst>
              <a:ext uri="{FF2B5EF4-FFF2-40B4-BE49-F238E27FC236}">
                <a16:creationId xmlns:a16="http://schemas.microsoft.com/office/drawing/2014/main" id="{9D5FE527-0F82-4A42-8F8D-19AA7CD9F04F}"/>
              </a:ext>
            </a:extLst>
          </p:cNvPr>
          <p:cNvSpPr/>
          <p:nvPr userDrawn="1"/>
        </p:nvSpPr>
        <p:spPr>
          <a:xfrm>
            <a:off x="-36717" y="643325"/>
            <a:ext cx="1422400" cy="1524001"/>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065762F-7E38-F68C-4134-F3F438EB08C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F003D7D4-3AAC-1BBD-CC12-DDA60953E70D}"/>
              </a:ext>
            </a:extLst>
          </p:cNvPr>
          <p:cNvSpPr>
            <a:spLocks noGrp="1"/>
          </p:cNvSpPr>
          <p:nvPr>
            <p:ph type="pic" sz="quarter" idx="15"/>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r>
              <a:rPr lang="cs-CZ"/>
              <a:t>Kliknutím na ikonu přidáte obrázek.</a:t>
            </a:r>
            <a:endParaRPr lang="fr-CA"/>
          </a:p>
        </p:txBody>
      </p:sp>
    </p:spTree>
    <p:extLst>
      <p:ext uri="{BB962C8B-B14F-4D97-AF65-F5344CB8AC3E}">
        <p14:creationId xmlns:p14="http://schemas.microsoft.com/office/powerpoint/2010/main" val="123748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TPTOP SLIDE 2">
    <p:spTree>
      <p:nvGrpSpPr>
        <p:cNvPr id="1" name=""/>
        <p:cNvGrpSpPr/>
        <p:nvPr/>
      </p:nvGrpSpPr>
      <p:grpSpPr>
        <a:xfrm>
          <a:off x="0" y="0"/>
          <a:ext cx="0" cy="0"/>
          <a:chOff x="0" y="0"/>
          <a:chExt cx="0" cy="0"/>
        </a:xfrm>
      </p:grpSpPr>
      <p:sp>
        <p:nvSpPr>
          <p:cNvPr id="14" name="Rectangle 13"/>
          <p:cNvSpPr/>
          <p:nvPr userDrawn="1"/>
        </p:nvSpPr>
        <p:spPr>
          <a:xfrm>
            <a:off x="0" y="745067"/>
            <a:ext cx="1420250" cy="2707632"/>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D571EA6-DCBD-BC41-BDF9-2EBB87473C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343"/>
          <a:stretch/>
        </p:blipFill>
        <p:spPr>
          <a:xfrm>
            <a:off x="-1511179" y="2612571"/>
            <a:ext cx="8450840" cy="4245429"/>
          </a:xfrm>
          <a:prstGeom prst="rect">
            <a:avLst/>
          </a:prstGeom>
        </p:spPr>
      </p:pic>
      <p:sp>
        <p:nvSpPr>
          <p:cNvPr id="8" name="Picture Placeholder 17">
            <a:extLst>
              <a:ext uri="{FF2B5EF4-FFF2-40B4-BE49-F238E27FC236}">
                <a16:creationId xmlns:a16="http://schemas.microsoft.com/office/drawing/2014/main" id="{0C1477F3-B84F-E444-8A4E-7322B0AD193D}"/>
              </a:ext>
            </a:extLst>
          </p:cNvPr>
          <p:cNvSpPr>
            <a:spLocks noGrp="1"/>
          </p:cNvSpPr>
          <p:nvPr>
            <p:ph type="pic" sz="quarter" idx="10"/>
          </p:nvPr>
        </p:nvSpPr>
        <p:spPr>
          <a:xfrm>
            <a:off x="1114362" y="2802349"/>
            <a:ext cx="4981638" cy="3090444"/>
          </a:xfrm>
          <a:prstGeom prst="rect">
            <a:avLst/>
          </a:prstGeom>
          <a:solidFill>
            <a:schemeClr val="bg1"/>
          </a:solidFill>
        </p:spPr>
        <p:txBody>
          <a:bodyPr/>
          <a:lstStyle>
            <a:lvl1pPr algn="ctr">
              <a:buNone/>
              <a:defRPr sz="1600">
                <a:solidFill>
                  <a:srgbClr val="7F7F7F"/>
                </a:solidFill>
              </a:defRPr>
            </a:lvl1pPr>
          </a:lstStyle>
          <a:p>
            <a:r>
              <a:rPr lang="cs-CZ"/>
              <a:t>Kliknutím na ikonu přidáte obrázek.</a:t>
            </a:r>
            <a:endParaRPr lang="en-US"/>
          </a:p>
        </p:txBody>
      </p:sp>
      <p:sp>
        <p:nvSpPr>
          <p:cNvPr id="2" name="Text Placeholder 23">
            <a:extLst>
              <a:ext uri="{FF2B5EF4-FFF2-40B4-BE49-F238E27FC236}">
                <a16:creationId xmlns:a16="http://schemas.microsoft.com/office/drawing/2014/main" id="{DD07349D-6350-7B77-82BA-F4BED393CF1A}"/>
              </a:ext>
            </a:extLst>
          </p:cNvPr>
          <p:cNvSpPr>
            <a:spLocks noGrp="1"/>
          </p:cNvSpPr>
          <p:nvPr>
            <p:ph type="body" sz="quarter" idx="13" hasCustomPrompt="1"/>
          </p:nvPr>
        </p:nvSpPr>
        <p:spPr>
          <a:xfrm>
            <a:off x="6967718" y="815819"/>
            <a:ext cx="4513081" cy="697353"/>
          </a:xfrm>
          <a:prstGeom prst="rect">
            <a:avLst/>
          </a:prstGeom>
        </p:spPr>
        <p:txBody>
          <a:bodyPr>
            <a:normAutofit/>
          </a:bodyPr>
          <a:lstStyle>
            <a:lvl1pPr marL="0" indent="0" algn="l">
              <a:buNone/>
              <a:defRPr sz="3600">
                <a:solidFill>
                  <a:srgbClr val="007772"/>
                </a:solidFill>
                <a:latin typeface="+mn-lt"/>
              </a:defRPr>
            </a:lvl1pPr>
          </a:lstStyle>
          <a:p>
            <a:pPr lvl="0"/>
            <a:r>
              <a:rPr lang="en-US" dirty="0"/>
              <a:t>TITLE</a:t>
            </a:r>
          </a:p>
        </p:txBody>
      </p:sp>
      <p:sp>
        <p:nvSpPr>
          <p:cNvPr id="3" name="Text Placeholder 25">
            <a:extLst>
              <a:ext uri="{FF2B5EF4-FFF2-40B4-BE49-F238E27FC236}">
                <a16:creationId xmlns:a16="http://schemas.microsoft.com/office/drawing/2014/main" id="{A21C5266-E1D5-DB3B-D988-F4B03720DDB5}"/>
              </a:ext>
            </a:extLst>
          </p:cNvPr>
          <p:cNvSpPr>
            <a:spLocks noGrp="1"/>
          </p:cNvSpPr>
          <p:nvPr>
            <p:ph type="body" sz="quarter" idx="14" hasCustomPrompt="1"/>
          </p:nvPr>
        </p:nvSpPr>
        <p:spPr>
          <a:xfrm>
            <a:off x="6972765" y="2061958"/>
            <a:ext cx="4507330" cy="3170441"/>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213745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25A464A2-8261-7127-5998-667285EF08D8}"/>
              </a:ext>
            </a:extLst>
          </p:cNvPr>
          <p:cNvSpPr/>
          <p:nvPr userDrawn="1"/>
        </p:nvSpPr>
        <p:spPr>
          <a:xfrm rot="16200000">
            <a:off x="232431" y="464696"/>
            <a:ext cx="5844795" cy="6309657"/>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851EDE87-1D65-E1D1-3E88-1752B7273795}"/>
              </a:ext>
            </a:extLst>
          </p:cNvPr>
          <p:cNvSpPr>
            <a:spLocks noGrp="1"/>
          </p:cNvSpPr>
          <p:nvPr>
            <p:ph type="body" sz="quarter" idx="13" hasCustomPrompt="1"/>
          </p:nvPr>
        </p:nvSpPr>
        <p:spPr>
          <a:xfrm>
            <a:off x="779490" y="2278505"/>
            <a:ext cx="4137285" cy="2726804"/>
          </a:xfrm>
          <a:prstGeom prst="rect">
            <a:avLst/>
          </a:prstGeom>
        </p:spPr>
        <p:txBody>
          <a:bodyPr anchor="ctr">
            <a:normAutofit/>
          </a:bodyPr>
          <a:lstStyle>
            <a:lvl1pPr marL="0" indent="0" algn="ctr">
              <a:buNone/>
              <a:defRPr sz="4000" b="0" i="0" baseline="0">
                <a:solidFill>
                  <a:schemeClr val="bg1"/>
                </a:solidFill>
                <a:latin typeface="+mn-lt"/>
              </a:defRPr>
            </a:lvl1pPr>
          </a:lstStyle>
          <a:p>
            <a:pPr lvl="0"/>
            <a:r>
              <a:rPr lang="en-US" dirty="0"/>
              <a:t>Quote</a:t>
            </a:r>
          </a:p>
        </p:txBody>
      </p:sp>
      <p:sp>
        <p:nvSpPr>
          <p:cNvPr id="4" name="Rectangle 3">
            <a:extLst>
              <a:ext uri="{FF2B5EF4-FFF2-40B4-BE49-F238E27FC236}">
                <a16:creationId xmlns:a16="http://schemas.microsoft.com/office/drawing/2014/main" id="{C4C63A13-68DB-5FD4-7122-AA819CEDBE51}"/>
              </a:ext>
            </a:extLst>
          </p:cNvPr>
          <p:cNvSpPr/>
          <p:nvPr userDrawn="1"/>
        </p:nvSpPr>
        <p:spPr>
          <a:xfrm rot="16200000">
            <a:off x="10557481" y="-214269"/>
            <a:ext cx="1420250" cy="1848787"/>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8700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25A464A2-8261-7127-5998-667285EF08D8}"/>
              </a:ext>
            </a:extLst>
          </p:cNvPr>
          <p:cNvSpPr/>
          <p:nvPr userDrawn="1"/>
        </p:nvSpPr>
        <p:spPr>
          <a:xfrm>
            <a:off x="1281154" y="0"/>
            <a:ext cx="5844795" cy="6309657"/>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851EDE87-1D65-E1D1-3E88-1752B7273795}"/>
              </a:ext>
            </a:extLst>
          </p:cNvPr>
          <p:cNvSpPr>
            <a:spLocks noGrp="1"/>
          </p:cNvSpPr>
          <p:nvPr>
            <p:ph type="body" sz="quarter" idx="13" hasCustomPrompt="1"/>
          </p:nvPr>
        </p:nvSpPr>
        <p:spPr>
          <a:xfrm>
            <a:off x="1289154" y="1364106"/>
            <a:ext cx="5801193" cy="3236470"/>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4" name="Rectangle 3">
            <a:extLst>
              <a:ext uri="{FF2B5EF4-FFF2-40B4-BE49-F238E27FC236}">
                <a16:creationId xmlns:a16="http://schemas.microsoft.com/office/drawing/2014/main" id="{C4C63A13-68DB-5FD4-7122-AA819CEDBE51}"/>
              </a:ext>
            </a:extLst>
          </p:cNvPr>
          <p:cNvSpPr/>
          <p:nvPr userDrawn="1"/>
        </p:nvSpPr>
        <p:spPr>
          <a:xfrm rot="16200000">
            <a:off x="10557481" y="-214269"/>
            <a:ext cx="1420250" cy="1848787"/>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61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982690" y="527858"/>
            <a:ext cx="4721156" cy="5802284"/>
          </a:xfrm>
          <a:prstGeom prst="rect">
            <a:avLst/>
          </a:pr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7276362"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dirty="0"/>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r>
              <a:rPr lang="cs-CZ"/>
              <a:t>Kliknutím na ikonu přidáte obrázek.</a:t>
            </a:r>
            <a:endParaRPr lang="en-US" dirty="0"/>
          </a:p>
        </p:txBody>
      </p:sp>
    </p:spTree>
    <p:extLst>
      <p:ext uri="{BB962C8B-B14F-4D97-AF65-F5344CB8AC3E}">
        <p14:creationId xmlns:p14="http://schemas.microsoft.com/office/powerpoint/2010/main" val="1045105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nal Slide 2">
    <p:spTree>
      <p:nvGrpSpPr>
        <p:cNvPr id="1" name=""/>
        <p:cNvGrpSpPr/>
        <p:nvPr/>
      </p:nvGrpSpPr>
      <p:grpSpPr>
        <a:xfrm>
          <a:off x="0" y="0"/>
          <a:ext cx="0" cy="0"/>
          <a:chOff x="0" y="0"/>
          <a:chExt cx="0" cy="0"/>
        </a:xfrm>
      </p:grpSpPr>
      <p:sp>
        <p:nvSpPr>
          <p:cNvPr id="11" name="Text Placeholder 23"/>
          <p:cNvSpPr>
            <a:spLocks noGrp="1"/>
          </p:cNvSpPr>
          <p:nvPr>
            <p:ph type="body" sz="quarter" idx="21" hasCustomPrompt="1"/>
          </p:nvPr>
        </p:nvSpPr>
        <p:spPr>
          <a:xfrm>
            <a:off x="6369349" y="4441022"/>
            <a:ext cx="3195486" cy="731140"/>
          </a:xfrm>
          <a:prstGeom prst="rect">
            <a:avLst/>
          </a:prstGeom>
        </p:spPr>
        <p:txBody>
          <a:bodyPr anchor="ctr">
            <a:normAutofit/>
          </a:bodyPr>
          <a:lstStyle>
            <a:lvl1pPr marL="0" indent="0" algn="l">
              <a:buNone/>
              <a:defRPr sz="2800" baseline="0">
                <a:solidFill>
                  <a:srgbClr val="404040"/>
                </a:solidFill>
                <a:latin typeface="+mn-lt"/>
              </a:defRPr>
            </a:lvl1pPr>
          </a:lstStyle>
          <a:p>
            <a:pPr lvl="0"/>
            <a:r>
              <a:rPr lang="en-US" dirty="0"/>
              <a:t>Any Questions?</a:t>
            </a:r>
          </a:p>
        </p:txBody>
      </p:sp>
      <p:sp>
        <p:nvSpPr>
          <p:cNvPr id="12" name="Text Placeholder 23"/>
          <p:cNvSpPr>
            <a:spLocks noGrp="1"/>
          </p:cNvSpPr>
          <p:nvPr>
            <p:ph type="body" sz="quarter" idx="22" hasCustomPrompt="1"/>
          </p:nvPr>
        </p:nvSpPr>
        <p:spPr>
          <a:xfrm>
            <a:off x="6369349" y="3631446"/>
            <a:ext cx="3195485" cy="837258"/>
          </a:xfrm>
          <a:prstGeom prst="rect">
            <a:avLst/>
          </a:prstGeom>
        </p:spPr>
        <p:txBody>
          <a:bodyPr anchor="ctr">
            <a:normAutofit/>
          </a:bodyPr>
          <a:lstStyle>
            <a:lvl1pPr marL="0" indent="0" algn="l">
              <a:buNone/>
              <a:defRPr sz="5000" baseline="0">
                <a:solidFill>
                  <a:srgbClr val="404040"/>
                </a:solidFill>
                <a:latin typeface="+mn-lt"/>
              </a:defRPr>
            </a:lvl1pPr>
          </a:lstStyle>
          <a:p>
            <a:pPr lvl="0"/>
            <a:r>
              <a:rPr lang="en-US" dirty="0"/>
              <a:t>Thank You</a:t>
            </a:r>
          </a:p>
        </p:txBody>
      </p:sp>
      <p:sp>
        <p:nvSpPr>
          <p:cNvPr id="10" name="Picture Placeholder 2">
            <a:extLst>
              <a:ext uri="{FF2B5EF4-FFF2-40B4-BE49-F238E27FC236}">
                <a16:creationId xmlns:a16="http://schemas.microsoft.com/office/drawing/2014/main" id="{B8982444-5545-079B-18EA-AF9A4ABE8233}"/>
              </a:ext>
            </a:extLst>
          </p:cNvPr>
          <p:cNvSpPr>
            <a:spLocks noGrp="1"/>
          </p:cNvSpPr>
          <p:nvPr>
            <p:ph type="pic" sz="quarter" idx="10"/>
          </p:nvPr>
        </p:nvSpPr>
        <p:spPr>
          <a:xfrm>
            <a:off x="0" y="0"/>
            <a:ext cx="5711252" cy="6858000"/>
          </a:xfrm>
          <a:prstGeom prst="rect">
            <a:avLst/>
          </a:prstGeom>
          <a:ln>
            <a:noFill/>
          </a:ln>
        </p:spPr>
        <p:txBody>
          <a:bodyPr anchor="t"/>
          <a:lstStyle>
            <a:lvl1pPr marL="0" indent="0" algn="ctr">
              <a:buNone/>
              <a:defRPr sz="1800" i="1" baseline="0">
                <a:solidFill>
                  <a:srgbClr val="404040"/>
                </a:solidFill>
              </a:defRPr>
            </a:lvl1pPr>
          </a:lstStyle>
          <a:p>
            <a:r>
              <a:rPr lang="cs-CZ"/>
              <a:t>Kliknutím na ikonu přidáte obrázek.</a:t>
            </a:r>
            <a:endParaRPr lang="en-US"/>
          </a:p>
        </p:txBody>
      </p:sp>
      <p:sp>
        <p:nvSpPr>
          <p:cNvPr id="7" name="Rectangle 6">
            <a:extLst>
              <a:ext uri="{FF2B5EF4-FFF2-40B4-BE49-F238E27FC236}">
                <a16:creationId xmlns:a16="http://schemas.microsoft.com/office/drawing/2014/main" id="{30E05FFE-4949-85E4-F673-0E2A3A1147C5}"/>
              </a:ext>
            </a:extLst>
          </p:cNvPr>
          <p:cNvSpPr/>
          <p:nvPr userDrawn="1"/>
        </p:nvSpPr>
        <p:spPr>
          <a:xfrm>
            <a:off x="8354192" y="6051752"/>
            <a:ext cx="3288458" cy="553998"/>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40404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2023-2-PL01-KA220-VET-000178755</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600" dirty="0">
              <a:solidFill>
                <a:srgbClr val="404040"/>
              </a:solidFill>
              <a:latin typeface="Calibri" panose="020F0502020204030204" pitchFamily="34" charset="0"/>
              <a:ea typeface="Open Sans" panose="020B060603050402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EC3BD74-E670-F9C6-9E70-F06E8C6708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5907" y="6109454"/>
            <a:ext cx="1745726" cy="388724"/>
          </a:xfrm>
          <a:prstGeom prst="rect">
            <a:avLst/>
          </a:prstGeom>
        </p:spPr>
      </p:pic>
      <p:pic>
        <p:nvPicPr>
          <p:cNvPr id="9" name="Picture 8">
            <a:extLst>
              <a:ext uri="{FF2B5EF4-FFF2-40B4-BE49-F238E27FC236}">
                <a16:creationId xmlns:a16="http://schemas.microsoft.com/office/drawing/2014/main" id="{6954CF32-B561-E65A-DE39-6575E1D56A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02900" y="547159"/>
            <a:ext cx="3870851" cy="179327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662890-493E-15C0-6C30-0229373E9D17}"/>
              </a:ext>
            </a:extLst>
          </p:cNvPr>
          <p:cNvSpPr/>
          <p:nvPr userDrawn="1"/>
        </p:nvSpPr>
        <p:spPr>
          <a:xfrm flipV="1">
            <a:off x="0" y="0"/>
            <a:ext cx="5214939" cy="6858002"/>
          </a:xfrm>
          <a:prstGeom prst="rect">
            <a:avLst/>
          </a:pr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5">
            <a:extLst>
              <a:ext uri="{FF2B5EF4-FFF2-40B4-BE49-F238E27FC236}">
                <a16:creationId xmlns:a16="http://schemas.microsoft.com/office/drawing/2014/main" id="{A5BEFE80-757C-CFD1-4E64-03725722350A}"/>
              </a:ext>
            </a:extLst>
          </p:cNvPr>
          <p:cNvSpPr>
            <a:spLocks noGrp="1"/>
          </p:cNvSpPr>
          <p:nvPr>
            <p:ph type="body" sz="quarter" idx="15" hasCustomPrompt="1"/>
          </p:nvPr>
        </p:nvSpPr>
        <p:spPr>
          <a:xfrm>
            <a:off x="6326958" y="587112"/>
            <a:ext cx="700387" cy="566443"/>
          </a:xfrm>
          <a:prstGeom prst="rect">
            <a:avLst/>
          </a:prstGeom>
          <a:noFill/>
        </p:spPr>
        <p:txBody>
          <a:bodyPr anchor="ctr">
            <a:noAutofit/>
          </a:bodyPr>
          <a:lstStyle>
            <a:lvl1pPr marL="0" indent="0" algn="ctr">
              <a:buNone/>
              <a:defRPr sz="3200" b="1" baseline="0">
                <a:solidFill>
                  <a:srgbClr val="0077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12" name="Text Placeholder 25">
            <a:extLst>
              <a:ext uri="{FF2B5EF4-FFF2-40B4-BE49-F238E27FC236}">
                <a16:creationId xmlns:a16="http://schemas.microsoft.com/office/drawing/2014/main" id="{54334D93-E2E9-9419-A03A-7293A7674557}"/>
              </a:ext>
            </a:extLst>
          </p:cNvPr>
          <p:cNvSpPr>
            <a:spLocks noGrp="1"/>
          </p:cNvSpPr>
          <p:nvPr>
            <p:ph type="body" sz="quarter" idx="14" hasCustomPrompt="1"/>
          </p:nvPr>
        </p:nvSpPr>
        <p:spPr>
          <a:xfrm>
            <a:off x="7162254" y="587113"/>
            <a:ext cx="4541325" cy="566444"/>
          </a:xfrm>
          <a:prstGeom prst="rect">
            <a:avLst/>
          </a:prstGeom>
        </p:spPr>
        <p:txBody>
          <a:bodyPr anchor="ctr">
            <a:noAutofit/>
          </a:bodyPr>
          <a:lstStyle>
            <a:lvl1pPr marL="0" indent="0" algn="l">
              <a:lnSpc>
                <a:spcPct val="100000"/>
              </a:lnSpc>
              <a:spcBef>
                <a:spcPts val="0"/>
              </a:spcBef>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5">
            <a:extLst>
              <a:ext uri="{FF2B5EF4-FFF2-40B4-BE49-F238E27FC236}">
                <a16:creationId xmlns:a16="http://schemas.microsoft.com/office/drawing/2014/main" id="{3C37BE7E-8C87-45BF-D6B8-BA3EE01F9FDD}"/>
              </a:ext>
            </a:extLst>
          </p:cNvPr>
          <p:cNvSpPr>
            <a:spLocks noGrp="1"/>
          </p:cNvSpPr>
          <p:nvPr>
            <p:ph type="body" sz="quarter" idx="29" hasCustomPrompt="1"/>
          </p:nvPr>
        </p:nvSpPr>
        <p:spPr>
          <a:xfrm>
            <a:off x="6326958" y="1164974"/>
            <a:ext cx="700387" cy="566443"/>
          </a:xfrm>
          <a:prstGeom prst="rect">
            <a:avLst/>
          </a:prstGeom>
          <a:noFill/>
        </p:spPr>
        <p:txBody>
          <a:bodyPr anchor="ctr">
            <a:noAutofit/>
          </a:bodyPr>
          <a:lstStyle>
            <a:lvl1pPr marL="0" indent="0" algn="ctr">
              <a:buNone/>
              <a:defRPr sz="3200" b="1" baseline="0">
                <a:solidFill>
                  <a:srgbClr val="0077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18" name="Text Placeholder 25">
            <a:extLst>
              <a:ext uri="{FF2B5EF4-FFF2-40B4-BE49-F238E27FC236}">
                <a16:creationId xmlns:a16="http://schemas.microsoft.com/office/drawing/2014/main" id="{0B709AA1-B26C-4173-D2E2-6F0572F5200F}"/>
              </a:ext>
            </a:extLst>
          </p:cNvPr>
          <p:cNvSpPr>
            <a:spLocks noGrp="1"/>
          </p:cNvSpPr>
          <p:nvPr>
            <p:ph type="body" sz="quarter" idx="30" hasCustomPrompt="1"/>
          </p:nvPr>
        </p:nvSpPr>
        <p:spPr>
          <a:xfrm>
            <a:off x="7162254" y="1164975"/>
            <a:ext cx="4541325" cy="566444"/>
          </a:xfrm>
          <a:prstGeom prst="rect">
            <a:avLst/>
          </a:prstGeom>
        </p:spPr>
        <p:txBody>
          <a:bodyPr anchor="ctr">
            <a:noAutofit/>
          </a:bodyPr>
          <a:lstStyle>
            <a:lvl1pPr marL="0" indent="0" algn="l">
              <a:lnSpc>
                <a:spcPct val="100000"/>
              </a:lnSpc>
              <a:spcBef>
                <a:spcPts val="0"/>
              </a:spcBef>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9" name="Text Placeholder 25">
            <a:extLst>
              <a:ext uri="{FF2B5EF4-FFF2-40B4-BE49-F238E27FC236}">
                <a16:creationId xmlns:a16="http://schemas.microsoft.com/office/drawing/2014/main" id="{DA59BCFD-D90B-8C59-C279-40F994E1FA15}"/>
              </a:ext>
            </a:extLst>
          </p:cNvPr>
          <p:cNvSpPr>
            <a:spLocks noGrp="1"/>
          </p:cNvSpPr>
          <p:nvPr>
            <p:ph type="body" sz="quarter" idx="31" hasCustomPrompt="1"/>
          </p:nvPr>
        </p:nvSpPr>
        <p:spPr>
          <a:xfrm>
            <a:off x="6326958" y="1744043"/>
            <a:ext cx="700387" cy="566443"/>
          </a:xfrm>
          <a:prstGeom prst="rect">
            <a:avLst/>
          </a:prstGeom>
          <a:noFill/>
        </p:spPr>
        <p:txBody>
          <a:bodyPr anchor="ctr">
            <a:noAutofit/>
          </a:bodyPr>
          <a:lstStyle>
            <a:lvl1pPr marL="0" indent="0" algn="ctr">
              <a:buNone/>
              <a:defRPr sz="3200" b="1" baseline="0">
                <a:solidFill>
                  <a:srgbClr val="0077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20" name="Text Placeholder 25">
            <a:extLst>
              <a:ext uri="{FF2B5EF4-FFF2-40B4-BE49-F238E27FC236}">
                <a16:creationId xmlns:a16="http://schemas.microsoft.com/office/drawing/2014/main" id="{D98C242C-4ADF-2FEE-1A75-84C7F7BC4B47}"/>
              </a:ext>
            </a:extLst>
          </p:cNvPr>
          <p:cNvSpPr>
            <a:spLocks noGrp="1"/>
          </p:cNvSpPr>
          <p:nvPr>
            <p:ph type="body" sz="quarter" idx="32" hasCustomPrompt="1"/>
          </p:nvPr>
        </p:nvSpPr>
        <p:spPr>
          <a:xfrm>
            <a:off x="7162254" y="1744044"/>
            <a:ext cx="4541325" cy="566444"/>
          </a:xfrm>
          <a:prstGeom prst="rect">
            <a:avLst/>
          </a:prstGeom>
        </p:spPr>
        <p:txBody>
          <a:bodyPr anchor="ctr">
            <a:noAutofit/>
          </a:bodyPr>
          <a:lstStyle>
            <a:lvl1pPr marL="0" indent="0" algn="l">
              <a:lnSpc>
                <a:spcPct val="100000"/>
              </a:lnSpc>
              <a:spcBef>
                <a:spcPts val="0"/>
              </a:spcBef>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5">
            <a:extLst>
              <a:ext uri="{FF2B5EF4-FFF2-40B4-BE49-F238E27FC236}">
                <a16:creationId xmlns:a16="http://schemas.microsoft.com/office/drawing/2014/main" id="{F9842BF8-F94C-C81D-6268-F22E555B2DEC}"/>
              </a:ext>
            </a:extLst>
          </p:cNvPr>
          <p:cNvSpPr>
            <a:spLocks noGrp="1"/>
          </p:cNvSpPr>
          <p:nvPr>
            <p:ph type="body" sz="quarter" idx="33" hasCustomPrompt="1"/>
          </p:nvPr>
        </p:nvSpPr>
        <p:spPr>
          <a:xfrm>
            <a:off x="6326958" y="2326369"/>
            <a:ext cx="700387" cy="566443"/>
          </a:xfrm>
          <a:prstGeom prst="rect">
            <a:avLst/>
          </a:prstGeom>
          <a:noFill/>
        </p:spPr>
        <p:txBody>
          <a:bodyPr anchor="ctr">
            <a:noAutofit/>
          </a:bodyPr>
          <a:lstStyle>
            <a:lvl1pPr marL="0" indent="0" algn="ctr">
              <a:buNone/>
              <a:defRPr sz="3200" b="1" baseline="0">
                <a:solidFill>
                  <a:srgbClr val="0077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25" name="Text Placeholder 25">
            <a:extLst>
              <a:ext uri="{FF2B5EF4-FFF2-40B4-BE49-F238E27FC236}">
                <a16:creationId xmlns:a16="http://schemas.microsoft.com/office/drawing/2014/main" id="{97B87F67-6012-697D-8DBF-20BB51588063}"/>
              </a:ext>
            </a:extLst>
          </p:cNvPr>
          <p:cNvSpPr>
            <a:spLocks noGrp="1"/>
          </p:cNvSpPr>
          <p:nvPr>
            <p:ph type="body" sz="quarter" idx="34" hasCustomPrompt="1"/>
          </p:nvPr>
        </p:nvSpPr>
        <p:spPr>
          <a:xfrm>
            <a:off x="7162254" y="2326370"/>
            <a:ext cx="4541325" cy="566444"/>
          </a:xfrm>
          <a:prstGeom prst="rect">
            <a:avLst/>
          </a:prstGeom>
        </p:spPr>
        <p:txBody>
          <a:bodyPr anchor="ctr">
            <a:noAutofit/>
          </a:bodyPr>
          <a:lstStyle>
            <a:lvl1pPr marL="0" indent="0" algn="l">
              <a:lnSpc>
                <a:spcPct val="100000"/>
              </a:lnSpc>
              <a:spcBef>
                <a:spcPts val="0"/>
              </a:spcBef>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5">
            <a:extLst>
              <a:ext uri="{FF2B5EF4-FFF2-40B4-BE49-F238E27FC236}">
                <a16:creationId xmlns:a16="http://schemas.microsoft.com/office/drawing/2014/main" id="{9A609869-044A-0F3D-732D-9A29EA550BF8}"/>
              </a:ext>
            </a:extLst>
          </p:cNvPr>
          <p:cNvSpPr>
            <a:spLocks noGrp="1"/>
          </p:cNvSpPr>
          <p:nvPr>
            <p:ph type="body" sz="quarter" idx="35" hasCustomPrompt="1"/>
          </p:nvPr>
        </p:nvSpPr>
        <p:spPr>
          <a:xfrm>
            <a:off x="6326958" y="2905468"/>
            <a:ext cx="700387" cy="566443"/>
          </a:xfrm>
          <a:prstGeom prst="rect">
            <a:avLst/>
          </a:prstGeom>
          <a:noFill/>
        </p:spPr>
        <p:txBody>
          <a:bodyPr anchor="ctr">
            <a:noAutofit/>
          </a:bodyPr>
          <a:lstStyle>
            <a:lvl1pPr marL="0" indent="0" algn="ctr">
              <a:buNone/>
              <a:defRPr sz="3200" b="1" baseline="0">
                <a:solidFill>
                  <a:srgbClr val="0077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27" name="Text Placeholder 25">
            <a:extLst>
              <a:ext uri="{FF2B5EF4-FFF2-40B4-BE49-F238E27FC236}">
                <a16:creationId xmlns:a16="http://schemas.microsoft.com/office/drawing/2014/main" id="{AA926902-DF5A-EB57-E436-3B9B79D41AC2}"/>
              </a:ext>
            </a:extLst>
          </p:cNvPr>
          <p:cNvSpPr>
            <a:spLocks noGrp="1"/>
          </p:cNvSpPr>
          <p:nvPr>
            <p:ph type="body" sz="quarter" idx="36" hasCustomPrompt="1"/>
          </p:nvPr>
        </p:nvSpPr>
        <p:spPr>
          <a:xfrm>
            <a:off x="7162254" y="2905469"/>
            <a:ext cx="4541325" cy="566444"/>
          </a:xfrm>
          <a:prstGeom prst="rect">
            <a:avLst/>
          </a:prstGeom>
        </p:spPr>
        <p:txBody>
          <a:bodyPr anchor="ctr">
            <a:noAutofit/>
          </a:bodyPr>
          <a:lstStyle>
            <a:lvl1pPr marL="0" indent="0" algn="l">
              <a:lnSpc>
                <a:spcPct val="100000"/>
              </a:lnSpc>
              <a:spcBef>
                <a:spcPts val="0"/>
              </a:spcBef>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8" name="Picture 27">
            <a:extLst>
              <a:ext uri="{FF2B5EF4-FFF2-40B4-BE49-F238E27FC236}">
                <a16:creationId xmlns:a16="http://schemas.microsoft.com/office/drawing/2014/main" id="{F62E4D73-2CF3-D562-3D16-D79B4EAF7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0126" y="6001217"/>
            <a:ext cx="1654868" cy="368492"/>
          </a:xfrm>
          <a:prstGeom prst="rect">
            <a:avLst/>
          </a:prstGeom>
        </p:spPr>
      </p:pic>
      <p:sp>
        <p:nvSpPr>
          <p:cNvPr id="30" name="Text Placeholder 25">
            <a:extLst>
              <a:ext uri="{FF2B5EF4-FFF2-40B4-BE49-F238E27FC236}">
                <a16:creationId xmlns:a16="http://schemas.microsoft.com/office/drawing/2014/main" id="{48D50E15-A8AC-EA0D-298E-B2F9A71CFC18}"/>
              </a:ext>
            </a:extLst>
          </p:cNvPr>
          <p:cNvSpPr>
            <a:spLocks noGrp="1"/>
          </p:cNvSpPr>
          <p:nvPr>
            <p:ph type="body" sz="quarter" idx="37" hasCustomPrompt="1"/>
          </p:nvPr>
        </p:nvSpPr>
        <p:spPr>
          <a:xfrm>
            <a:off x="6322195" y="3496643"/>
            <a:ext cx="700387" cy="566443"/>
          </a:xfrm>
          <a:prstGeom prst="rect">
            <a:avLst/>
          </a:prstGeom>
          <a:noFill/>
        </p:spPr>
        <p:txBody>
          <a:bodyPr anchor="ctr">
            <a:noAutofit/>
          </a:bodyPr>
          <a:lstStyle>
            <a:lvl1pPr marL="0" indent="0" algn="ctr">
              <a:buNone/>
              <a:defRPr sz="3200" b="1" baseline="0">
                <a:solidFill>
                  <a:srgbClr val="0077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06</a:t>
            </a:r>
          </a:p>
        </p:txBody>
      </p:sp>
      <p:sp>
        <p:nvSpPr>
          <p:cNvPr id="31" name="Text Placeholder 25">
            <a:extLst>
              <a:ext uri="{FF2B5EF4-FFF2-40B4-BE49-F238E27FC236}">
                <a16:creationId xmlns:a16="http://schemas.microsoft.com/office/drawing/2014/main" id="{B17DE2B8-64B0-DA9B-0C20-90B667762394}"/>
              </a:ext>
            </a:extLst>
          </p:cNvPr>
          <p:cNvSpPr>
            <a:spLocks noGrp="1"/>
          </p:cNvSpPr>
          <p:nvPr>
            <p:ph type="body" sz="quarter" idx="38" hasCustomPrompt="1"/>
          </p:nvPr>
        </p:nvSpPr>
        <p:spPr>
          <a:xfrm>
            <a:off x="7157491" y="3496644"/>
            <a:ext cx="4541325" cy="566444"/>
          </a:xfrm>
          <a:prstGeom prst="rect">
            <a:avLst/>
          </a:prstGeom>
        </p:spPr>
        <p:txBody>
          <a:bodyPr anchor="ctr">
            <a:noAutofit/>
          </a:bodyPr>
          <a:lstStyle>
            <a:lvl1pPr marL="0" indent="0" algn="l">
              <a:lnSpc>
                <a:spcPct val="100000"/>
              </a:lnSpc>
              <a:spcBef>
                <a:spcPts val="0"/>
              </a:spcBef>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Text Placeholder 17">
            <a:extLst>
              <a:ext uri="{FF2B5EF4-FFF2-40B4-BE49-F238E27FC236}">
                <a16:creationId xmlns:a16="http://schemas.microsoft.com/office/drawing/2014/main" id="{1CA5E334-A40D-636F-2677-54D2CB12201C}"/>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7" name="Rectangle 36">
            <a:extLst>
              <a:ext uri="{FF2B5EF4-FFF2-40B4-BE49-F238E27FC236}">
                <a16:creationId xmlns:a16="http://schemas.microsoft.com/office/drawing/2014/main" id="{6DD0961B-3DFC-EBE9-FC40-AC19493BB7A8}"/>
              </a:ext>
            </a:extLst>
          </p:cNvPr>
          <p:cNvSpPr/>
          <p:nvPr userDrawn="1"/>
        </p:nvSpPr>
        <p:spPr>
          <a:xfrm>
            <a:off x="4595973" y="5332470"/>
            <a:ext cx="1423827" cy="1525530"/>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3">
            <a:extLst>
              <a:ext uri="{FF2B5EF4-FFF2-40B4-BE49-F238E27FC236}">
                <a16:creationId xmlns:a16="http://schemas.microsoft.com/office/drawing/2014/main" id="{A2C1E5F0-47F7-FCB9-251E-B4288980DDF5}"/>
              </a:ext>
            </a:extLst>
          </p:cNvPr>
          <p:cNvSpPr>
            <a:spLocks noGrp="1"/>
          </p:cNvSpPr>
          <p:nvPr>
            <p:ph type="body" sz="quarter" idx="13" hasCustomPrompt="1"/>
          </p:nvPr>
        </p:nvSpPr>
        <p:spPr>
          <a:xfrm>
            <a:off x="455806" y="769856"/>
            <a:ext cx="4420994" cy="697353"/>
          </a:xfrm>
          <a:prstGeom prst="rect">
            <a:avLst/>
          </a:prstGeom>
        </p:spPr>
        <p:txBody>
          <a:bodyPr>
            <a:normAutofit/>
          </a:bodyPr>
          <a:lstStyle>
            <a:lvl1pPr marL="0" indent="0" algn="l">
              <a:buNone/>
              <a:defRPr sz="3600">
                <a:solidFill>
                  <a:schemeClr val="bg1"/>
                </a:solidFill>
                <a:latin typeface="+mn-lt"/>
              </a:defRPr>
            </a:lvl1pPr>
          </a:lstStyle>
          <a:p>
            <a:pPr lvl="0"/>
            <a:r>
              <a:rPr lang="en-US" dirty="0"/>
              <a:t>TITLE</a:t>
            </a:r>
          </a:p>
        </p:txBody>
      </p:sp>
      <p:pic>
        <p:nvPicPr>
          <p:cNvPr id="2" name="Picture 1" descr="A grey and black sign with a person in a circle&#10;&#10;AI-generated content may be incorrect.">
            <a:extLst>
              <a:ext uri="{FF2B5EF4-FFF2-40B4-BE49-F238E27FC236}">
                <a16:creationId xmlns:a16="http://schemas.microsoft.com/office/drawing/2014/main" id="{4BCF39E1-97A1-CBE0-CFD2-7AF34D91BB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20126" y="5472318"/>
            <a:ext cx="832637" cy="283662"/>
          </a:xfrm>
          <a:prstGeom prst="rect">
            <a:avLst/>
          </a:prstGeom>
        </p:spPr>
      </p:pic>
      <p:sp>
        <p:nvSpPr>
          <p:cNvPr id="3" name="TextBox 2">
            <a:extLst>
              <a:ext uri="{FF2B5EF4-FFF2-40B4-BE49-F238E27FC236}">
                <a16:creationId xmlns:a16="http://schemas.microsoft.com/office/drawing/2014/main" id="{E9E35AAE-F4A5-0413-9DEF-66B12144CB20}"/>
              </a:ext>
            </a:extLst>
          </p:cNvPr>
          <p:cNvSpPr txBox="1"/>
          <p:nvPr userDrawn="1"/>
        </p:nvSpPr>
        <p:spPr>
          <a:xfrm>
            <a:off x="8058928" y="5452566"/>
            <a:ext cx="328927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500" dirty="0">
                <a:solidFill>
                  <a:srgbClr val="404040"/>
                </a:solidFill>
              </a:rPr>
              <a:t>This license enables </a:t>
            </a:r>
            <a:r>
              <a:rPr lang="en-IE" sz="500" dirty="0" err="1">
                <a:solidFill>
                  <a:srgbClr val="404040"/>
                </a:solidFill>
              </a:rPr>
              <a:t>reusers</a:t>
            </a:r>
            <a:r>
              <a:rPr lang="en-IE" sz="500" dirty="0">
                <a:solidFill>
                  <a:srgbClr val="404040"/>
                </a:solidFill>
              </a:rPr>
              <a:t> to distribute, remix, adapt, and build upon the material in any medium or format, so long as </a:t>
            </a:r>
            <a:r>
              <a:rPr lang="en-US" sz="500" dirty="0">
                <a:solidFill>
                  <a:srgbClr val="404040"/>
                </a:solidFill>
              </a:rPr>
              <a:t>attribution is given to the creator. The license allows for commercial use. CC BY includes the following elements:</a:t>
            </a:r>
          </a:p>
          <a:p>
            <a:pPr algn="just"/>
            <a:r>
              <a:rPr lang="en-US" sz="500" dirty="0">
                <a:solidFill>
                  <a:srgbClr val="404040"/>
                </a:solidFill>
              </a:rPr>
              <a:t>BY: credit must be given to the creator.</a:t>
            </a:r>
            <a:endParaRPr lang="en-US" sz="500" dirty="0">
              <a:solidFill>
                <a:srgbClr val="404040"/>
              </a:solidFill>
              <a:ea typeface="Calibri"/>
              <a:cs typeface="Calibri"/>
            </a:endParaRPr>
          </a:p>
        </p:txBody>
      </p:sp>
      <p:sp>
        <p:nvSpPr>
          <p:cNvPr id="5" name="Rectangle 4">
            <a:extLst>
              <a:ext uri="{FF2B5EF4-FFF2-40B4-BE49-F238E27FC236}">
                <a16:creationId xmlns:a16="http://schemas.microsoft.com/office/drawing/2014/main" id="{1F40F692-5E39-AC24-BEC2-08F210E7C5A9}"/>
              </a:ext>
            </a:extLst>
          </p:cNvPr>
          <p:cNvSpPr/>
          <p:nvPr userDrawn="1"/>
        </p:nvSpPr>
        <p:spPr>
          <a:xfrm>
            <a:off x="8058928" y="5988251"/>
            <a:ext cx="3288458" cy="400110"/>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500" dirty="0">
                <a:solidFill>
                  <a:srgbClr val="40404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2023-2-PL01-KA220-VET-000178755</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500" dirty="0">
              <a:solidFill>
                <a:srgbClr val="404040"/>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681445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6999" y="-2666999"/>
            <a:ext cx="6858001" cy="12191999"/>
          </a:xfrm>
          <a:prstGeom prst="rect">
            <a:avLst/>
          </a:pr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965899" y="-2133928"/>
            <a:ext cx="6141020" cy="11125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07772"/>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212542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528950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8" name="Rectangle 7"/>
          <p:cNvSpPr/>
          <p:nvPr userDrawn="1"/>
        </p:nvSpPr>
        <p:spPr>
          <a:xfrm>
            <a:off x="-36717" y="2684585"/>
            <a:ext cx="1422400" cy="4173415"/>
          </a:xfrm>
          <a:prstGeom prst="rect">
            <a:avLst/>
          </a:prstGeom>
          <a:solidFill>
            <a:srgbClr val="00777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6717" y="643325"/>
            <a:ext cx="1422400" cy="1524001"/>
          </a:xfrm>
          <a:prstGeom prst="rect">
            <a:avLst/>
          </a:prstGeom>
          <a:solidFill>
            <a:srgbClr val="EEA821">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p:cNvSpPr>
            <a:spLocks noGrp="1"/>
          </p:cNvSpPr>
          <p:nvPr>
            <p:ph type="body" sz="quarter" idx="13" hasCustomPrompt="1"/>
          </p:nvPr>
        </p:nvSpPr>
        <p:spPr>
          <a:xfrm>
            <a:off x="1639836" y="1056648"/>
            <a:ext cx="5466986" cy="697353"/>
          </a:xfrm>
          <a:prstGeom prst="rect">
            <a:avLst/>
          </a:prstGeom>
        </p:spPr>
        <p:txBody>
          <a:bodyPr>
            <a:normAutofit/>
          </a:bodyPr>
          <a:lstStyle>
            <a:lvl1pPr marL="0" indent="0" algn="l">
              <a:buNone/>
              <a:defRPr sz="3600">
                <a:solidFill>
                  <a:srgbClr val="007772"/>
                </a:solidFill>
                <a:latin typeface="+mn-lt"/>
              </a:defRPr>
            </a:lvl1pPr>
          </a:lstStyle>
          <a:p>
            <a:pPr lvl="0"/>
            <a:r>
              <a:rPr lang="en-US" dirty="0"/>
              <a:t>TITLE</a:t>
            </a:r>
          </a:p>
        </p:txBody>
      </p:sp>
      <p:sp>
        <p:nvSpPr>
          <p:cNvPr id="13" name="Text Placeholder 25"/>
          <p:cNvSpPr>
            <a:spLocks noGrp="1"/>
          </p:cNvSpPr>
          <p:nvPr userDrawn="1">
            <p:ph type="body" sz="quarter" idx="14" hasCustomPrompt="1"/>
          </p:nvPr>
        </p:nvSpPr>
        <p:spPr>
          <a:xfrm>
            <a:off x="1639836" y="2977661"/>
            <a:ext cx="8817149" cy="3001108"/>
          </a:xfrm>
          <a:prstGeom prst="rect">
            <a:avLst/>
          </a:prstGeom>
        </p:spPr>
        <p:txBody>
          <a:bodyPr>
            <a:noAutofit/>
          </a:bodyPr>
          <a:lstStyle>
            <a:lvl1pPr marL="0" indent="0" algn="l">
              <a:buNone/>
              <a:defRPr sz="2400" baseline="0">
                <a:solidFill>
                  <a:schemeClr val="tx1">
                    <a:lumMod val="75000"/>
                    <a:lumOff val="25000"/>
                  </a:schemeClr>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p:cNvSpPr/>
          <p:nvPr userDrawn="1"/>
        </p:nvSpPr>
        <p:spPr>
          <a:xfrm>
            <a:off x="10781837" y="0"/>
            <a:ext cx="1422400" cy="4057650"/>
          </a:xfrm>
          <a:prstGeom prst="rect">
            <a:avLst/>
          </a:pr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2 - with icons">
    <p:spTree>
      <p:nvGrpSpPr>
        <p:cNvPr id="1" name=""/>
        <p:cNvGrpSpPr/>
        <p:nvPr/>
      </p:nvGrpSpPr>
      <p:grpSpPr>
        <a:xfrm>
          <a:off x="0" y="0"/>
          <a:ext cx="0" cy="0"/>
          <a:chOff x="0" y="0"/>
          <a:chExt cx="0" cy="0"/>
        </a:xfrm>
      </p:grpSpPr>
      <p:sp>
        <p:nvSpPr>
          <p:cNvPr id="10" name="Rectangle 9"/>
          <p:cNvSpPr/>
          <p:nvPr userDrawn="1"/>
        </p:nvSpPr>
        <p:spPr>
          <a:xfrm>
            <a:off x="-36717" y="643325"/>
            <a:ext cx="1422400" cy="1524001"/>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p:cNvSpPr>
            <a:spLocks noGrp="1"/>
          </p:cNvSpPr>
          <p:nvPr>
            <p:ph type="body" sz="quarter" idx="13" hasCustomPrompt="1"/>
          </p:nvPr>
        </p:nvSpPr>
        <p:spPr>
          <a:xfrm>
            <a:off x="1639836" y="785664"/>
            <a:ext cx="8849638" cy="1381662"/>
          </a:xfrm>
          <a:prstGeom prst="rect">
            <a:avLst/>
          </a:prstGeom>
        </p:spPr>
        <p:txBody>
          <a:bodyPr>
            <a:normAutofit/>
          </a:bodyPr>
          <a:lstStyle>
            <a:lvl1pPr marL="0" indent="0" algn="l">
              <a:buNone/>
              <a:defRPr sz="3600">
                <a:solidFill>
                  <a:srgbClr val="007772"/>
                </a:solidFill>
                <a:latin typeface="+mn-lt"/>
              </a:defRPr>
            </a:lvl1pPr>
          </a:lstStyle>
          <a:p>
            <a:pPr lvl="0"/>
            <a:r>
              <a:rPr lang="en-US" dirty="0"/>
              <a:t>TITLE</a:t>
            </a:r>
          </a:p>
        </p:txBody>
      </p:sp>
      <p:sp>
        <p:nvSpPr>
          <p:cNvPr id="13" name="Text Placeholder 25"/>
          <p:cNvSpPr>
            <a:spLocks noGrp="1"/>
          </p:cNvSpPr>
          <p:nvPr userDrawn="1">
            <p:ph type="body" sz="quarter" idx="14" hasCustomPrompt="1"/>
          </p:nvPr>
        </p:nvSpPr>
        <p:spPr>
          <a:xfrm>
            <a:off x="1639837" y="2766646"/>
            <a:ext cx="8849638" cy="3190017"/>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p:cNvSpPr/>
          <p:nvPr userDrawn="1"/>
        </p:nvSpPr>
        <p:spPr>
          <a:xfrm>
            <a:off x="10769600" y="0"/>
            <a:ext cx="1422400" cy="5107577"/>
          </a:xfrm>
          <a:prstGeom prst="rect">
            <a:avLst/>
          </a:pr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920DC654-C592-E8B9-3A4C-F38F2787154D}"/>
              </a:ext>
            </a:extLst>
          </p:cNvPr>
          <p:cNvSpPr>
            <a:spLocks noGrp="1"/>
          </p:cNvSpPr>
          <p:nvPr>
            <p:ph type="body" sz="quarter" idx="13" hasCustomPrompt="1"/>
          </p:nvPr>
        </p:nvSpPr>
        <p:spPr>
          <a:xfrm>
            <a:off x="860902" y="1056648"/>
            <a:ext cx="5466986" cy="697353"/>
          </a:xfrm>
          <a:prstGeom prst="rect">
            <a:avLst/>
          </a:prstGeom>
        </p:spPr>
        <p:txBody>
          <a:bodyPr>
            <a:normAutofit/>
          </a:bodyPr>
          <a:lstStyle>
            <a:lvl1pPr marL="0" indent="0" algn="l">
              <a:buNone/>
              <a:defRPr sz="3600">
                <a:solidFill>
                  <a:srgbClr val="007772"/>
                </a:solidFill>
                <a:latin typeface="+mn-lt"/>
              </a:defRPr>
            </a:lvl1pPr>
          </a:lstStyle>
          <a:p>
            <a:pPr lvl="0"/>
            <a:r>
              <a:rPr lang="en-US" dirty="0"/>
              <a:t>TITLE</a:t>
            </a:r>
          </a:p>
        </p:txBody>
      </p:sp>
      <p:sp>
        <p:nvSpPr>
          <p:cNvPr id="3" name="Text Placeholder 25">
            <a:extLst>
              <a:ext uri="{FF2B5EF4-FFF2-40B4-BE49-F238E27FC236}">
                <a16:creationId xmlns:a16="http://schemas.microsoft.com/office/drawing/2014/main" id="{4FE29555-912C-B063-FBCD-031C05D46288}"/>
              </a:ext>
            </a:extLst>
          </p:cNvPr>
          <p:cNvSpPr>
            <a:spLocks noGrp="1"/>
          </p:cNvSpPr>
          <p:nvPr>
            <p:ph type="body" sz="quarter" idx="14" hasCustomPrompt="1"/>
          </p:nvPr>
        </p:nvSpPr>
        <p:spPr>
          <a:xfrm>
            <a:off x="860902" y="2977661"/>
            <a:ext cx="8817149" cy="3001108"/>
          </a:xfrm>
          <a:prstGeom prst="rect">
            <a:avLst/>
          </a:prstGeom>
        </p:spPr>
        <p:txBody>
          <a:bodyPr>
            <a:noAutofit/>
          </a:bodyPr>
          <a:lstStyle>
            <a:lvl1pPr marL="0" indent="0" algn="l">
              <a:buNone/>
              <a:defRPr sz="2400" baseline="0">
                <a:solidFill>
                  <a:schemeClr val="tx1">
                    <a:lumMod val="75000"/>
                    <a:lumOff val="25000"/>
                  </a:schemeClr>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Orange Icon box">
    <p:spTree>
      <p:nvGrpSpPr>
        <p:cNvPr id="1" name=""/>
        <p:cNvGrpSpPr/>
        <p:nvPr/>
      </p:nvGrpSpPr>
      <p:grpSpPr>
        <a:xfrm>
          <a:off x="0" y="0"/>
          <a:ext cx="0" cy="0"/>
          <a:chOff x="0" y="0"/>
          <a:chExt cx="0" cy="0"/>
        </a:xfrm>
      </p:grpSpPr>
      <p:sp>
        <p:nvSpPr>
          <p:cNvPr id="11" name="Rectangle 10"/>
          <p:cNvSpPr/>
          <p:nvPr userDrawn="1"/>
        </p:nvSpPr>
        <p:spPr>
          <a:xfrm>
            <a:off x="0" y="660259"/>
            <a:ext cx="1423827" cy="1525530"/>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a:prstGeom prst="rect">
            <a:avLst/>
          </a:prstGeom>
        </p:spPr>
        <p:txBody>
          <a:bodyPr>
            <a:normAutofit/>
          </a:bodyPr>
          <a:lstStyle>
            <a:lvl1pPr marL="0" indent="0" algn="l">
              <a:buNone/>
              <a:defRPr sz="3600">
                <a:solidFill>
                  <a:srgbClr val="404040"/>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Purple Icon box">
    <p:spTree>
      <p:nvGrpSpPr>
        <p:cNvPr id="1" name=""/>
        <p:cNvGrpSpPr/>
        <p:nvPr/>
      </p:nvGrpSpPr>
      <p:grpSpPr>
        <a:xfrm>
          <a:off x="0" y="0"/>
          <a:ext cx="0" cy="0"/>
          <a:chOff x="0" y="0"/>
          <a:chExt cx="0" cy="0"/>
        </a:xfrm>
      </p:grpSpPr>
      <p:sp>
        <p:nvSpPr>
          <p:cNvPr id="11" name="Rectangle 10"/>
          <p:cNvSpPr/>
          <p:nvPr userDrawn="1"/>
        </p:nvSpPr>
        <p:spPr>
          <a:xfrm>
            <a:off x="-13271" y="643325"/>
            <a:ext cx="1423827" cy="1525530"/>
          </a:xfrm>
          <a:prstGeom prst="rect">
            <a:avLst/>
          </a:pr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a:prstGeom prst="rect">
            <a:avLst/>
          </a:prstGeom>
        </p:spPr>
        <p:txBody>
          <a:bodyPr>
            <a:normAutofit/>
          </a:bodyPr>
          <a:lstStyle>
            <a:lvl1pPr marL="0" indent="0" algn="l">
              <a:buNone/>
              <a:defRPr sz="3600">
                <a:solidFill>
                  <a:srgbClr val="007772"/>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with quote">
    <p:spTree>
      <p:nvGrpSpPr>
        <p:cNvPr id="1" name=""/>
        <p:cNvGrpSpPr/>
        <p:nvPr/>
      </p:nvGrpSpPr>
      <p:grpSpPr>
        <a:xfrm>
          <a:off x="0" y="0"/>
          <a:ext cx="0" cy="0"/>
          <a:chOff x="0" y="0"/>
          <a:chExt cx="0" cy="0"/>
        </a:xfrm>
      </p:grpSpPr>
      <p:sp>
        <p:nvSpPr>
          <p:cNvPr id="11" name="Rectangle 10"/>
          <p:cNvSpPr/>
          <p:nvPr userDrawn="1"/>
        </p:nvSpPr>
        <p:spPr>
          <a:xfrm>
            <a:off x="0" y="660259"/>
            <a:ext cx="1423827" cy="1525530"/>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userDrawn="1"/>
        </p:nvSpPr>
        <p:spPr>
          <a:xfrm rot="16200000">
            <a:off x="5984599" y="4179308"/>
            <a:ext cx="3245241" cy="91670"/>
          </a:xfrm>
          <a:prstGeom prst="roundRect">
            <a:avLst>
              <a:gd name="adj" fmla="val 50000"/>
            </a:avLst>
          </a:prstGeom>
          <a:solidFill>
            <a:srgbClr val="00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5382286" cy="697353"/>
          </a:xfrm>
          <a:prstGeom prst="rect">
            <a:avLst/>
          </a:prstGeom>
        </p:spPr>
        <p:txBody>
          <a:bodyPr>
            <a:normAutofit/>
          </a:bodyPr>
          <a:lstStyle>
            <a:lvl1pPr marL="0" indent="0" algn="l">
              <a:buNone/>
              <a:defRPr sz="3600">
                <a:solidFill>
                  <a:srgbClr val="007772"/>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5463775" cy="3245241"/>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9" name="Text Placeholder 25"/>
          <p:cNvSpPr>
            <a:spLocks noGrp="1"/>
          </p:cNvSpPr>
          <p:nvPr>
            <p:ph type="body" sz="quarter" idx="15" hasCustomPrompt="1"/>
          </p:nvPr>
        </p:nvSpPr>
        <p:spPr>
          <a:xfrm>
            <a:off x="8063361" y="2602523"/>
            <a:ext cx="3706607" cy="3245241"/>
          </a:xfrm>
          <a:prstGeom prst="rect">
            <a:avLst/>
          </a:prstGeom>
        </p:spPr>
        <p:txBody>
          <a:bodyPr anchor="ctr">
            <a:noAutofit/>
          </a:bodyPr>
          <a:lstStyle>
            <a:lvl1pPr marL="0" indent="0" algn="ctr">
              <a:buNone/>
              <a:defRPr sz="2400" i="1"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“Quote”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Photo Slide">
    <p:spTree>
      <p:nvGrpSpPr>
        <p:cNvPr id="1" name=""/>
        <p:cNvGrpSpPr/>
        <p:nvPr/>
      </p:nvGrpSpPr>
      <p:grpSpPr>
        <a:xfrm>
          <a:off x="0" y="0"/>
          <a:ext cx="0" cy="0"/>
          <a:chOff x="0" y="0"/>
          <a:chExt cx="0" cy="0"/>
        </a:xfrm>
      </p:grpSpPr>
      <p:sp>
        <p:nvSpPr>
          <p:cNvPr id="18" name="Picture Placeholder 2"/>
          <p:cNvSpPr>
            <a:spLocks noGrp="1"/>
          </p:cNvSpPr>
          <p:nvPr>
            <p:ph type="pic" sz="quarter" idx="10"/>
          </p:nvPr>
        </p:nvSpPr>
        <p:spPr>
          <a:xfrm>
            <a:off x="0" y="3695066"/>
            <a:ext cx="11125201" cy="2342319"/>
          </a:xfrm>
          <a:prstGeom prst="rect">
            <a:avLst/>
          </a:prstGeom>
          <a:ln>
            <a:noFill/>
          </a:ln>
        </p:spPr>
        <p:txBody>
          <a:bodyPr anchor="t"/>
          <a:lstStyle>
            <a:lvl1pPr marL="0" indent="0" algn="ctr">
              <a:buNone/>
              <a:defRPr sz="1800" i="1" baseline="0">
                <a:solidFill>
                  <a:srgbClr val="142D55"/>
                </a:solidFill>
              </a:defRPr>
            </a:lvl1pPr>
          </a:lstStyle>
          <a:p>
            <a:r>
              <a:rPr lang="cs-CZ"/>
              <a:t>Kliknutím na ikonu přidáte obrázek.</a:t>
            </a:r>
            <a:endParaRPr lang="en-US"/>
          </a:p>
        </p:txBody>
      </p:sp>
      <p:sp>
        <p:nvSpPr>
          <p:cNvPr id="19" name="Text Placeholder 23"/>
          <p:cNvSpPr>
            <a:spLocks noGrp="1"/>
          </p:cNvSpPr>
          <p:nvPr>
            <p:ph type="body" sz="quarter" idx="13" hasCustomPrompt="1"/>
          </p:nvPr>
        </p:nvSpPr>
        <p:spPr>
          <a:xfrm>
            <a:off x="1651560" y="1086752"/>
            <a:ext cx="9649486" cy="697353"/>
          </a:xfrm>
          <a:prstGeom prst="rect">
            <a:avLst/>
          </a:prstGeom>
        </p:spPr>
        <p:txBody>
          <a:bodyPr>
            <a:normAutofit/>
          </a:bodyPr>
          <a:lstStyle>
            <a:lvl1pPr marL="0" indent="0" algn="l">
              <a:buNone/>
              <a:defRPr sz="3600">
                <a:solidFill>
                  <a:srgbClr val="404040"/>
                </a:solidFill>
                <a:latin typeface="+mn-lt"/>
              </a:defRPr>
            </a:lvl1pPr>
          </a:lstStyle>
          <a:p>
            <a:pPr lvl="0"/>
            <a:r>
              <a:rPr lang="en-US" dirty="0"/>
              <a:t>TITLE</a:t>
            </a:r>
          </a:p>
        </p:txBody>
      </p:sp>
      <p:sp>
        <p:nvSpPr>
          <p:cNvPr id="20" name="Text Placeholder 25"/>
          <p:cNvSpPr>
            <a:spLocks noGrp="1"/>
          </p:cNvSpPr>
          <p:nvPr>
            <p:ph type="body" sz="quarter" idx="14" hasCustomPrompt="1"/>
          </p:nvPr>
        </p:nvSpPr>
        <p:spPr>
          <a:xfrm>
            <a:off x="1663856" y="2332892"/>
            <a:ext cx="9637190" cy="1228628"/>
          </a:xfrm>
          <a:prstGeom prst="rect">
            <a:avLst/>
          </a:prstGeo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107843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CE02612-5E8C-DDE7-9A6A-87D69F0B8DC3}"/>
              </a:ext>
            </a:extLst>
          </p:cNvPr>
          <p:cNvGrpSpPr/>
          <p:nvPr userDrawn="1"/>
        </p:nvGrpSpPr>
        <p:grpSpPr>
          <a:xfrm>
            <a:off x="9819391" y="6329679"/>
            <a:ext cx="2006924" cy="228419"/>
            <a:chOff x="428174" y="10170041"/>
            <a:chExt cx="1952169" cy="222187"/>
          </a:xfrm>
        </p:grpSpPr>
        <p:pic>
          <p:nvPicPr>
            <p:cNvPr id="6" name="Picture 5">
              <a:extLst>
                <a:ext uri="{FF2B5EF4-FFF2-40B4-BE49-F238E27FC236}">
                  <a16:creationId xmlns:a16="http://schemas.microsoft.com/office/drawing/2014/main" id="{B6707F7A-3691-1A6D-00D1-C2ED8F08BB00}"/>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a:stretch/>
          </p:blipFill>
          <p:spPr>
            <a:xfrm>
              <a:off x="602343" y="10174514"/>
              <a:ext cx="1778000" cy="217714"/>
            </a:xfrm>
            <a:prstGeom prst="rect">
              <a:avLst/>
            </a:prstGeom>
          </p:spPr>
        </p:pic>
        <p:pic>
          <p:nvPicPr>
            <p:cNvPr id="7" name="Picture 6">
              <a:extLst>
                <a:ext uri="{FF2B5EF4-FFF2-40B4-BE49-F238E27FC236}">
                  <a16:creationId xmlns:a16="http://schemas.microsoft.com/office/drawing/2014/main" id="{AAD33BCC-7EC4-4959-0670-9641A10DB609}"/>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a:stretch/>
          </p:blipFill>
          <p:spPr>
            <a:xfrm>
              <a:off x="428174" y="10170041"/>
              <a:ext cx="210456" cy="185903"/>
            </a:xfrm>
            <a:prstGeom prst="rect">
              <a:avLst/>
            </a:prstGeom>
          </p:spPr>
        </p:pic>
      </p:gr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73" r:id="rId1"/>
    <p:sldLayoutId id="2147483672" r:id="rId2"/>
    <p:sldLayoutId id="2147483660" r:id="rId3"/>
    <p:sldLayoutId id="2147483665" r:id="rId4"/>
    <p:sldLayoutId id="2147483666" r:id="rId5"/>
    <p:sldLayoutId id="2147483651" r:id="rId6"/>
    <p:sldLayoutId id="2147483661" r:id="rId7"/>
    <p:sldLayoutId id="2147483667" r:id="rId8"/>
    <p:sldLayoutId id="2147483652" r:id="rId9"/>
    <p:sldLayoutId id="2147483671" r:id="rId10"/>
    <p:sldLayoutId id="2147483662" r:id="rId11"/>
    <p:sldLayoutId id="2147483669" r:id="rId12"/>
    <p:sldLayoutId id="2147483670" r:id="rId13"/>
    <p:sldLayoutId id="2147483663" r:id="rId14"/>
    <p:sldLayoutId id="2147483664" r:id="rId15"/>
    <p:sldLayoutId id="2147483674" r:id="rId16"/>
    <p:sldLayoutId id="2147483675" r:id="rId17"/>
    <p:sldLayoutId id="2147483676" r:id="rId18"/>
    <p:sldLayoutId id="2147483668" r:id="rId19"/>
    <p:sldLayoutId id="2147483677" r:id="rId20"/>
    <p:sldLayoutId id="2147483678"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mindinventory.com/blog/ai-in-agriculture/" TargetMode="External"/><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redresscompliance.com/ai-case-study-ai-for-predictive-analytics-in-crop-management-at-awhere/"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news.microsoft.com/source/features/sustainability/feed-the-world-how-the-usda-is-using-data-and-ai-to-address-a-critical-need/"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gamaya.com/en_us/our-technology/" TargetMode="Externa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redresscompliance.com/ai-case-study-ai-for-automated-weed-control-at-blue-river-technology/"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https://www.microsoft.com/en-us/research/project/farmbeats-iot-agriculture/"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 Id="rId4" Type="http://schemas.openxmlformats.org/officeDocument/2006/relationships/image" Target="../media/image41.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v3YcZtlVrls?feature=oembed" TargetMode="External"/><Relationship Id="rId1" Type="http://schemas.openxmlformats.org/officeDocument/2006/relationships/tags" Target="../tags/tag1.xml"/><Relationship Id="rId5" Type="http://schemas.openxmlformats.org/officeDocument/2006/relationships/image" Target="../media/image17.jpeg"/><Relationship Id="rId4" Type="http://schemas.openxmlformats.org/officeDocument/2006/relationships/hyperlink" Target="https://www.youtube.com/watch?v=1kUE0BZtTR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Placeholder 14">
            <a:extLst>
              <a:ext uri="{FF2B5EF4-FFF2-40B4-BE49-F238E27FC236}">
                <a16:creationId xmlns:a16="http://schemas.microsoft.com/office/drawing/2014/main" id="{8CE8474A-B9C7-0406-70D0-DC6D604344C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1" y="2463800"/>
            <a:ext cx="13263327" cy="4394200"/>
          </a:xfrm>
        </p:spPr>
      </p:pic>
      <p:sp>
        <p:nvSpPr>
          <p:cNvPr id="5" name="Rectangle 4"/>
          <p:cNvSpPr/>
          <p:nvPr/>
        </p:nvSpPr>
        <p:spPr>
          <a:xfrm>
            <a:off x="324115" y="1647254"/>
            <a:ext cx="4023033" cy="3579734"/>
          </a:xfrm>
          <a:prstGeom prst="rect">
            <a:avLst/>
          </a:prstGeom>
          <a:solidFill>
            <a:srgbClr val="007772">
              <a:alpha val="835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9"/>
          </p:nvPr>
        </p:nvSpPr>
        <p:spPr>
          <a:xfrm>
            <a:off x="540474" y="2815629"/>
            <a:ext cx="3195486" cy="453130"/>
          </a:xfrm>
        </p:spPr>
        <p:txBody>
          <a:bodyPr>
            <a:noAutofit/>
          </a:bodyPr>
          <a:lstStyle/>
          <a:p>
            <a:r>
              <a:rPr lang="cs-CZ" dirty="0">
                <a:solidFill>
                  <a:schemeClr val="bg1"/>
                </a:solidFill>
              </a:rPr>
              <a:t>Course 1:</a:t>
            </a:r>
            <a:r>
              <a:rPr lang="en-IE" dirty="0">
                <a:solidFill>
                  <a:schemeClr val="bg1"/>
                </a:solidFill>
              </a:rPr>
              <a:t> </a:t>
            </a:r>
            <a:r>
              <a:rPr lang="cs-CZ" dirty="0">
                <a:solidFill>
                  <a:schemeClr val="bg1"/>
                </a:solidFill>
              </a:rPr>
              <a:t>Digital Farming and Precision Agriculture</a:t>
            </a:r>
            <a:endParaRPr lang="en-US" dirty="0">
              <a:solidFill>
                <a:schemeClr val="bg1"/>
              </a:solidFill>
            </a:endParaRPr>
          </a:p>
          <a:p>
            <a:endParaRPr lang="en-US" dirty="0">
              <a:solidFill>
                <a:schemeClr val="bg1"/>
              </a:solidFill>
            </a:endParaRPr>
          </a:p>
        </p:txBody>
      </p:sp>
      <p:sp>
        <p:nvSpPr>
          <p:cNvPr id="11" name="Rectangle 10">
            <a:extLst>
              <a:ext uri="{FF2B5EF4-FFF2-40B4-BE49-F238E27FC236}">
                <a16:creationId xmlns:a16="http://schemas.microsoft.com/office/drawing/2014/main" id="{4A3970E9-6C36-2FF2-35EB-1E90998A92ED}"/>
              </a:ext>
            </a:extLst>
          </p:cNvPr>
          <p:cNvSpPr/>
          <p:nvPr/>
        </p:nvSpPr>
        <p:spPr>
          <a:xfrm>
            <a:off x="0" y="5706534"/>
            <a:ext cx="4701309" cy="780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48B8548-F896-179B-CCDA-B59EEAE98D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656" y="5892800"/>
            <a:ext cx="2298208" cy="511746"/>
          </a:xfrm>
          <a:prstGeom prst="rect">
            <a:avLst/>
          </a:prstGeom>
        </p:spPr>
      </p:pic>
      <p:sp>
        <p:nvSpPr>
          <p:cNvPr id="68" name="Text Placeholder 58">
            <a:extLst>
              <a:ext uri="{FF2B5EF4-FFF2-40B4-BE49-F238E27FC236}">
                <a16:creationId xmlns:a16="http://schemas.microsoft.com/office/drawing/2014/main" id="{ABB2E208-CBA6-1AF3-5399-80BC9143BE24}"/>
              </a:ext>
            </a:extLst>
          </p:cNvPr>
          <p:cNvSpPr txBox="1">
            <a:spLocks/>
          </p:cNvSpPr>
          <p:nvPr/>
        </p:nvSpPr>
        <p:spPr>
          <a:xfrm>
            <a:off x="6348046" y="5556737"/>
            <a:ext cx="5843954" cy="759391"/>
          </a:xfrm>
          <a:prstGeom prst="rect">
            <a:avLst/>
          </a:prstGeom>
          <a:solidFill>
            <a:srgbClr val="EEA821">
              <a:alpha val="71000"/>
            </a:srgbClr>
          </a:solidFill>
        </p:spPr>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4000" dirty="0" err="1">
                <a:solidFill>
                  <a:schemeClr val="bg1"/>
                </a:solidFill>
              </a:rPr>
              <a:t>www</a:t>
            </a:r>
            <a:r>
              <a:rPr lang="en-US" sz="4000" err="1">
                <a:solidFill>
                  <a:schemeClr val="bg1"/>
                </a:solidFill>
              </a:rPr>
              <a:t>.</a:t>
            </a:r>
            <a:r>
              <a:rPr lang="en-US" sz="4000" b="1">
                <a:solidFill>
                  <a:schemeClr val="bg1"/>
                </a:solidFill>
                <a:latin typeface="Calibri" panose="020F0502020204030204" pitchFamily="34" charset="0"/>
                <a:cs typeface="Calibri" panose="020F0502020204030204" pitchFamily="34" charset="0"/>
              </a:rPr>
              <a:t>smartskillsproject</a:t>
            </a:r>
            <a:r>
              <a:rPr lang="en-US" sz="4000">
                <a:solidFill>
                  <a:schemeClr val="bg1"/>
                </a:solidFill>
              </a:rPr>
              <a:t>.</a:t>
            </a:r>
            <a:r>
              <a:rPr lang="en-US" sz="4000" dirty="0" err="1">
                <a:solidFill>
                  <a:schemeClr val="bg1"/>
                </a:solidFill>
              </a:rPr>
              <a:t>eu</a:t>
            </a:r>
            <a:endParaRPr lang="en-US" sz="4000" dirty="0">
              <a:solidFill>
                <a:schemeClr val="bg1"/>
              </a:solidFill>
            </a:endParaRPr>
          </a:p>
        </p:txBody>
      </p:sp>
      <p:grpSp>
        <p:nvGrpSpPr>
          <p:cNvPr id="69" name="Group 68">
            <a:extLst>
              <a:ext uri="{FF2B5EF4-FFF2-40B4-BE49-F238E27FC236}">
                <a16:creationId xmlns:a16="http://schemas.microsoft.com/office/drawing/2014/main" id="{16E8F5E2-0AE8-FF45-AC2B-678B1639A6BB}"/>
              </a:ext>
            </a:extLst>
          </p:cNvPr>
          <p:cNvGrpSpPr/>
          <p:nvPr/>
        </p:nvGrpSpPr>
        <p:grpSpPr>
          <a:xfrm>
            <a:off x="10667405" y="2517388"/>
            <a:ext cx="3049190" cy="3049190"/>
            <a:chOff x="3268483" y="5538141"/>
            <a:chExt cx="1760348" cy="1760348"/>
          </a:xfrm>
          <a:solidFill>
            <a:schemeClr val="bg1">
              <a:alpha val="42000"/>
            </a:schemeClr>
          </a:solidFill>
        </p:grpSpPr>
        <p:sp>
          <p:nvSpPr>
            <p:cNvPr id="70" name="Freeform 69">
              <a:extLst>
                <a:ext uri="{FF2B5EF4-FFF2-40B4-BE49-F238E27FC236}">
                  <a16:creationId xmlns:a16="http://schemas.microsoft.com/office/drawing/2014/main" id="{6B27811F-2E28-1182-78E9-B81BBE5884A1}"/>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75F0EDB-D63C-EE88-0C1A-560A25D98D70}"/>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endParaRPr lang="en-US"/>
            </a:p>
          </p:txBody>
        </p:sp>
      </p:grpSp>
      <p:pic>
        <p:nvPicPr>
          <p:cNvPr id="2" name="Picture 1" descr="A grey and black sign with a person in a circle&#10;&#10;AI-generated content may be incorrect.">
            <a:extLst>
              <a:ext uri="{FF2B5EF4-FFF2-40B4-BE49-F238E27FC236}">
                <a16:creationId xmlns:a16="http://schemas.microsoft.com/office/drawing/2014/main" id="{C079BC01-730D-963F-1615-8AF7B223EF96}"/>
              </a:ext>
            </a:extLst>
          </p:cNvPr>
          <p:cNvPicPr>
            <a:picLocks noChangeAspect="1"/>
          </p:cNvPicPr>
          <p:nvPr/>
        </p:nvPicPr>
        <p:blipFill>
          <a:blip r:embed="rId5"/>
          <a:stretch>
            <a:fillRect/>
          </a:stretch>
        </p:blipFill>
        <p:spPr>
          <a:xfrm>
            <a:off x="3133513" y="5901656"/>
            <a:ext cx="1123257" cy="382670"/>
          </a:xfrm>
          <a:prstGeom prst="rect">
            <a:avLst/>
          </a:prstGeom>
        </p:spPr>
      </p:pic>
      <p:sp>
        <p:nvSpPr>
          <p:cNvPr id="4" name="Text Placeholder 2">
            <a:extLst>
              <a:ext uri="{FF2B5EF4-FFF2-40B4-BE49-F238E27FC236}">
                <a16:creationId xmlns:a16="http://schemas.microsoft.com/office/drawing/2014/main" id="{A2107A81-AA53-AF0F-1971-2896885002E4}"/>
              </a:ext>
            </a:extLst>
          </p:cNvPr>
          <p:cNvSpPr txBox="1">
            <a:spLocks/>
          </p:cNvSpPr>
          <p:nvPr/>
        </p:nvSpPr>
        <p:spPr>
          <a:xfrm>
            <a:off x="540474" y="3823643"/>
            <a:ext cx="3195486" cy="837257"/>
          </a:xfrm>
          <a:prstGeom prst="rect">
            <a:avLst/>
          </a:prstGeom>
        </p:spPr>
        <p:txBody>
          <a:bodyPr anchor="ctr">
            <a:noAutofit/>
          </a:bodyPr>
          <a:lstStyle>
            <a:lvl1pPr marL="0" indent="0" algn="l" defTabSz="914400" rtl="0" eaLnBrk="1" latinLnBrk="0" hangingPunct="1">
              <a:lnSpc>
                <a:spcPct val="90000"/>
              </a:lnSpc>
              <a:spcBef>
                <a:spcPts val="1000"/>
              </a:spcBef>
              <a:buFont typeface="Arial"/>
              <a:buNone/>
              <a:defRPr sz="2800" kern="1200" baseline="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80000"/>
              </a:lnSpc>
            </a:pPr>
            <a:r>
              <a:rPr lang="en-IE" sz="3400" dirty="0">
                <a:solidFill>
                  <a:schemeClr val="bg1"/>
                </a:solidFill>
              </a:rPr>
              <a:t>M5: Advanced</a:t>
            </a:r>
            <a:r>
              <a:rPr lang="cs-CZ" sz="3400" dirty="0">
                <a:solidFill>
                  <a:schemeClr val="bg1"/>
                </a:solidFill>
              </a:rPr>
              <a:t> Tools in Precision Agriculture</a:t>
            </a:r>
            <a:endParaRPr lang="en-US" sz="3400" dirty="0">
              <a:solidFill>
                <a:schemeClr val="bg1"/>
              </a:solidFill>
            </a:endParaRPr>
          </a:p>
        </p:txBody>
      </p:sp>
    </p:spTree>
    <p:extLst>
      <p:ext uri="{BB962C8B-B14F-4D97-AF65-F5344CB8AC3E}">
        <p14:creationId xmlns:p14="http://schemas.microsoft.com/office/powerpoint/2010/main" val="82156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B9C0E-A347-F4F5-9618-68EBFDDE533C}"/>
            </a:ext>
          </a:extLst>
        </p:cNvPr>
        <p:cNvGrpSpPr/>
        <p:nvPr/>
      </p:nvGrpSpPr>
      <p:grpSpPr>
        <a:xfrm>
          <a:off x="0" y="0"/>
          <a:ext cx="0" cy="0"/>
          <a:chOff x="0" y="0"/>
          <a:chExt cx="0" cy="0"/>
        </a:xfrm>
      </p:grpSpPr>
      <p:pic>
        <p:nvPicPr>
          <p:cNvPr id="4" name="Picture Placeholder 13">
            <a:extLst>
              <a:ext uri="{FF2B5EF4-FFF2-40B4-BE49-F238E27FC236}">
                <a16:creationId xmlns:a16="http://schemas.microsoft.com/office/drawing/2014/main" id="{7DB04249-9320-C4A9-8FBA-84405025F12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15" name="TextBox 14">
            <a:extLst>
              <a:ext uri="{FF2B5EF4-FFF2-40B4-BE49-F238E27FC236}">
                <a16:creationId xmlns:a16="http://schemas.microsoft.com/office/drawing/2014/main" id="{FD2AD35D-E62F-3639-9CB0-9600F2FED997}"/>
              </a:ext>
            </a:extLst>
          </p:cNvPr>
          <p:cNvSpPr txBox="1"/>
          <p:nvPr/>
        </p:nvSpPr>
        <p:spPr>
          <a:xfrm>
            <a:off x="756139" y="2303656"/>
            <a:ext cx="7976797" cy="646331"/>
          </a:xfrm>
          <a:prstGeom prst="rect">
            <a:avLst/>
          </a:prstGeom>
          <a:solidFill>
            <a:srgbClr val="EEA821"/>
          </a:solid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AI TECHNOLOGIES AND APPLICATIONS</a:t>
            </a:r>
          </a:p>
        </p:txBody>
      </p:sp>
      <p:sp>
        <p:nvSpPr>
          <p:cNvPr id="6" name="Rectangle 5">
            <a:extLst>
              <a:ext uri="{FF2B5EF4-FFF2-40B4-BE49-F238E27FC236}">
                <a16:creationId xmlns:a16="http://schemas.microsoft.com/office/drawing/2014/main" id="{C2C3C75B-4900-EEB1-A71C-A954E2505E78}"/>
              </a:ext>
            </a:extLst>
          </p:cNvPr>
          <p:cNvSpPr/>
          <p:nvPr/>
        </p:nvSpPr>
        <p:spPr>
          <a:xfrm>
            <a:off x="10027950" y="0"/>
            <a:ext cx="1407911" cy="2637692"/>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876B142-FB49-C01F-731C-C588FB469620}"/>
              </a:ext>
            </a:extLst>
          </p:cNvPr>
          <p:cNvSpPr/>
          <p:nvPr/>
        </p:nvSpPr>
        <p:spPr>
          <a:xfrm>
            <a:off x="0" y="5371864"/>
            <a:ext cx="1407911" cy="1486136"/>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F97E4C8A-0D6D-019A-69CB-4C61BBA69337}"/>
              </a:ext>
            </a:extLst>
          </p:cNvPr>
          <p:cNvSpPr>
            <a:spLocks noGrp="1"/>
          </p:cNvSpPr>
          <p:nvPr>
            <p:ph type="body" sz="quarter" idx="17"/>
          </p:nvPr>
        </p:nvSpPr>
        <p:spPr>
          <a:xfrm>
            <a:off x="9241981" y="871477"/>
            <a:ext cx="2066906" cy="582221"/>
          </a:xfrm>
        </p:spPr>
        <p:txBody>
          <a:bodyPr/>
          <a:lstStyle/>
          <a:p>
            <a:r>
              <a:rPr lang="cs-CZ" dirty="0"/>
              <a:t>02</a:t>
            </a:r>
            <a:endParaRPr lang="en-US" dirty="0"/>
          </a:p>
        </p:txBody>
      </p:sp>
      <p:grpSp>
        <p:nvGrpSpPr>
          <p:cNvPr id="10" name="Group 9">
            <a:extLst>
              <a:ext uri="{FF2B5EF4-FFF2-40B4-BE49-F238E27FC236}">
                <a16:creationId xmlns:a16="http://schemas.microsoft.com/office/drawing/2014/main" id="{9785A4FE-4307-86BA-9354-A308B516F9BA}"/>
              </a:ext>
            </a:extLst>
          </p:cNvPr>
          <p:cNvGrpSpPr/>
          <p:nvPr/>
        </p:nvGrpSpPr>
        <p:grpSpPr>
          <a:xfrm>
            <a:off x="9142810" y="3808810"/>
            <a:ext cx="3049190" cy="3049190"/>
            <a:chOff x="3268483" y="5538141"/>
            <a:chExt cx="1760348" cy="1760348"/>
          </a:xfrm>
          <a:solidFill>
            <a:schemeClr val="bg1">
              <a:alpha val="7008"/>
            </a:schemeClr>
          </a:solidFill>
        </p:grpSpPr>
        <p:sp>
          <p:nvSpPr>
            <p:cNvPr id="11" name="Freeform 10">
              <a:extLst>
                <a:ext uri="{FF2B5EF4-FFF2-40B4-BE49-F238E27FC236}">
                  <a16:creationId xmlns:a16="http://schemas.microsoft.com/office/drawing/2014/main" id="{F219429A-2554-D081-5D36-BCFB1245A930}"/>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C4BB29B-F68B-D003-D875-41C9F012026F}"/>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551374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F0D3E-BCBB-94ED-B6BC-8C1F843AD889}"/>
            </a:ext>
          </a:extLst>
        </p:cNvPr>
        <p:cNvGrpSpPr/>
        <p:nvPr/>
      </p:nvGrpSpPr>
      <p:grpSpPr>
        <a:xfrm>
          <a:off x="0" y="0"/>
          <a:ext cx="0" cy="0"/>
          <a:chOff x="0" y="0"/>
          <a:chExt cx="0" cy="0"/>
        </a:xfrm>
      </p:grpSpPr>
      <p:sp>
        <p:nvSpPr>
          <p:cNvPr id="4" name="Zástupný text 3">
            <a:extLst>
              <a:ext uri="{FF2B5EF4-FFF2-40B4-BE49-F238E27FC236}">
                <a16:creationId xmlns:a16="http://schemas.microsoft.com/office/drawing/2014/main" id="{EE14E975-723C-E9B1-90AC-3545DB154902}"/>
              </a:ext>
            </a:extLst>
          </p:cNvPr>
          <p:cNvSpPr>
            <a:spLocks noGrp="1"/>
          </p:cNvSpPr>
          <p:nvPr>
            <p:ph type="body" sz="quarter" idx="13"/>
          </p:nvPr>
        </p:nvSpPr>
        <p:spPr/>
        <p:txBody>
          <a:bodyPr/>
          <a:lstStyle/>
          <a:p>
            <a:r>
              <a:rPr lang="cs-CZ" b="1" dirty="0" err="1"/>
              <a:t>Segmentation</a:t>
            </a:r>
            <a:r>
              <a:rPr lang="cs-CZ" b="1" dirty="0"/>
              <a:t> in </a:t>
            </a:r>
            <a:r>
              <a:rPr lang="cs-CZ" b="1" dirty="0" err="1"/>
              <a:t>Agriculture</a:t>
            </a:r>
            <a:endParaRPr lang="cs-CZ" b="1" dirty="0"/>
          </a:p>
        </p:txBody>
      </p:sp>
      <p:sp>
        <p:nvSpPr>
          <p:cNvPr id="5" name="Zástupný text 4">
            <a:extLst>
              <a:ext uri="{FF2B5EF4-FFF2-40B4-BE49-F238E27FC236}">
                <a16:creationId xmlns:a16="http://schemas.microsoft.com/office/drawing/2014/main" id="{2B4C83F7-D97A-6158-EBE7-70445D305935}"/>
              </a:ext>
            </a:extLst>
          </p:cNvPr>
          <p:cNvSpPr>
            <a:spLocks noGrp="1"/>
          </p:cNvSpPr>
          <p:nvPr>
            <p:ph type="body" sz="quarter" idx="14"/>
          </p:nvPr>
        </p:nvSpPr>
        <p:spPr>
          <a:xfrm>
            <a:off x="4967546" y="2069960"/>
            <a:ext cx="6977962" cy="3245241"/>
          </a:xfrm>
        </p:spPr>
        <p:txBody>
          <a:bodyPr lIns="91440" tIns="45720" rIns="91440" bIns="45720" anchor="t">
            <a:noAutofit/>
          </a:bodyPr>
          <a:lstStyle/>
          <a:p>
            <a:pPr>
              <a:spcBef>
                <a:spcPts val="180"/>
              </a:spcBef>
              <a:spcAft>
                <a:spcPts val="180"/>
              </a:spcAft>
            </a:pPr>
            <a:r>
              <a:rPr lang="en-US" sz="2000" dirty="0">
                <a:ea typeface="+mn-lt"/>
                <a:cs typeface="+mn-lt"/>
              </a:rPr>
              <a:t>Segmentation in agriculture involves dividing visual data into meaningful regions to extract precise information about various elements in the field. </a:t>
            </a:r>
          </a:p>
          <a:p>
            <a:pPr>
              <a:spcBef>
                <a:spcPts val="180"/>
              </a:spcBef>
              <a:spcAft>
                <a:spcPts val="180"/>
              </a:spcAft>
            </a:pPr>
            <a:r>
              <a:rPr lang="en-US" sz="2000" dirty="0">
                <a:ea typeface="+mn-lt"/>
                <a:cs typeface="+mn-lt"/>
              </a:rPr>
              <a:t>One key application is </a:t>
            </a:r>
            <a:r>
              <a:rPr lang="en-US" sz="2000" b="1" dirty="0">
                <a:ea typeface="+mn-lt"/>
                <a:cs typeface="+mn-lt"/>
              </a:rPr>
              <a:t>separating crops from weeds</a:t>
            </a:r>
            <a:r>
              <a:rPr lang="en-US" sz="2000" dirty="0">
                <a:ea typeface="+mn-lt"/>
                <a:cs typeface="+mn-lt"/>
              </a:rPr>
              <a:t>, allowing automated systems to </a:t>
            </a:r>
            <a:r>
              <a:rPr lang="en-US" sz="2000" b="1" dirty="0">
                <a:ea typeface="+mn-lt"/>
                <a:cs typeface="+mn-lt"/>
              </a:rPr>
              <a:t>differentiate cultivated plants</a:t>
            </a:r>
            <a:r>
              <a:rPr lang="en-US" sz="2000" dirty="0">
                <a:ea typeface="+mn-lt"/>
                <a:cs typeface="+mn-lt"/>
              </a:rPr>
              <a:t> and perform </a:t>
            </a:r>
            <a:r>
              <a:rPr lang="en-US" sz="2000" b="1" dirty="0">
                <a:ea typeface="+mn-lt"/>
                <a:cs typeface="+mn-lt"/>
              </a:rPr>
              <a:t>targeted mechanical or chemical weeding</a:t>
            </a:r>
            <a:r>
              <a:rPr lang="en-US" sz="2000" dirty="0">
                <a:ea typeface="+mn-lt"/>
                <a:cs typeface="+mn-lt"/>
              </a:rPr>
              <a:t> with high accuracy. </a:t>
            </a:r>
          </a:p>
          <a:p>
            <a:pPr>
              <a:spcBef>
                <a:spcPts val="180"/>
              </a:spcBef>
              <a:spcAft>
                <a:spcPts val="180"/>
              </a:spcAft>
            </a:pPr>
            <a:r>
              <a:rPr lang="en-US" sz="2000" b="1" dirty="0">
                <a:ea typeface="+mn-lt"/>
                <a:cs typeface="+mn-lt"/>
              </a:rPr>
              <a:t>Disease segmentation</a:t>
            </a:r>
            <a:r>
              <a:rPr lang="en-US" sz="2000" dirty="0">
                <a:ea typeface="+mn-lt"/>
                <a:cs typeface="+mn-lt"/>
              </a:rPr>
              <a:t> on plant leaves or fruits highlights </a:t>
            </a:r>
            <a:r>
              <a:rPr lang="en-US" sz="2000" b="1" dirty="0">
                <a:ea typeface="+mn-lt"/>
                <a:cs typeface="+mn-lt"/>
              </a:rPr>
              <a:t>affected areas using </a:t>
            </a:r>
            <a:r>
              <a:rPr lang="en-US" sz="2000" b="1" dirty="0" err="1">
                <a:ea typeface="+mn-lt"/>
                <a:cs typeface="+mn-lt"/>
              </a:rPr>
              <a:t>colour</a:t>
            </a:r>
            <a:r>
              <a:rPr lang="en-US" sz="2000" b="1" dirty="0">
                <a:ea typeface="+mn-lt"/>
                <a:cs typeface="+mn-lt"/>
              </a:rPr>
              <a:t>-coded overlays</a:t>
            </a:r>
            <a:r>
              <a:rPr lang="en-US" sz="2000" dirty="0">
                <a:ea typeface="+mn-lt"/>
                <a:cs typeface="+mn-lt"/>
              </a:rPr>
              <a:t>, enabling early detection and focused treatment. In addition, segmentation techniques are used in </a:t>
            </a:r>
            <a:r>
              <a:rPr lang="en-US" sz="2000" b="1" dirty="0">
                <a:ea typeface="+mn-lt"/>
                <a:cs typeface="+mn-lt"/>
              </a:rPr>
              <a:t>mapping soil and yield zones</a:t>
            </a:r>
            <a:r>
              <a:rPr lang="en-US" sz="2000" dirty="0">
                <a:ea typeface="+mn-lt"/>
                <a:cs typeface="+mn-lt"/>
              </a:rPr>
              <a:t>, producing detailed </a:t>
            </a:r>
            <a:r>
              <a:rPr lang="en-US" sz="2000" b="1" dirty="0">
                <a:ea typeface="+mn-lt"/>
                <a:cs typeface="+mn-lt"/>
              </a:rPr>
              <a:t>color-coded maps</a:t>
            </a:r>
            <a:r>
              <a:rPr lang="en-US" sz="2000" dirty="0">
                <a:ea typeface="+mn-lt"/>
                <a:cs typeface="+mn-lt"/>
              </a:rPr>
              <a:t> that support </a:t>
            </a:r>
            <a:r>
              <a:rPr lang="en-US" sz="2000" b="1" dirty="0">
                <a:ea typeface="+mn-lt"/>
                <a:cs typeface="+mn-lt"/>
              </a:rPr>
              <a:t>precision irrigation, fertilization, and variable-rate application</a:t>
            </a:r>
            <a:r>
              <a:rPr lang="en-US" sz="2000" dirty="0">
                <a:ea typeface="+mn-lt"/>
                <a:cs typeface="+mn-lt"/>
              </a:rPr>
              <a:t>, ultimately improving resource efficiency and crop performance.</a:t>
            </a:r>
            <a:endParaRPr lang="cs-CZ" sz="2000" dirty="0">
              <a:ea typeface="Calibri" panose="020F0502020204030204"/>
              <a:cs typeface="Calibri" panose="020F0502020204030204"/>
            </a:endParaRPr>
          </a:p>
        </p:txBody>
      </p:sp>
      <p:pic>
        <p:nvPicPr>
          <p:cNvPr id="7" name="Obrázek 6" descr="Obsah obrázku Barevnost, obraz, vzor, umění&#10;&#10;Obsah vygenerovaný umělou inteligencí může být nesprávný.">
            <a:extLst>
              <a:ext uri="{FF2B5EF4-FFF2-40B4-BE49-F238E27FC236}">
                <a16:creationId xmlns:a16="http://schemas.microsoft.com/office/drawing/2014/main" id="{1824A453-0B59-E948-6C56-1E65B7394F4E}"/>
              </a:ext>
            </a:extLst>
          </p:cNvPr>
          <p:cNvPicPr>
            <a:picLocks noChangeAspect="1"/>
          </p:cNvPicPr>
          <p:nvPr/>
        </p:nvPicPr>
        <p:blipFill>
          <a:blip r:embed="rId2"/>
          <a:stretch>
            <a:fillRect/>
          </a:stretch>
        </p:blipFill>
        <p:spPr>
          <a:xfrm>
            <a:off x="1391917" y="2961312"/>
            <a:ext cx="3187020" cy="2124680"/>
          </a:xfrm>
          <a:prstGeom prst="rect">
            <a:avLst/>
          </a:prstGeom>
        </p:spPr>
      </p:pic>
    </p:spTree>
    <p:extLst>
      <p:ext uri="{BB962C8B-B14F-4D97-AF65-F5344CB8AC3E}">
        <p14:creationId xmlns:p14="http://schemas.microsoft.com/office/powerpoint/2010/main" val="679576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101C180D-10F6-563A-2037-9C2D040665EB}"/>
              </a:ext>
            </a:extLst>
          </p:cNvPr>
          <p:cNvSpPr>
            <a:spLocks noGrp="1"/>
          </p:cNvSpPr>
          <p:nvPr>
            <p:ph type="body" sz="quarter" idx="13"/>
          </p:nvPr>
        </p:nvSpPr>
        <p:spPr/>
        <p:txBody>
          <a:bodyPr>
            <a:normAutofit/>
          </a:bodyPr>
          <a:lstStyle/>
          <a:p>
            <a:r>
              <a:rPr lang="cs-CZ" b="1" dirty="0"/>
              <a:t>3D </a:t>
            </a:r>
            <a:r>
              <a:rPr lang="cs-CZ" b="1" dirty="0" err="1"/>
              <a:t>Computer</a:t>
            </a:r>
            <a:r>
              <a:rPr lang="cs-CZ" b="1" dirty="0"/>
              <a:t> Vision in </a:t>
            </a:r>
            <a:r>
              <a:rPr lang="cs-CZ" b="1" dirty="0" err="1"/>
              <a:t>Agriculture</a:t>
            </a:r>
            <a:endParaRPr lang="cs-CZ" b="1" dirty="0"/>
          </a:p>
        </p:txBody>
      </p:sp>
      <p:sp>
        <p:nvSpPr>
          <p:cNvPr id="3" name="Zástupný text 2">
            <a:extLst>
              <a:ext uri="{FF2B5EF4-FFF2-40B4-BE49-F238E27FC236}">
                <a16:creationId xmlns:a16="http://schemas.microsoft.com/office/drawing/2014/main" id="{5535C183-D4F9-398D-E855-D7FBE5270A57}"/>
              </a:ext>
            </a:extLst>
          </p:cNvPr>
          <p:cNvSpPr>
            <a:spLocks noGrp="1"/>
          </p:cNvSpPr>
          <p:nvPr>
            <p:ph type="body" sz="quarter" idx="14"/>
          </p:nvPr>
        </p:nvSpPr>
        <p:spPr>
          <a:xfrm>
            <a:off x="5205744" y="1840751"/>
            <a:ext cx="6682408" cy="3245241"/>
          </a:xfrm>
        </p:spPr>
        <p:txBody>
          <a:bodyPr lIns="91440" tIns="45720" rIns="91440" bIns="45720" anchor="t">
            <a:noAutofit/>
          </a:bodyPr>
          <a:lstStyle/>
          <a:p>
            <a:pPr>
              <a:spcBef>
                <a:spcPts val="180"/>
              </a:spcBef>
              <a:spcAft>
                <a:spcPts val="180"/>
              </a:spcAft>
            </a:pPr>
            <a:r>
              <a:rPr lang="en-US" sz="2000" dirty="0">
                <a:effectLst/>
                <a:ea typeface="+mn-lt"/>
                <a:cs typeface="+mn-lt"/>
              </a:rPr>
              <a:t>3D </a:t>
            </a:r>
            <a:r>
              <a:rPr lang="en-US" sz="2000" dirty="0">
                <a:ea typeface="+mn-lt"/>
                <a:cs typeface="+mn-lt"/>
              </a:rPr>
              <a:t>computer vision in agriculture enhances spatial awareness by capturing the depth and structure of agricultural environments through technologies like </a:t>
            </a:r>
            <a:r>
              <a:rPr lang="en-US" sz="2000" b="1" dirty="0">
                <a:ea typeface="+mn-lt"/>
                <a:cs typeface="+mn-lt"/>
              </a:rPr>
              <a:t>drones, stereo cameras, and LiDAR</a:t>
            </a:r>
            <a:r>
              <a:rPr lang="en-US" sz="2000" dirty="0">
                <a:ea typeface="+mn-lt"/>
                <a:cs typeface="+mn-lt"/>
              </a:rPr>
              <a:t>. </a:t>
            </a:r>
          </a:p>
          <a:p>
            <a:pPr>
              <a:spcBef>
                <a:spcPts val="180"/>
              </a:spcBef>
              <a:spcAft>
                <a:spcPts val="180"/>
              </a:spcAft>
            </a:pPr>
            <a:r>
              <a:rPr lang="en-US" sz="2000" dirty="0">
                <a:ea typeface="+mn-lt"/>
                <a:cs typeface="+mn-lt"/>
              </a:rPr>
              <a:t>This enables detailed </a:t>
            </a:r>
            <a:r>
              <a:rPr lang="en-US" sz="2000" b="1" dirty="0">
                <a:ea typeface="+mn-lt"/>
                <a:cs typeface="+mn-lt"/>
              </a:rPr>
              <a:t>3D </a:t>
            </a:r>
            <a:r>
              <a:rPr lang="en-US" sz="2000" b="1" dirty="0">
                <a:effectLst/>
                <a:ea typeface="+mn-lt"/>
                <a:cs typeface="+mn-lt"/>
              </a:rPr>
              <a:t>mapping of fields and orchards</a:t>
            </a:r>
            <a:r>
              <a:rPr lang="en-US" sz="2000" dirty="0">
                <a:ea typeface="+mn-lt"/>
                <a:cs typeface="+mn-lt"/>
              </a:rPr>
              <a:t>, allowing farmers to analyze </a:t>
            </a:r>
            <a:r>
              <a:rPr lang="en-US" sz="2000" b="1" dirty="0">
                <a:effectLst/>
                <a:ea typeface="+mn-lt"/>
                <a:cs typeface="+mn-lt"/>
              </a:rPr>
              <a:t>terrain</a:t>
            </a:r>
            <a:r>
              <a:rPr lang="en-US" sz="2000" b="1" dirty="0">
                <a:ea typeface="+mn-lt"/>
                <a:cs typeface="+mn-lt"/>
              </a:rPr>
              <a:t>, canopy structure,</a:t>
            </a:r>
            <a:r>
              <a:rPr lang="en-US" sz="2000" b="1" dirty="0">
                <a:effectLst/>
                <a:ea typeface="+mn-lt"/>
                <a:cs typeface="+mn-lt"/>
              </a:rPr>
              <a:t> and crop </a:t>
            </a:r>
            <a:r>
              <a:rPr lang="en-US" sz="2000" b="1" dirty="0">
                <a:ea typeface="+mn-lt"/>
                <a:cs typeface="+mn-lt"/>
              </a:rPr>
              <a:t>layout</a:t>
            </a:r>
            <a:r>
              <a:rPr lang="en-US" sz="2000" dirty="0">
                <a:ea typeface="+mn-lt"/>
                <a:cs typeface="+mn-lt"/>
              </a:rPr>
              <a:t> with high accuracy. By measuring </a:t>
            </a:r>
            <a:r>
              <a:rPr lang="en-US" sz="2000" b="1" dirty="0">
                <a:effectLst/>
                <a:ea typeface="+mn-lt"/>
                <a:cs typeface="+mn-lt"/>
              </a:rPr>
              <a:t>plant volume and height</a:t>
            </a:r>
            <a:r>
              <a:rPr lang="en-US" sz="2000" dirty="0">
                <a:ea typeface="+mn-lt"/>
                <a:cs typeface="+mn-lt"/>
              </a:rPr>
              <a:t>, 3D data supports </a:t>
            </a:r>
            <a:r>
              <a:rPr lang="en-US" sz="2000" b="1" dirty="0">
                <a:effectLst/>
                <a:ea typeface="+mn-lt"/>
                <a:cs typeface="+mn-lt"/>
              </a:rPr>
              <a:t>biomass </a:t>
            </a:r>
            <a:r>
              <a:rPr lang="en-US" sz="2000" b="1" dirty="0">
                <a:ea typeface="+mn-lt"/>
                <a:cs typeface="+mn-lt"/>
              </a:rPr>
              <a:t>estimation </a:t>
            </a:r>
            <a:r>
              <a:rPr lang="en-US" sz="2000" b="1" dirty="0">
                <a:effectLst/>
                <a:ea typeface="+mn-lt"/>
                <a:cs typeface="+mn-lt"/>
              </a:rPr>
              <a:t>and </a:t>
            </a:r>
            <a:r>
              <a:rPr lang="en-US" sz="2000" b="1" dirty="0">
                <a:ea typeface="+mn-lt"/>
                <a:cs typeface="+mn-lt"/>
              </a:rPr>
              <a:t>monitoring of </a:t>
            </a:r>
            <a:r>
              <a:rPr lang="en-US" sz="2000" b="1" dirty="0">
                <a:effectLst/>
                <a:ea typeface="+mn-lt"/>
                <a:cs typeface="+mn-lt"/>
              </a:rPr>
              <a:t>growth stages</a:t>
            </a:r>
            <a:r>
              <a:rPr lang="en-US" sz="2000" dirty="0">
                <a:ea typeface="+mn-lt"/>
                <a:cs typeface="+mn-lt"/>
              </a:rPr>
              <a:t>, which are crucial</a:t>
            </a:r>
            <a:r>
              <a:rPr lang="en-US" sz="2000" dirty="0">
                <a:effectLst/>
                <a:ea typeface="+mn-lt"/>
                <a:cs typeface="+mn-lt"/>
              </a:rPr>
              <a:t> for </a:t>
            </a:r>
            <a:r>
              <a:rPr lang="en-US" sz="2000" dirty="0">
                <a:ea typeface="+mn-lt"/>
                <a:cs typeface="+mn-lt"/>
              </a:rPr>
              <a:t>yield prediction and crop health assessment. In the realm of automation, </a:t>
            </a:r>
            <a:r>
              <a:rPr lang="en-US" sz="2000" b="1" dirty="0">
                <a:ea typeface="+mn-lt"/>
                <a:cs typeface="+mn-lt"/>
              </a:rPr>
              <a:t>3D cameras assist </a:t>
            </a:r>
            <a:r>
              <a:rPr lang="en-US" sz="2000" b="1" dirty="0">
                <a:effectLst/>
                <a:ea typeface="+mn-lt"/>
                <a:cs typeface="+mn-lt"/>
              </a:rPr>
              <a:t>autonomous machinery</a:t>
            </a:r>
            <a:r>
              <a:rPr lang="en-US" sz="2000" dirty="0">
                <a:ea typeface="+mn-lt"/>
                <a:cs typeface="+mn-lt"/>
              </a:rPr>
              <a:t> in </a:t>
            </a:r>
            <a:r>
              <a:rPr lang="en-US" sz="2000" b="1" dirty="0">
                <a:ea typeface="+mn-lt"/>
                <a:cs typeface="+mn-lt"/>
              </a:rPr>
              <a:t>navigating safely</a:t>
            </a:r>
            <a:r>
              <a:rPr lang="en-US" sz="2000" dirty="0">
                <a:ea typeface="+mn-lt"/>
                <a:cs typeface="+mn-lt"/>
              </a:rPr>
              <a:t> by detecting and avoiding </a:t>
            </a:r>
            <a:r>
              <a:rPr lang="en-US" sz="2000" dirty="0">
                <a:effectLst/>
                <a:ea typeface="+mn-lt"/>
                <a:cs typeface="+mn-lt"/>
              </a:rPr>
              <a:t>obstacles</a:t>
            </a:r>
            <a:r>
              <a:rPr lang="en-US" sz="2000" dirty="0">
                <a:ea typeface="+mn-lt"/>
                <a:cs typeface="+mn-lt"/>
              </a:rPr>
              <a:t> such as rocks or animals. Furthermore, </a:t>
            </a:r>
            <a:r>
              <a:rPr lang="en-US" sz="2000" b="1" dirty="0">
                <a:ea typeface="+mn-lt"/>
                <a:cs typeface="+mn-lt"/>
              </a:rPr>
              <a:t>robotic </a:t>
            </a:r>
            <a:r>
              <a:rPr lang="en-US" sz="2000" b="1" dirty="0">
                <a:effectLst/>
                <a:ea typeface="+mn-lt"/>
                <a:cs typeface="+mn-lt"/>
              </a:rPr>
              <a:t>fruit picking</a:t>
            </a:r>
            <a:r>
              <a:rPr lang="en-US" sz="2000" b="1" dirty="0">
                <a:ea typeface="+mn-lt"/>
                <a:cs typeface="+mn-lt"/>
              </a:rPr>
              <a:t> systems</a:t>
            </a:r>
            <a:r>
              <a:rPr lang="en-US" sz="2000" dirty="0">
                <a:ea typeface="+mn-lt"/>
                <a:cs typeface="+mn-lt"/>
              </a:rPr>
              <a:t> rely on 3D vision to </a:t>
            </a:r>
            <a:r>
              <a:rPr lang="en-US" sz="2000" b="1" dirty="0">
                <a:ea typeface="+mn-lt"/>
                <a:cs typeface="+mn-lt"/>
              </a:rPr>
              <a:t>accurately localize </a:t>
            </a:r>
            <a:r>
              <a:rPr lang="en-US" sz="2000" b="1" dirty="0">
                <a:effectLst/>
                <a:ea typeface="+mn-lt"/>
                <a:cs typeface="+mn-lt"/>
              </a:rPr>
              <a:t>fruits </a:t>
            </a:r>
            <a:r>
              <a:rPr lang="en-US" sz="2000" b="1" dirty="0">
                <a:ea typeface="+mn-lt"/>
                <a:cs typeface="+mn-lt"/>
              </a:rPr>
              <a:t>in space</a:t>
            </a:r>
            <a:r>
              <a:rPr lang="en-US" sz="2000" dirty="0">
                <a:ea typeface="+mn-lt"/>
                <a:cs typeface="+mn-lt"/>
              </a:rPr>
              <a:t>, ensuring </a:t>
            </a:r>
            <a:r>
              <a:rPr lang="en-US" sz="2000" b="1" dirty="0">
                <a:effectLst/>
                <a:ea typeface="+mn-lt"/>
                <a:cs typeface="+mn-lt"/>
              </a:rPr>
              <a:t>precise </a:t>
            </a:r>
            <a:r>
              <a:rPr lang="en-US" sz="2000" b="1" dirty="0">
                <a:ea typeface="+mn-lt"/>
                <a:cs typeface="+mn-lt"/>
              </a:rPr>
              <a:t>and gentle harvesting </a:t>
            </a:r>
            <a:r>
              <a:rPr lang="en-US" sz="2000" dirty="0">
                <a:ea typeface="+mn-lt"/>
                <a:cs typeface="+mn-lt"/>
              </a:rPr>
              <a:t>without damaging the plant or produce.</a:t>
            </a:r>
            <a:endParaRPr lang="cs-CZ" sz="2000" dirty="0">
              <a:ea typeface="Cambria"/>
              <a:cs typeface="Times New Roman"/>
            </a:endParaRPr>
          </a:p>
        </p:txBody>
      </p:sp>
      <p:pic>
        <p:nvPicPr>
          <p:cNvPr id="4" name="Obrázek 3" descr="Obsah obrázku tráva, venku, obloha, Zemědělské stroje&#10;&#10;Obsah vygenerovaný umělou inteligencí může být nesprávný.">
            <a:extLst>
              <a:ext uri="{FF2B5EF4-FFF2-40B4-BE49-F238E27FC236}">
                <a16:creationId xmlns:a16="http://schemas.microsoft.com/office/drawing/2014/main" id="{255A36A7-ABBC-0036-8809-155ECFAAE081}"/>
              </a:ext>
            </a:extLst>
          </p:cNvPr>
          <p:cNvPicPr>
            <a:picLocks noChangeAspect="1"/>
          </p:cNvPicPr>
          <p:nvPr/>
        </p:nvPicPr>
        <p:blipFill>
          <a:blip r:embed="rId2"/>
          <a:stretch>
            <a:fillRect/>
          </a:stretch>
        </p:blipFill>
        <p:spPr>
          <a:xfrm>
            <a:off x="1406814" y="2937025"/>
            <a:ext cx="3634373" cy="2424868"/>
          </a:xfrm>
          <a:prstGeom prst="rect">
            <a:avLst/>
          </a:prstGeom>
        </p:spPr>
      </p:pic>
    </p:spTree>
    <p:extLst>
      <p:ext uri="{BB962C8B-B14F-4D97-AF65-F5344CB8AC3E}">
        <p14:creationId xmlns:p14="http://schemas.microsoft.com/office/powerpoint/2010/main" val="2221126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7D711-5402-15C1-845F-D1BCD59F4E62}"/>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50FC312F-4983-F0D6-C131-3BEACCD03B78}"/>
              </a:ext>
            </a:extLst>
          </p:cNvPr>
          <p:cNvSpPr>
            <a:spLocks noGrp="1"/>
          </p:cNvSpPr>
          <p:nvPr>
            <p:ph type="body" sz="quarter" idx="13"/>
          </p:nvPr>
        </p:nvSpPr>
        <p:spPr>
          <a:xfrm>
            <a:off x="1675006" y="803052"/>
            <a:ext cx="9649486" cy="697353"/>
          </a:xfrm>
        </p:spPr>
        <p:txBody>
          <a:bodyPr/>
          <a:lstStyle/>
          <a:p>
            <a:r>
              <a:rPr lang="en-US" b="1" dirty="0"/>
              <a:t>Benefits of AI-Driven Image Analysis</a:t>
            </a:r>
            <a:endParaRPr lang="cs-CZ" b="1" dirty="0"/>
          </a:p>
        </p:txBody>
      </p:sp>
      <p:sp>
        <p:nvSpPr>
          <p:cNvPr id="3" name="Zástupný text 2">
            <a:extLst>
              <a:ext uri="{FF2B5EF4-FFF2-40B4-BE49-F238E27FC236}">
                <a16:creationId xmlns:a16="http://schemas.microsoft.com/office/drawing/2014/main" id="{0C9531BA-B94E-C3BE-311B-32F7EE84849D}"/>
              </a:ext>
            </a:extLst>
          </p:cNvPr>
          <p:cNvSpPr>
            <a:spLocks noGrp="1"/>
          </p:cNvSpPr>
          <p:nvPr>
            <p:ph type="body" sz="quarter" idx="14"/>
          </p:nvPr>
        </p:nvSpPr>
        <p:spPr>
          <a:xfrm>
            <a:off x="1675006" y="1530786"/>
            <a:ext cx="10092743" cy="3245241"/>
          </a:xfrm>
        </p:spPr>
        <p:txBody>
          <a:bodyPr lIns="91440" tIns="45720" rIns="91440" bIns="45720" anchor="t">
            <a:noAutofit/>
          </a:bodyPr>
          <a:lstStyle/>
          <a:p>
            <a:pPr>
              <a:spcBef>
                <a:spcPts val="180"/>
              </a:spcBef>
              <a:spcAft>
                <a:spcPts val="180"/>
              </a:spcAft>
            </a:pPr>
            <a:r>
              <a:rPr lang="en-US" sz="2100" dirty="0">
                <a:ea typeface="+mn-lt"/>
                <a:cs typeface="+mn-lt"/>
              </a:rPr>
              <a:t>AI-driven image analysis offers significant benefits for modern agriculture by transforming how crops are monitored and managed. It enables </a:t>
            </a:r>
            <a:r>
              <a:rPr lang="en-US" sz="2100" b="1" dirty="0">
                <a:ea typeface="+mn-lt"/>
                <a:cs typeface="+mn-lt"/>
              </a:rPr>
              <a:t>early </a:t>
            </a:r>
            <a:r>
              <a:rPr lang="en-US" sz="2100" b="1" dirty="0">
                <a:effectLst/>
                <a:ea typeface="+mn-lt"/>
                <a:cs typeface="+mn-lt"/>
              </a:rPr>
              <a:t>detection</a:t>
            </a:r>
            <a:r>
              <a:rPr lang="en-US" sz="2100" b="1" dirty="0">
                <a:ea typeface="+mn-lt"/>
                <a:cs typeface="+mn-lt"/>
              </a:rPr>
              <a:t> of problems</a:t>
            </a:r>
            <a:r>
              <a:rPr lang="en-US" sz="2100" dirty="0">
                <a:ea typeface="+mn-lt"/>
                <a:cs typeface="+mn-lt"/>
              </a:rPr>
              <a:t> such as </a:t>
            </a:r>
            <a:r>
              <a:rPr lang="en-US" sz="2100" b="1" dirty="0">
                <a:effectLst/>
                <a:ea typeface="+mn-lt"/>
                <a:cs typeface="+mn-lt"/>
              </a:rPr>
              <a:t>diseases and </a:t>
            </a:r>
            <a:r>
              <a:rPr lang="en-US" sz="2100" b="1" dirty="0">
                <a:ea typeface="+mn-lt"/>
                <a:cs typeface="+mn-lt"/>
              </a:rPr>
              <a:t>pest infestations</a:t>
            </a:r>
            <a:r>
              <a:rPr lang="en-US" sz="2100" dirty="0">
                <a:ea typeface="+mn-lt"/>
                <a:cs typeface="+mn-lt"/>
              </a:rPr>
              <a:t>, often </a:t>
            </a:r>
            <a:r>
              <a:rPr lang="en-US" sz="2100" dirty="0">
                <a:effectLst/>
                <a:ea typeface="+mn-lt"/>
                <a:cs typeface="+mn-lt"/>
              </a:rPr>
              <a:t>before </a:t>
            </a:r>
            <a:r>
              <a:rPr lang="en-US" sz="2100" dirty="0">
                <a:ea typeface="+mn-lt"/>
                <a:cs typeface="+mn-lt"/>
              </a:rPr>
              <a:t>they become </a:t>
            </a:r>
            <a:r>
              <a:rPr lang="en-US" sz="2100" dirty="0">
                <a:effectLst/>
                <a:ea typeface="+mn-lt"/>
                <a:cs typeface="+mn-lt"/>
              </a:rPr>
              <a:t>visible to the naked eye</a:t>
            </a:r>
            <a:r>
              <a:rPr lang="en-US" sz="2100" dirty="0">
                <a:ea typeface="+mn-lt"/>
                <a:cs typeface="+mn-lt"/>
              </a:rPr>
              <a:t>, allowing for timely and effective responses. By </a:t>
            </a:r>
            <a:r>
              <a:rPr lang="en-US" sz="2100" b="1" dirty="0">
                <a:ea typeface="+mn-lt"/>
                <a:cs typeface="+mn-lt"/>
              </a:rPr>
              <a:t>automating field inspections</a:t>
            </a:r>
            <a:r>
              <a:rPr lang="en-US" sz="2100" dirty="0">
                <a:ea typeface="+mn-lt"/>
                <a:cs typeface="+mn-lt"/>
              </a:rPr>
              <a:t>, AI saves </a:t>
            </a:r>
            <a:r>
              <a:rPr lang="en-US" sz="2100" b="1" dirty="0">
                <a:ea typeface="+mn-lt"/>
                <a:cs typeface="+mn-lt"/>
              </a:rPr>
              <a:t>time </a:t>
            </a:r>
            <a:r>
              <a:rPr lang="en-US" sz="2100" b="1" dirty="0">
                <a:effectLst/>
                <a:ea typeface="+mn-lt"/>
                <a:cs typeface="+mn-lt"/>
              </a:rPr>
              <a:t>and labor</a:t>
            </a:r>
            <a:r>
              <a:rPr lang="en-US" sz="2100" dirty="0">
                <a:ea typeface="+mn-lt"/>
                <a:cs typeface="+mn-lt"/>
              </a:rPr>
              <a:t>, reducing the need for manual scouting and enabling large-scale</a:t>
            </a:r>
            <a:r>
              <a:rPr lang="en-US" sz="2100" dirty="0">
                <a:effectLst/>
                <a:ea typeface="+mn-lt"/>
                <a:cs typeface="+mn-lt"/>
              </a:rPr>
              <a:t> monitoring </a:t>
            </a:r>
            <a:r>
              <a:rPr lang="en-US" sz="2100" dirty="0">
                <a:ea typeface="+mn-lt"/>
                <a:cs typeface="+mn-lt"/>
              </a:rPr>
              <a:t>with minimal effort. This technology also supports </a:t>
            </a:r>
            <a:r>
              <a:rPr lang="en-US" sz="2100" b="1" dirty="0">
                <a:ea typeface="+mn-lt"/>
                <a:cs typeface="+mn-lt"/>
              </a:rPr>
              <a:t>precise </a:t>
            </a:r>
            <a:r>
              <a:rPr lang="en-US" sz="2100" b="1" dirty="0">
                <a:effectLst/>
                <a:ea typeface="+mn-lt"/>
                <a:cs typeface="+mn-lt"/>
              </a:rPr>
              <a:t>targeting of interventions</a:t>
            </a:r>
            <a:r>
              <a:rPr lang="en-US" sz="2100" dirty="0">
                <a:ea typeface="+mn-lt"/>
                <a:cs typeface="+mn-lt"/>
              </a:rPr>
              <a:t>, helping farmers apply </a:t>
            </a:r>
            <a:r>
              <a:rPr lang="en-US" sz="2100" b="1" dirty="0">
                <a:effectLst/>
                <a:ea typeface="+mn-lt"/>
                <a:cs typeface="+mn-lt"/>
              </a:rPr>
              <a:t>water, fertilizers, and pesticides</a:t>
            </a:r>
            <a:r>
              <a:rPr lang="en-US" sz="2100" b="1" dirty="0">
                <a:ea typeface="+mn-lt"/>
                <a:cs typeface="+mn-lt"/>
              </a:rPr>
              <a:t> only where necessary</a:t>
            </a:r>
            <a:r>
              <a:rPr lang="en-US" sz="2100" dirty="0">
                <a:ea typeface="+mn-lt"/>
                <a:cs typeface="+mn-lt"/>
              </a:rPr>
              <a:t>, thereby reducing waste and environmental impact. Ultimately, these efficiencies contribute to </a:t>
            </a:r>
            <a:r>
              <a:rPr lang="en-US" sz="2100" b="1" dirty="0">
                <a:ea typeface="+mn-lt"/>
                <a:cs typeface="+mn-lt"/>
              </a:rPr>
              <a:t>increased </a:t>
            </a:r>
            <a:r>
              <a:rPr lang="en-US" sz="2100" b="1" dirty="0">
                <a:effectLst/>
                <a:ea typeface="+mn-lt"/>
                <a:cs typeface="+mn-lt"/>
              </a:rPr>
              <a:t>yields and </a:t>
            </a:r>
            <a:r>
              <a:rPr lang="en-US" sz="2100" b="1" dirty="0">
                <a:ea typeface="+mn-lt"/>
                <a:cs typeface="+mn-lt"/>
              </a:rPr>
              <a:t>improved crop </a:t>
            </a:r>
            <a:r>
              <a:rPr lang="en-US" sz="2100" b="1" dirty="0">
                <a:effectLst/>
                <a:ea typeface="+mn-lt"/>
                <a:cs typeface="+mn-lt"/>
              </a:rPr>
              <a:t>quality</a:t>
            </a:r>
            <a:r>
              <a:rPr lang="en-US" sz="2100" dirty="0">
                <a:ea typeface="+mn-lt"/>
                <a:cs typeface="+mn-lt"/>
              </a:rPr>
              <a:t>, supporting more sustainable and profitable farming practices.</a:t>
            </a:r>
            <a:endParaRPr lang="cs-CZ" sz="2100" dirty="0">
              <a:ea typeface="Cambria"/>
              <a:cs typeface="Times New Roman"/>
            </a:endParaRPr>
          </a:p>
        </p:txBody>
      </p:sp>
      <p:pic>
        <p:nvPicPr>
          <p:cNvPr id="5" name="Obrázek 4" descr="Obsah obrázku osoba, oblečení, venku, rostlina&#10;&#10;Obsah vygenerovaný umělou inteligencí může být nesprávný.">
            <a:extLst>
              <a:ext uri="{FF2B5EF4-FFF2-40B4-BE49-F238E27FC236}">
                <a16:creationId xmlns:a16="http://schemas.microsoft.com/office/drawing/2014/main" id="{69DF0F6E-922F-8A42-A938-67406D231AE3}"/>
              </a:ext>
            </a:extLst>
          </p:cNvPr>
          <p:cNvPicPr>
            <a:picLocks noChangeAspect="1"/>
          </p:cNvPicPr>
          <p:nvPr/>
        </p:nvPicPr>
        <p:blipFill>
          <a:blip r:embed="rId2" cstate="screen">
            <a:extLst>
              <a:ext uri="{28A0092B-C50C-407E-A947-70E740481C1C}">
                <a14:useLocalDpi xmlns:a14="http://schemas.microsoft.com/office/drawing/2010/main"/>
              </a:ext>
            </a:extLst>
          </a:blip>
          <a:srcRect t="31192"/>
          <a:stretch/>
        </p:blipFill>
        <p:spPr>
          <a:xfrm>
            <a:off x="4098481" y="4638975"/>
            <a:ext cx="4508327" cy="2070340"/>
          </a:xfrm>
          <a:prstGeom prst="rect">
            <a:avLst/>
          </a:prstGeom>
        </p:spPr>
      </p:pic>
    </p:spTree>
    <p:extLst>
      <p:ext uri="{BB962C8B-B14F-4D97-AF65-F5344CB8AC3E}">
        <p14:creationId xmlns:p14="http://schemas.microsoft.com/office/powerpoint/2010/main" val="1241450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F83BA4E7-007B-359D-6944-DE56CFFC373C}"/>
              </a:ext>
            </a:extLst>
          </p:cNvPr>
          <p:cNvSpPr>
            <a:spLocks noGrp="1"/>
          </p:cNvSpPr>
          <p:nvPr>
            <p:ph type="body" sz="quarter" idx="13"/>
          </p:nvPr>
        </p:nvSpPr>
        <p:spPr>
          <a:xfrm>
            <a:off x="488310" y="415455"/>
            <a:ext cx="5607690" cy="697353"/>
          </a:xfrm>
        </p:spPr>
        <p:txBody>
          <a:bodyPr/>
          <a:lstStyle/>
          <a:p>
            <a:r>
              <a:rPr lang="cs-CZ" b="1" dirty="0">
                <a:solidFill>
                  <a:srgbClr val="007772"/>
                </a:solidFill>
              </a:rPr>
              <a:t>AI-</a:t>
            </a:r>
            <a:r>
              <a:rPr lang="cs-CZ" b="1" dirty="0" err="1">
                <a:solidFill>
                  <a:srgbClr val="007772"/>
                </a:solidFill>
              </a:rPr>
              <a:t>Driven</a:t>
            </a:r>
            <a:r>
              <a:rPr lang="cs-CZ" b="1" dirty="0">
                <a:solidFill>
                  <a:srgbClr val="007772"/>
                </a:solidFill>
              </a:rPr>
              <a:t> </a:t>
            </a:r>
            <a:r>
              <a:rPr lang="cs-CZ" b="1" dirty="0" err="1">
                <a:solidFill>
                  <a:srgbClr val="007772"/>
                </a:solidFill>
              </a:rPr>
              <a:t>Decision</a:t>
            </a:r>
            <a:r>
              <a:rPr lang="cs-CZ" b="1" dirty="0">
                <a:solidFill>
                  <a:srgbClr val="007772"/>
                </a:solidFill>
              </a:rPr>
              <a:t> </a:t>
            </a:r>
            <a:r>
              <a:rPr lang="cs-CZ" b="1" dirty="0" err="1">
                <a:solidFill>
                  <a:srgbClr val="007772"/>
                </a:solidFill>
              </a:rPr>
              <a:t>Making</a:t>
            </a:r>
            <a:endParaRPr lang="cs-CZ" b="1" dirty="0">
              <a:solidFill>
                <a:srgbClr val="007772"/>
              </a:solidFill>
            </a:endParaRPr>
          </a:p>
        </p:txBody>
      </p:sp>
      <p:sp>
        <p:nvSpPr>
          <p:cNvPr id="6" name="Zástupný text 5">
            <a:extLst>
              <a:ext uri="{FF2B5EF4-FFF2-40B4-BE49-F238E27FC236}">
                <a16:creationId xmlns:a16="http://schemas.microsoft.com/office/drawing/2014/main" id="{E2260AAD-A5D8-4508-BDB6-01EF9BD28396}"/>
              </a:ext>
            </a:extLst>
          </p:cNvPr>
          <p:cNvSpPr>
            <a:spLocks noGrp="1"/>
          </p:cNvSpPr>
          <p:nvPr>
            <p:ph type="body" sz="quarter" idx="14"/>
          </p:nvPr>
        </p:nvSpPr>
        <p:spPr>
          <a:xfrm>
            <a:off x="495456" y="1112808"/>
            <a:ext cx="6204108" cy="3686908"/>
          </a:xfrm>
        </p:spPr>
        <p:txBody>
          <a:bodyPr lIns="91440" tIns="45720" rIns="91440" bIns="45720" anchor="t">
            <a:noAutofit/>
          </a:bodyPr>
          <a:lstStyle/>
          <a:p>
            <a:pPr>
              <a:spcBef>
                <a:spcPts val="180"/>
              </a:spcBef>
              <a:spcAft>
                <a:spcPts val="180"/>
              </a:spcAft>
            </a:pPr>
            <a:r>
              <a:rPr lang="en-US" sz="2000" dirty="0">
                <a:ea typeface="+mn-lt"/>
                <a:cs typeface="+mn-lt"/>
              </a:rPr>
              <a:t>AI-driven decision making in agriculture empowers farmers with intelligent tools that enhance planning, responsiveness, and efficiency. </a:t>
            </a:r>
          </a:p>
          <a:p>
            <a:pPr>
              <a:spcBef>
                <a:spcPts val="180"/>
              </a:spcBef>
              <a:spcAft>
                <a:spcPts val="180"/>
              </a:spcAft>
            </a:pPr>
            <a:r>
              <a:rPr lang="en-US" sz="2000" b="1" dirty="0">
                <a:effectLst/>
                <a:ea typeface="+mn-lt"/>
                <a:cs typeface="+mn-lt"/>
              </a:rPr>
              <a:t>Recommendation systems</a:t>
            </a:r>
            <a:r>
              <a:rPr lang="en-US" sz="2000" dirty="0">
                <a:ea typeface="+mn-lt"/>
                <a:cs typeface="+mn-lt"/>
              </a:rPr>
              <a:t> use </a:t>
            </a:r>
            <a:r>
              <a:rPr lang="en-US" sz="2000" dirty="0">
                <a:effectLst/>
                <a:ea typeface="+mn-lt"/>
                <a:cs typeface="+mn-lt"/>
              </a:rPr>
              <a:t>AI </a:t>
            </a:r>
            <a:r>
              <a:rPr lang="en-US" sz="2000" dirty="0">
                <a:ea typeface="+mn-lt"/>
                <a:cs typeface="+mn-lt"/>
              </a:rPr>
              <a:t>to provide tailored advice </a:t>
            </a:r>
            <a:r>
              <a:rPr lang="en-US" sz="2000" dirty="0">
                <a:effectLst/>
                <a:ea typeface="+mn-lt"/>
                <a:cs typeface="+mn-lt"/>
              </a:rPr>
              <a:t>on</a:t>
            </a:r>
            <a:r>
              <a:rPr lang="en-US" sz="2000" dirty="0">
                <a:ea typeface="+mn-lt"/>
                <a:cs typeface="+mn-lt"/>
              </a:rPr>
              <a:t> </a:t>
            </a:r>
            <a:r>
              <a:rPr lang="en-US" sz="2000" b="1" dirty="0">
                <a:effectLst/>
                <a:ea typeface="+mn-lt"/>
                <a:cs typeface="+mn-lt"/>
              </a:rPr>
              <a:t>when to sow, irrigate, fertilize, or harvest</a:t>
            </a:r>
            <a:r>
              <a:rPr lang="en-US" sz="2000" dirty="0">
                <a:ea typeface="+mn-lt"/>
                <a:cs typeface="+mn-lt"/>
              </a:rPr>
              <a:t>, based on specific field conditions and historical data. Through </a:t>
            </a:r>
            <a:r>
              <a:rPr lang="en-US" sz="2000" b="1" dirty="0">
                <a:ea typeface="+mn-lt"/>
                <a:cs typeface="+mn-lt"/>
              </a:rPr>
              <a:t>predictive </a:t>
            </a:r>
            <a:r>
              <a:rPr lang="en-US" sz="2000" b="1" dirty="0">
                <a:effectLst/>
                <a:ea typeface="+mn-lt"/>
                <a:cs typeface="+mn-lt"/>
              </a:rPr>
              <a:t>farm management</a:t>
            </a:r>
            <a:r>
              <a:rPr lang="en-US" sz="2000" dirty="0">
                <a:ea typeface="+mn-lt"/>
                <a:cs typeface="+mn-lt"/>
              </a:rPr>
              <a:t>, AI integrates </a:t>
            </a:r>
            <a:r>
              <a:rPr lang="en-US" sz="2000" b="1" dirty="0">
                <a:effectLst/>
                <a:ea typeface="+mn-lt"/>
                <a:cs typeface="+mn-lt"/>
              </a:rPr>
              <a:t>weather</a:t>
            </a:r>
            <a:r>
              <a:rPr lang="en-US" sz="2000" b="1" dirty="0">
                <a:ea typeface="+mn-lt"/>
                <a:cs typeface="+mn-lt"/>
              </a:rPr>
              <a:t> forecasts</a:t>
            </a:r>
            <a:r>
              <a:rPr lang="en-US" sz="2000" b="1" dirty="0">
                <a:effectLst/>
                <a:ea typeface="+mn-lt"/>
                <a:cs typeface="+mn-lt"/>
              </a:rPr>
              <a:t>, soil</a:t>
            </a:r>
            <a:r>
              <a:rPr lang="en-US" sz="2000" b="1" dirty="0">
                <a:ea typeface="+mn-lt"/>
                <a:cs typeface="+mn-lt"/>
              </a:rPr>
              <a:t> parameters</a:t>
            </a:r>
            <a:r>
              <a:rPr lang="en-US" sz="2000" b="1" dirty="0">
                <a:effectLst/>
                <a:ea typeface="+mn-lt"/>
                <a:cs typeface="+mn-lt"/>
              </a:rPr>
              <a:t>, and market </a:t>
            </a:r>
            <a:r>
              <a:rPr lang="en-US" sz="2000" b="1" dirty="0">
                <a:ea typeface="+mn-lt"/>
                <a:cs typeface="+mn-lt"/>
              </a:rPr>
              <a:t>trends</a:t>
            </a:r>
            <a:r>
              <a:rPr lang="en-US" sz="2000" dirty="0">
                <a:ea typeface="+mn-lt"/>
                <a:cs typeface="+mn-lt"/>
              </a:rPr>
              <a:t> to help farmers make informed, forward-looking decisions. In critical situations, AI enables </a:t>
            </a:r>
            <a:r>
              <a:rPr lang="en-US" sz="2000" b="1" dirty="0">
                <a:ea typeface="+mn-lt"/>
                <a:cs typeface="+mn-lt"/>
              </a:rPr>
              <a:t>real-time </a:t>
            </a:r>
            <a:r>
              <a:rPr lang="en-US" sz="2000" b="1" dirty="0">
                <a:effectLst/>
                <a:ea typeface="+mn-lt"/>
                <a:cs typeface="+mn-lt"/>
              </a:rPr>
              <a:t>automated decisions</a:t>
            </a:r>
            <a:r>
              <a:rPr lang="en-US" sz="2000" dirty="0">
                <a:ea typeface="+mn-lt"/>
                <a:cs typeface="+mn-lt"/>
              </a:rPr>
              <a:t>, </a:t>
            </a:r>
            <a:r>
              <a:rPr lang="en-US" sz="2000" dirty="0">
                <a:effectLst/>
                <a:ea typeface="+mn-lt"/>
                <a:cs typeface="+mn-lt"/>
              </a:rPr>
              <a:t>such as</a:t>
            </a:r>
            <a:r>
              <a:rPr lang="en-US" sz="2000" dirty="0">
                <a:ea typeface="+mn-lt"/>
                <a:cs typeface="+mn-lt"/>
              </a:rPr>
              <a:t> </a:t>
            </a:r>
            <a:r>
              <a:rPr lang="en-US" sz="2000" b="1" dirty="0">
                <a:ea typeface="+mn-lt"/>
                <a:cs typeface="+mn-lt"/>
              </a:rPr>
              <a:t>activating</a:t>
            </a:r>
            <a:r>
              <a:rPr lang="en-US" sz="2000" b="1" dirty="0">
                <a:effectLst/>
                <a:ea typeface="+mn-lt"/>
                <a:cs typeface="+mn-lt"/>
              </a:rPr>
              <a:t> irrigation </a:t>
            </a:r>
            <a:r>
              <a:rPr lang="en-US" sz="2000" b="1" dirty="0">
                <a:ea typeface="+mn-lt"/>
                <a:cs typeface="+mn-lt"/>
              </a:rPr>
              <a:t>systems when early signs of </a:t>
            </a:r>
            <a:r>
              <a:rPr lang="en-US" sz="2000" b="1" dirty="0">
                <a:effectLst/>
                <a:ea typeface="+mn-lt"/>
                <a:cs typeface="+mn-lt"/>
              </a:rPr>
              <a:t>drought </a:t>
            </a:r>
            <a:r>
              <a:rPr lang="en-US" sz="2000" b="1" dirty="0">
                <a:ea typeface="+mn-lt"/>
                <a:cs typeface="+mn-lt"/>
              </a:rPr>
              <a:t>stress are detected</a:t>
            </a:r>
            <a:r>
              <a:rPr lang="en-US" sz="2000" dirty="0">
                <a:ea typeface="+mn-lt"/>
                <a:cs typeface="+mn-lt"/>
              </a:rPr>
              <a:t>. </a:t>
            </a:r>
          </a:p>
          <a:p>
            <a:pPr>
              <a:spcBef>
                <a:spcPts val="180"/>
              </a:spcBef>
              <a:spcAft>
                <a:spcPts val="180"/>
              </a:spcAft>
            </a:pPr>
            <a:r>
              <a:rPr lang="en-US" sz="2000" dirty="0">
                <a:ea typeface="+mn-lt"/>
                <a:cs typeface="+mn-lt"/>
              </a:rPr>
              <a:t>By basing recommendations </a:t>
            </a:r>
            <a:r>
              <a:rPr lang="en-US" sz="2000" dirty="0">
                <a:effectLst/>
                <a:ea typeface="+mn-lt"/>
                <a:cs typeface="+mn-lt"/>
              </a:rPr>
              <a:t>on </a:t>
            </a:r>
            <a:r>
              <a:rPr lang="en-US" sz="2000" dirty="0">
                <a:ea typeface="+mn-lt"/>
                <a:cs typeface="+mn-lt"/>
              </a:rPr>
              <a:t>comprehensive </a:t>
            </a:r>
            <a:r>
              <a:rPr lang="en-US" sz="2000" dirty="0">
                <a:effectLst/>
                <a:ea typeface="+mn-lt"/>
                <a:cs typeface="+mn-lt"/>
              </a:rPr>
              <a:t>data analysis</a:t>
            </a:r>
            <a:r>
              <a:rPr lang="en-US" sz="2000" dirty="0">
                <a:ea typeface="+mn-lt"/>
                <a:cs typeface="+mn-lt"/>
              </a:rPr>
              <a:t>, AI significantly </a:t>
            </a:r>
            <a:r>
              <a:rPr lang="en-US" sz="2000" b="1" dirty="0">
                <a:ea typeface="+mn-lt"/>
                <a:cs typeface="+mn-lt"/>
              </a:rPr>
              <a:t>reduces uncertainty</a:t>
            </a:r>
            <a:r>
              <a:rPr lang="en-US" sz="2000" dirty="0">
                <a:ea typeface="+mn-lt"/>
                <a:cs typeface="+mn-lt"/>
              </a:rPr>
              <a:t>, replacing guesswork with evidence-based strategies that </a:t>
            </a:r>
            <a:r>
              <a:rPr lang="en-US" sz="2000" dirty="0" err="1">
                <a:ea typeface="+mn-lt"/>
                <a:cs typeface="+mn-lt"/>
              </a:rPr>
              <a:t>optimise</a:t>
            </a:r>
            <a:r>
              <a:rPr lang="en-US" sz="2000" dirty="0">
                <a:ea typeface="+mn-lt"/>
                <a:cs typeface="+mn-lt"/>
              </a:rPr>
              <a:t> resource use and increase farm profitability.</a:t>
            </a:r>
            <a:endParaRPr lang="cs-CZ" sz="2000" dirty="0">
              <a:ea typeface="Cambria"/>
              <a:cs typeface="Times New Roman"/>
            </a:endParaRPr>
          </a:p>
        </p:txBody>
      </p:sp>
      <p:pic>
        <p:nvPicPr>
          <p:cNvPr id="7" name="Zástupný symbol obrázku 6" descr="Obsah obrázku osoba, venku, text, oblečení&#10;&#10;Obsah vygenerovaný umělou inteligencí může být nesprávný.">
            <a:extLst>
              <a:ext uri="{FF2B5EF4-FFF2-40B4-BE49-F238E27FC236}">
                <a16:creationId xmlns:a16="http://schemas.microsoft.com/office/drawing/2014/main" id="{CA63BF46-69C6-8B65-5C3C-B6AB93593FBE}"/>
              </a:ext>
            </a:extLst>
          </p:cNvPr>
          <p:cNvPicPr>
            <a:picLocks noGrp="1" noChangeAspect="1"/>
          </p:cNvPicPr>
          <p:nvPr>
            <p:ph type="pic" sz="quarter" idx="10"/>
          </p:nvPr>
        </p:nvPicPr>
        <p:blipFill>
          <a:blip r:embed="rId2"/>
          <a:srcRect l="24074" r="24074"/>
          <a:stretch>
            <a:fillRect/>
          </a:stretch>
        </p:blipFill>
        <p:spPr/>
      </p:pic>
    </p:spTree>
    <p:extLst>
      <p:ext uri="{BB962C8B-B14F-4D97-AF65-F5344CB8AC3E}">
        <p14:creationId xmlns:p14="http://schemas.microsoft.com/office/powerpoint/2010/main" val="3199371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60FDF-AF84-9820-5459-C7F3240F8F7E}"/>
            </a:ext>
          </a:extLst>
        </p:cNvPr>
        <p:cNvGrpSpPr/>
        <p:nvPr/>
      </p:nvGrpSpPr>
      <p:grpSpPr>
        <a:xfrm>
          <a:off x="0" y="0"/>
          <a:ext cx="0" cy="0"/>
          <a:chOff x="0" y="0"/>
          <a:chExt cx="0" cy="0"/>
        </a:xfrm>
      </p:grpSpPr>
      <p:sp>
        <p:nvSpPr>
          <p:cNvPr id="5" name="Zástupný text 4">
            <a:extLst>
              <a:ext uri="{FF2B5EF4-FFF2-40B4-BE49-F238E27FC236}">
                <a16:creationId xmlns:a16="http://schemas.microsoft.com/office/drawing/2014/main" id="{42564F9A-64D1-8F19-9FEB-8B82D67F33D4}"/>
              </a:ext>
            </a:extLst>
          </p:cNvPr>
          <p:cNvSpPr>
            <a:spLocks noGrp="1"/>
          </p:cNvSpPr>
          <p:nvPr>
            <p:ph type="body" sz="quarter" idx="13"/>
          </p:nvPr>
        </p:nvSpPr>
        <p:spPr>
          <a:xfrm>
            <a:off x="1675006" y="882488"/>
            <a:ext cx="9649486" cy="697353"/>
          </a:xfrm>
        </p:spPr>
        <p:txBody>
          <a:bodyPr/>
          <a:lstStyle/>
          <a:p>
            <a:r>
              <a:rPr lang="en-US" b="1" dirty="0"/>
              <a:t>Integrating AI with Existing Data Systems</a:t>
            </a:r>
            <a:endParaRPr lang="cs-CZ" b="1" dirty="0"/>
          </a:p>
        </p:txBody>
      </p:sp>
      <p:sp>
        <p:nvSpPr>
          <p:cNvPr id="6" name="Zástupný text 5">
            <a:extLst>
              <a:ext uri="{FF2B5EF4-FFF2-40B4-BE49-F238E27FC236}">
                <a16:creationId xmlns:a16="http://schemas.microsoft.com/office/drawing/2014/main" id="{D0CF3818-B222-085B-448F-75D7CCCF3C02}"/>
              </a:ext>
            </a:extLst>
          </p:cNvPr>
          <p:cNvSpPr>
            <a:spLocks noGrp="1"/>
          </p:cNvSpPr>
          <p:nvPr>
            <p:ph type="body" sz="quarter" idx="14"/>
          </p:nvPr>
        </p:nvSpPr>
        <p:spPr>
          <a:xfrm>
            <a:off x="5509065" y="1579841"/>
            <a:ext cx="6197065" cy="3245241"/>
          </a:xfrm>
        </p:spPr>
        <p:txBody>
          <a:bodyPr lIns="91440" tIns="45720" rIns="91440" bIns="45720" anchor="t">
            <a:noAutofit/>
          </a:bodyPr>
          <a:lstStyle/>
          <a:p>
            <a:pPr>
              <a:spcBef>
                <a:spcPts val="180"/>
              </a:spcBef>
              <a:spcAft>
                <a:spcPts val="180"/>
              </a:spcAft>
            </a:pPr>
            <a:r>
              <a:rPr lang="en-US" sz="1900" dirty="0">
                <a:ea typeface="+mn-lt"/>
                <a:cs typeface="+mn-lt"/>
              </a:rPr>
              <a:t>Integrating AI with existing data systems in agriculture enhances efficiency by bringing intelligence directly into the tools farmers already use. </a:t>
            </a:r>
          </a:p>
          <a:p>
            <a:pPr>
              <a:spcBef>
                <a:spcPts val="180"/>
              </a:spcBef>
              <a:spcAft>
                <a:spcPts val="180"/>
              </a:spcAft>
            </a:pPr>
            <a:r>
              <a:rPr lang="en-US" sz="1900" b="1" dirty="0">
                <a:effectLst/>
                <a:ea typeface="+mn-lt"/>
                <a:cs typeface="+mn-lt"/>
              </a:rPr>
              <a:t>AI platforms </a:t>
            </a:r>
            <a:r>
              <a:rPr lang="en-US" sz="1900" b="1" dirty="0">
                <a:ea typeface="+mn-lt"/>
                <a:cs typeface="+mn-lt"/>
              </a:rPr>
              <a:t>can be linked </a:t>
            </a:r>
            <a:r>
              <a:rPr lang="en-US" sz="1900" b="1" dirty="0">
                <a:effectLst/>
                <a:ea typeface="+mn-lt"/>
                <a:cs typeface="+mn-lt"/>
              </a:rPr>
              <a:t>with farm management software</a:t>
            </a:r>
            <a:r>
              <a:rPr lang="en-US" sz="1900" dirty="0">
                <a:ea typeface="+mn-lt"/>
                <a:cs typeface="+mn-lt"/>
              </a:rPr>
              <a:t>, allowing </a:t>
            </a:r>
            <a:r>
              <a:rPr lang="en-US" sz="1900" dirty="0">
                <a:effectLst/>
                <a:ea typeface="+mn-lt"/>
                <a:cs typeface="+mn-lt"/>
              </a:rPr>
              <a:t>outputs </a:t>
            </a:r>
            <a:r>
              <a:rPr lang="en-US" sz="1900" dirty="0">
                <a:ea typeface="+mn-lt"/>
                <a:cs typeface="+mn-lt"/>
              </a:rPr>
              <a:t>such as </a:t>
            </a:r>
            <a:r>
              <a:rPr lang="en-US" sz="1900" b="1" dirty="0">
                <a:effectLst/>
                <a:ea typeface="+mn-lt"/>
                <a:cs typeface="+mn-lt"/>
              </a:rPr>
              <a:t>maps, recommendations</a:t>
            </a:r>
            <a:r>
              <a:rPr lang="en-US" sz="1900" b="1" dirty="0">
                <a:ea typeface="+mn-lt"/>
                <a:cs typeface="+mn-lt"/>
              </a:rPr>
              <a:t>, and alerts</a:t>
            </a:r>
            <a:r>
              <a:rPr lang="en-US" sz="1900" dirty="0">
                <a:ea typeface="+mn-lt"/>
                <a:cs typeface="+mn-lt"/>
              </a:rPr>
              <a:t> to appear within familiar dashboards and mobile </a:t>
            </a:r>
            <a:r>
              <a:rPr lang="en-US" sz="1900" dirty="0">
                <a:effectLst/>
                <a:ea typeface="+mn-lt"/>
                <a:cs typeface="+mn-lt"/>
              </a:rPr>
              <a:t>apps</a:t>
            </a:r>
            <a:r>
              <a:rPr lang="en-US" sz="1900" dirty="0">
                <a:ea typeface="+mn-lt"/>
                <a:cs typeface="+mn-lt"/>
              </a:rPr>
              <a:t>. </a:t>
            </a:r>
            <a:r>
              <a:rPr lang="en-US" sz="1900" b="1" dirty="0">
                <a:ea typeface="+mn-lt"/>
                <a:cs typeface="+mn-lt"/>
              </a:rPr>
              <a:t>Sensors </a:t>
            </a:r>
            <a:r>
              <a:rPr lang="en-US" sz="1900" b="1" dirty="0">
                <a:effectLst/>
                <a:ea typeface="+mn-lt"/>
                <a:cs typeface="+mn-lt"/>
              </a:rPr>
              <a:t>and machinery</a:t>
            </a:r>
            <a:r>
              <a:rPr lang="en-US" sz="1900" dirty="0">
                <a:ea typeface="+mn-lt"/>
                <a:cs typeface="+mn-lt"/>
              </a:rPr>
              <a:t>, including soil probes, weather stations, and tractors, can be </a:t>
            </a:r>
            <a:r>
              <a:rPr lang="en-US" sz="1900" b="1" dirty="0">
                <a:ea typeface="+mn-lt"/>
                <a:cs typeface="+mn-lt"/>
              </a:rPr>
              <a:t>connected to</a:t>
            </a:r>
            <a:r>
              <a:rPr lang="en-US" sz="1900" b="1" dirty="0">
                <a:effectLst/>
                <a:ea typeface="+mn-lt"/>
                <a:cs typeface="+mn-lt"/>
              </a:rPr>
              <a:t> AI models</a:t>
            </a:r>
            <a:r>
              <a:rPr lang="en-US" sz="1900" dirty="0">
                <a:ea typeface="+mn-lt"/>
                <a:cs typeface="+mn-lt"/>
              </a:rPr>
              <a:t>, enabling real-time </a:t>
            </a:r>
            <a:r>
              <a:rPr lang="en-US" sz="1900" dirty="0">
                <a:effectLst/>
                <a:ea typeface="+mn-lt"/>
                <a:cs typeface="+mn-lt"/>
              </a:rPr>
              <a:t>data </a:t>
            </a:r>
            <a:r>
              <a:rPr lang="en-US" sz="1900" dirty="0">
                <a:ea typeface="+mn-lt"/>
                <a:cs typeface="+mn-lt"/>
              </a:rPr>
              <a:t>flow for continuous </a:t>
            </a:r>
            <a:r>
              <a:rPr lang="en-US" sz="1900" dirty="0">
                <a:effectLst/>
                <a:ea typeface="+mn-lt"/>
                <a:cs typeface="+mn-lt"/>
              </a:rPr>
              <a:t>analysis and </a:t>
            </a:r>
            <a:r>
              <a:rPr lang="en-US" sz="1900" dirty="0">
                <a:ea typeface="+mn-lt"/>
                <a:cs typeface="+mn-lt"/>
              </a:rPr>
              <a:t>decision-making. Ensuring </a:t>
            </a:r>
            <a:r>
              <a:rPr lang="en-US" sz="1900" b="1" dirty="0">
                <a:ea typeface="+mn-lt"/>
                <a:cs typeface="+mn-lt"/>
              </a:rPr>
              <a:t>data compatibility through </a:t>
            </a:r>
            <a:r>
              <a:rPr lang="en-US" sz="1900" b="1" dirty="0">
                <a:effectLst/>
                <a:ea typeface="+mn-lt"/>
                <a:cs typeface="+mn-lt"/>
              </a:rPr>
              <a:t>APIs and standardized formats</a:t>
            </a:r>
            <a:r>
              <a:rPr lang="en-US" sz="1900" dirty="0">
                <a:ea typeface="+mn-lt"/>
                <a:cs typeface="+mn-lt"/>
              </a:rPr>
              <a:t> facilitates smooth</a:t>
            </a:r>
            <a:r>
              <a:rPr lang="en-US" sz="1900" dirty="0">
                <a:effectLst/>
                <a:ea typeface="+mn-lt"/>
                <a:cs typeface="+mn-lt"/>
              </a:rPr>
              <a:t> integration</a:t>
            </a:r>
            <a:r>
              <a:rPr lang="en-US" sz="1900" dirty="0">
                <a:ea typeface="+mn-lt"/>
                <a:cs typeface="+mn-lt"/>
              </a:rPr>
              <a:t> between different hardware </a:t>
            </a:r>
            <a:r>
              <a:rPr lang="en-US" sz="1900" dirty="0">
                <a:effectLst/>
                <a:ea typeface="+mn-lt"/>
                <a:cs typeface="+mn-lt"/>
              </a:rPr>
              <a:t>and </a:t>
            </a:r>
            <a:r>
              <a:rPr lang="en-US" sz="1900" dirty="0">
                <a:ea typeface="+mn-lt"/>
                <a:cs typeface="+mn-lt"/>
              </a:rPr>
              <a:t>software systems, avoiding data silos. Moreover, </a:t>
            </a:r>
            <a:r>
              <a:rPr lang="en-US" sz="1900" dirty="0">
                <a:effectLst/>
                <a:ea typeface="+mn-lt"/>
                <a:cs typeface="+mn-lt"/>
              </a:rPr>
              <a:t>AI </a:t>
            </a:r>
            <a:r>
              <a:rPr lang="en-US" sz="1900" dirty="0">
                <a:ea typeface="+mn-lt"/>
                <a:cs typeface="+mn-lt"/>
              </a:rPr>
              <a:t>solutions can operate both </a:t>
            </a:r>
            <a:r>
              <a:rPr lang="en-US" sz="1900" dirty="0">
                <a:effectLst/>
                <a:ea typeface="+mn-lt"/>
                <a:cs typeface="+mn-lt"/>
              </a:rPr>
              <a:t>in the</a:t>
            </a:r>
            <a:r>
              <a:rPr lang="en-US" sz="1900" dirty="0">
                <a:ea typeface="+mn-lt"/>
                <a:cs typeface="+mn-lt"/>
              </a:rPr>
              <a:t> </a:t>
            </a:r>
            <a:r>
              <a:rPr lang="en-US" sz="1900" b="1" dirty="0">
                <a:effectLst/>
                <a:ea typeface="+mn-lt"/>
                <a:cs typeface="+mn-lt"/>
              </a:rPr>
              <a:t>cloud </a:t>
            </a:r>
            <a:r>
              <a:rPr lang="en-US" sz="1900" b="1" dirty="0">
                <a:ea typeface="+mn-lt"/>
                <a:cs typeface="+mn-lt"/>
              </a:rPr>
              <a:t>for large-scale processing</a:t>
            </a:r>
            <a:r>
              <a:rPr lang="en-US" sz="1900" dirty="0">
                <a:ea typeface="+mn-lt"/>
                <a:cs typeface="+mn-lt"/>
              </a:rPr>
              <a:t> and </a:t>
            </a:r>
            <a:r>
              <a:rPr lang="en-US" sz="1900" b="1" dirty="0">
                <a:effectLst/>
                <a:ea typeface="+mn-lt"/>
                <a:cs typeface="+mn-lt"/>
              </a:rPr>
              <a:t>on </a:t>
            </a:r>
            <a:r>
              <a:rPr lang="en-US" sz="1900" b="1" dirty="0">
                <a:ea typeface="+mn-lt"/>
                <a:cs typeface="+mn-lt"/>
              </a:rPr>
              <a:t>local (</a:t>
            </a:r>
            <a:r>
              <a:rPr lang="en-US" sz="1900" b="1" dirty="0">
                <a:effectLst/>
                <a:ea typeface="+mn-lt"/>
                <a:cs typeface="+mn-lt"/>
              </a:rPr>
              <a:t>edge</a:t>
            </a:r>
            <a:r>
              <a:rPr lang="en-US" sz="1900" b="1" dirty="0">
                <a:ea typeface="+mn-lt"/>
                <a:cs typeface="+mn-lt"/>
              </a:rPr>
              <a:t>)</a:t>
            </a:r>
            <a:r>
              <a:rPr lang="en-US" sz="1900" b="1" dirty="0">
                <a:effectLst/>
                <a:ea typeface="+mn-lt"/>
                <a:cs typeface="+mn-lt"/>
              </a:rPr>
              <a:t> devices</a:t>
            </a:r>
            <a:r>
              <a:rPr lang="en-US" sz="1900" dirty="0">
                <a:ea typeface="+mn-lt"/>
                <a:cs typeface="+mn-lt"/>
              </a:rPr>
              <a:t> </a:t>
            </a:r>
            <a:r>
              <a:rPr lang="en-US" sz="1900" dirty="0">
                <a:effectLst/>
                <a:ea typeface="+mn-lt"/>
                <a:cs typeface="+mn-lt"/>
              </a:rPr>
              <a:t>for</a:t>
            </a:r>
            <a:r>
              <a:rPr lang="en-US" sz="1900" dirty="0">
                <a:ea typeface="+mn-lt"/>
                <a:cs typeface="+mn-lt"/>
              </a:rPr>
              <a:t> </a:t>
            </a:r>
            <a:r>
              <a:rPr lang="en-US" sz="1900" b="1" dirty="0">
                <a:ea typeface="+mn-lt"/>
                <a:cs typeface="+mn-lt"/>
              </a:rPr>
              <a:t>fast, on-site responses</a:t>
            </a:r>
            <a:r>
              <a:rPr lang="en-US" sz="1900" dirty="0">
                <a:ea typeface="+mn-lt"/>
                <a:cs typeface="+mn-lt"/>
              </a:rPr>
              <a:t>, supporting flexible and responsive farm operations.</a:t>
            </a:r>
            <a:endParaRPr lang="cs-CZ" sz="1900" dirty="0">
              <a:ea typeface="Calibri" panose="020F0502020204030204"/>
              <a:cs typeface="Calibri" panose="020F0502020204030204"/>
            </a:endParaRPr>
          </a:p>
        </p:txBody>
      </p:sp>
      <p:pic>
        <p:nvPicPr>
          <p:cNvPr id="4" name="Obrázek 3" descr="Obsah obrázku kresba, Pozemní vozidlo, skica, vozidlo&#10;&#10;Obsah vygenerovaný umělou inteligencí může být nesprávný.">
            <a:extLst>
              <a:ext uri="{FF2B5EF4-FFF2-40B4-BE49-F238E27FC236}">
                <a16:creationId xmlns:a16="http://schemas.microsoft.com/office/drawing/2014/main" id="{73CFEDA8-C396-99B8-6556-B39B665385CD}"/>
              </a:ext>
            </a:extLst>
          </p:cNvPr>
          <p:cNvPicPr>
            <a:picLocks noChangeAspect="1"/>
          </p:cNvPicPr>
          <p:nvPr/>
        </p:nvPicPr>
        <p:blipFill>
          <a:blip r:embed="rId2"/>
          <a:stretch>
            <a:fillRect/>
          </a:stretch>
        </p:blipFill>
        <p:spPr>
          <a:xfrm>
            <a:off x="565650" y="2736359"/>
            <a:ext cx="4521200" cy="3014133"/>
          </a:xfrm>
          <a:prstGeom prst="rect">
            <a:avLst/>
          </a:prstGeom>
        </p:spPr>
      </p:pic>
    </p:spTree>
    <p:extLst>
      <p:ext uri="{BB962C8B-B14F-4D97-AF65-F5344CB8AC3E}">
        <p14:creationId xmlns:p14="http://schemas.microsoft.com/office/powerpoint/2010/main" val="70821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5912A-3ADC-241C-556C-1E66572EE1FD}"/>
            </a:ext>
          </a:extLst>
        </p:cNvPr>
        <p:cNvGrpSpPr/>
        <p:nvPr/>
      </p:nvGrpSpPr>
      <p:grpSpPr>
        <a:xfrm>
          <a:off x="0" y="0"/>
          <a:ext cx="0" cy="0"/>
          <a:chOff x="0" y="0"/>
          <a:chExt cx="0" cy="0"/>
        </a:xfrm>
      </p:grpSpPr>
      <p:pic>
        <p:nvPicPr>
          <p:cNvPr id="4" name="Picture Placeholder 13">
            <a:extLst>
              <a:ext uri="{FF2B5EF4-FFF2-40B4-BE49-F238E27FC236}">
                <a16:creationId xmlns:a16="http://schemas.microsoft.com/office/drawing/2014/main" id="{33F50C74-30B4-9A86-291A-E5B005CF4A1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15" name="TextBox 14">
            <a:extLst>
              <a:ext uri="{FF2B5EF4-FFF2-40B4-BE49-F238E27FC236}">
                <a16:creationId xmlns:a16="http://schemas.microsoft.com/office/drawing/2014/main" id="{4BA5B326-829B-8000-1766-CF5036E72A62}"/>
              </a:ext>
            </a:extLst>
          </p:cNvPr>
          <p:cNvSpPr txBox="1"/>
          <p:nvPr/>
        </p:nvSpPr>
        <p:spPr>
          <a:xfrm>
            <a:off x="862147" y="2303656"/>
            <a:ext cx="8125311" cy="646331"/>
          </a:xfrm>
          <a:prstGeom prst="rect">
            <a:avLst/>
          </a:prstGeom>
          <a:solidFill>
            <a:srgbClr val="EEA821"/>
          </a:solid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VISUALISATION, CASE STUDIES &amp; IOT</a:t>
            </a:r>
          </a:p>
        </p:txBody>
      </p:sp>
      <p:sp>
        <p:nvSpPr>
          <p:cNvPr id="6" name="Rectangle 5">
            <a:extLst>
              <a:ext uri="{FF2B5EF4-FFF2-40B4-BE49-F238E27FC236}">
                <a16:creationId xmlns:a16="http://schemas.microsoft.com/office/drawing/2014/main" id="{B5981A2B-43A2-9614-A06E-D59B9CC309CC}"/>
              </a:ext>
            </a:extLst>
          </p:cNvPr>
          <p:cNvSpPr/>
          <p:nvPr/>
        </p:nvSpPr>
        <p:spPr>
          <a:xfrm>
            <a:off x="10027950" y="0"/>
            <a:ext cx="1407911" cy="2637692"/>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AC50024-336F-BC1B-4E92-C0ADC156AAD5}"/>
              </a:ext>
            </a:extLst>
          </p:cNvPr>
          <p:cNvSpPr/>
          <p:nvPr/>
        </p:nvSpPr>
        <p:spPr>
          <a:xfrm>
            <a:off x="0" y="5371864"/>
            <a:ext cx="1407911" cy="1486136"/>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00DD3C2-640C-69E0-9932-B802E70618A8}"/>
              </a:ext>
            </a:extLst>
          </p:cNvPr>
          <p:cNvSpPr>
            <a:spLocks noGrp="1"/>
          </p:cNvSpPr>
          <p:nvPr>
            <p:ph type="body" sz="quarter" idx="17"/>
          </p:nvPr>
        </p:nvSpPr>
        <p:spPr>
          <a:xfrm>
            <a:off x="9241981" y="871477"/>
            <a:ext cx="2066906" cy="582221"/>
          </a:xfrm>
        </p:spPr>
        <p:txBody>
          <a:bodyPr/>
          <a:lstStyle/>
          <a:p>
            <a:r>
              <a:rPr lang="cs-CZ" dirty="0"/>
              <a:t>03</a:t>
            </a:r>
            <a:endParaRPr lang="en-US" dirty="0"/>
          </a:p>
        </p:txBody>
      </p:sp>
      <p:grpSp>
        <p:nvGrpSpPr>
          <p:cNvPr id="10" name="Group 9">
            <a:extLst>
              <a:ext uri="{FF2B5EF4-FFF2-40B4-BE49-F238E27FC236}">
                <a16:creationId xmlns:a16="http://schemas.microsoft.com/office/drawing/2014/main" id="{182623FC-8732-8AA8-497D-7BCC0D37B191}"/>
              </a:ext>
            </a:extLst>
          </p:cNvPr>
          <p:cNvGrpSpPr/>
          <p:nvPr/>
        </p:nvGrpSpPr>
        <p:grpSpPr>
          <a:xfrm>
            <a:off x="9142810" y="3808810"/>
            <a:ext cx="3049190" cy="3049190"/>
            <a:chOff x="3268483" y="5538141"/>
            <a:chExt cx="1760348" cy="1760348"/>
          </a:xfrm>
          <a:solidFill>
            <a:schemeClr val="bg1">
              <a:alpha val="7008"/>
            </a:schemeClr>
          </a:solidFill>
        </p:grpSpPr>
        <p:sp>
          <p:nvSpPr>
            <p:cNvPr id="11" name="Freeform 10">
              <a:extLst>
                <a:ext uri="{FF2B5EF4-FFF2-40B4-BE49-F238E27FC236}">
                  <a16:creationId xmlns:a16="http://schemas.microsoft.com/office/drawing/2014/main" id="{38BF398F-D558-59BA-70CE-E355A3D7B991}"/>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B2D6DAA-37CB-0B9E-DBFA-03A51720E24E}"/>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416592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obrázku 6" descr="Obsah obrázku text, počítač, Operační systém, software&#10;&#10;Obsah vygenerovaný umělou inteligencí může být nesprávný.">
            <a:extLst>
              <a:ext uri="{FF2B5EF4-FFF2-40B4-BE49-F238E27FC236}">
                <a16:creationId xmlns:a16="http://schemas.microsoft.com/office/drawing/2014/main" id="{42AC2577-87FE-9D2B-8617-157C72CAF6EF}"/>
              </a:ext>
            </a:extLst>
          </p:cNvPr>
          <p:cNvPicPr>
            <a:picLocks noGrp="1" noChangeAspect="1"/>
          </p:cNvPicPr>
          <p:nvPr>
            <p:ph type="pic" sz="quarter" idx="10"/>
          </p:nvPr>
        </p:nvPicPr>
        <p:blipFill>
          <a:blip r:embed="rId2"/>
          <a:srcRect l="5074" t="7298" r="4447" b="11694"/>
          <a:stretch/>
        </p:blipFill>
        <p:spPr>
          <a:xfrm>
            <a:off x="1100831" y="2823667"/>
            <a:ext cx="4950779" cy="2954581"/>
          </a:xfrm>
        </p:spPr>
      </p:pic>
      <p:sp>
        <p:nvSpPr>
          <p:cNvPr id="4" name="Zástupný text 3">
            <a:extLst>
              <a:ext uri="{FF2B5EF4-FFF2-40B4-BE49-F238E27FC236}">
                <a16:creationId xmlns:a16="http://schemas.microsoft.com/office/drawing/2014/main" id="{AF497C87-ED34-2754-B70E-918F3ABB8FD2}"/>
              </a:ext>
            </a:extLst>
          </p:cNvPr>
          <p:cNvSpPr>
            <a:spLocks noGrp="1"/>
          </p:cNvSpPr>
          <p:nvPr>
            <p:ph type="body" sz="quarter" idx="13"/>
          </p:nvPr>
        </p:nvSpPr>
        <p:spPr>
          <a:xfrm>
            <a:off x="1697075" y="731075"/>
            <a:ext cx="4513081" cy="697353"/>
          </a:xfrm>
        </p:spPr>
        <p:txBody>
          <a:bodyPr>
            <a:normAutofit fontScale="85000" lnSpcReduction="10000"/>
          </a:bodyPr>
          <a:lstStyle/>
          <a:p>
            <a:r>
              <a:rPr lang="cs-CZ" b="1" dirty="0" err="1"/>
              <a:t>Visualization</a:t>
            </a:r>
            <a:r>
              <a:rPr lang="cs-CZ" b="1" dirty="0"/>
              <a:t> </a:t>
            </a:r>
            <a:r>
              <a:rPr lang="cs-CZ" b="1" dirty="0" err="1"/>
              <a:t>of</a:t>
            </a:r>
            <a:r>
              <a:rPr lang="cs-CZ" b="1" dirty="0"/>
              <a:t> AI </a:t>
            </a:r>
            <a:r>
              <a:rPr lang="cs-CZ" b="1" dirty="0" err="1"/>
              <a:t>Insights</a:t>
            </a:r>
            <a:endParaRPr lang="cs-CZ" b="1" dirty="0"/>
          </a:p>
        </p:txBody>
      </p:sp>
      <p:sp>
        <p:nvSpPr>
          <p:cNvPr id="5" name="Zástupný text 4">
            <a:extLst>
              <a:ext uri="{FF2B5EF4-FFF2-40B4-BE49-F238E27FC236}">
                <a16:creationId xmlns:a16="http://schemas.microsoft.com/office/drawing/2014/main" id="{439D7A7C-6F83-14C1-0999-B3A767982F1C}"/>
              </a:ext>
            </a:extLst>
          </p:cNvPr>
          <p:cNvSpPr>
            <a:spLocks noGrp="1"/>
          </p:cNvSpPr>
          <p:nvPr>
            <p:ph type="body" sz="quarter" idx="14"/>
          </p:nvPr>
        </p:nvSpPr>
        <p:spPr>
          <a:xfrm>
            <a:off x="6603598" y="1143849"/>
            <a:ext cx="5428457" cy="3158718"/>
          </a:xfrm>
        </p:spPr>
        <p:txBody>
          <a:bodyPr lIns="91440" tIns="45720" rIns="91440" bIns="45720" anchor="t">
            <a:noAutofit/>
          </a:bodyPr>
          <a:lstStyle/>
          <a:p>
            <a:pPr>
              <a:spcBef>
                <a:spcPts val="180"/>
              </a:spcBef>
              <a:spcAft>
                <a:spcPts val="180"/>
              </a:spcAft>
            </a:pPr>
            <a:r>
              <a:rPr lang="en-US" sz="1800" dirty="0">
                <a:ea typeface="+mn-lt"/>
                <a:cs typeface="+mn-lt"/>
              </a:rPr>
              <a:t>Visualization of AI insights in agriculture transforms complex data into accessible and actionable information for farmers and agronomists. </a:t>
            </a:r>
            <a:r>
              <a:rPr lang="en-US" sz="1800" b="1" dirty="0">
                <a:effectLst/>
                <a:ea typeface="+mn-lt"/>
                <a:cs typeface="+mn-lt"/>
              </a:rPr>
              <a:t>Map-based outputs</a:t>
            </a:r>
            <a:r>
              <a:rPr lang="en-US" sz="1800" dirty="0">
                <a:ea typeface="+mn-lt"/>
                <a:cs typeface="+mn-lt"/>
              </a:rPr>
              <a:t> display </a:t>
            </a:r>
            <a:r>
              <a:rPr lang="en-US" sz="1800" dirty="0">
                <a:effectLst/>
                <a:ea typeface="+mn-lt"/>
                <a:cs typeface="+mn-lt"/>
              </a:rPr>
              <a:t>fields </a:t>
            </a:r>
            <a:r>
              <a:rPr lang="en-US" sz="1800" dirty="0">
                <a:ea typeface="+mn-lt"/>
                <a:cs typeface="+mn-lt"/>
              </a:rPr>
              <a:t>as </a:t>
            </a:r>
            <a:r>
              <a:rPr lang="en-US" sz="1800" b="1" dirty="0" err="1">
                <a:ea typeface="+mn-lt"/>
                <a:cs typeface="+mn-lt"/>
              </a:rPr>
              <a:t>colour</a:t>
            </a:r>
            <a:r>
              <a:rPr lang="en-US" sz="1800" b="1" dirty="0">
                <a:ea typeface="+mn-lt"/>
                <a:cs typeface="+mn-lt"/>
              </a:rPr>
              <a:t>-coded </a:t>
            </a:r>
            <a:r>
              <a:rPr lang="en-US" sz="1800" b="1" dirty="0">
                <a:effectLst/>
                <a:ea typeface="+mn-lt"/>
                <a:cs typeface="+mn-lt"/>
              </a:rPr>
              <a:t>zones</a:t>
            </a:r>
            <a:r>
              <a:rPr lang="en-US" sz="1800" dirty="0">
                <a:ea typeface="+mn-lt"/>
                <a:cs typeface="+mn-lt"/>
              </a:rPr>
              <a:t> </a:t>
            </a:r>
            <a:r>
              <a:rPr lang="en-US" sz="1800" dirty="0">
                <a:effectLst/>
                <a:ea typeface="+mn-lt"/>
                <a:cs typeface="+mn-lt"/>
              </a:rPr>
              <a:t>based on </a:t>
            </a:r>
            <a:r>
              <a:rPr lang="en-US" sz="1800" dirty="0">
                <a:ea typeface="+mn-lt"/>
                <a:cs typeface="+mn-lt"/>
              </a:rPr>
              <a:t>parameters like </a:t>
            </a:r>
            <a:r>
              <a:rPr lang="en-US" sz="1800" b="1" dirty="0">
                <a:effectLst/>
                <a:ea typeface="+mn-lt"/>
                <a:cs typeface="+mn-lt"/>
              </a:rPr>
              <a:t>moisture</a:t>
            </a:r>
            <a:r>
              <a:rPr lang="en-US" sz="1800" b="1" dirty="0">
                <a:ea typeface="+mn-lt"/>
                <a:cs typeface="+mn-lt"/>
              </a:rPr>
              <a:t> levels</a:t>
            </a:r>
            <a:r>
              <a:rPr lang="en-US" sz="1800" b="1" dirty="0">
                <a:effectLst/>
                <a:ea typeface="+mn-lt"/>
                <a:cs typeface="+mn-lt"/>
              </a:rPr>
              <a:t>, </a:t>
            </a:r>
            <a:r>
              <a:rPr lang="en-US" sz="1800" b="1" dirty="0">
                <a:ea typeface="+mn-lt"/>
                <a:cs typeface="+mn-lt"/>
              </a:rPr>
              <a:t>nutrient availability</a:t>
            </a:r>
            <a:r>
              <a:rPr lang="en-US" sz="1800" b="1" dirty="0">
                <a:effectLst/>
                <a:ea typeface="+mn-lt"/>
                <a:cs typeface="+mn-lt"/>
              </a:rPr>
              <a:t>, </a:t>
            </a:r>
            <a:r>
              <a:rPr lang="en-US" sz="1800" b="1" dirty="0">
                <a:ea typeface="+mn-lt"/>
                <a:cs typeface="+mn-lt"/>
              </a:rPr>
              <a:t>or crop </a:t>
            </a:r>
            <a:r>
              <a:rPr lang="en-US" sz="1800" b="1" dirty="0">
                <a:effectLst/>
                <a:ea typeface="+mn-lt"/>
                <a:cs typeface="+mn-lt"/>
              </a:rPr>
              <a:t>health</a:t>
            </a:r>
            <a:r>
              <a:rPr lang="en-US" sz="1800" dirty="0">
                <a:ea typeface="+mn-lt"/>
                <a:cs typeface="+mn-lt"/>
              </a:rPr>
              <a:t>, making it easy to identify areas needing attention. </a:t>
            </a:r>
          </a:p>
          <a:p>
            <a:pPr>
              <a:spcBef>
                <a:spcPts val="180"/>
              </a:spcBef>
              <a:spcAft>
                <a:spcPts val="180"/>
              </a:spcAft>
            </a:pPr>
            <a:r>
              <a:rPr lang="en-US" sz="1800" b="1" dirty="0">
                <a:effectLst/>
                <a:ea typeface="+mn-lt"/>
                <a:cs typeface="+mn-lt"/>
              </a:rPr>
              <a:t>Charts and dashboards</a:t>
            </a:r>
            <a:r>
              <a:rPr lang="en-US" sz="1800" dirty="0">
                <a:ea typeface="+mn-lt"/>
                <a:cs typeface="+mn-lt"/>
              </a:rPr>
              <a:t> present </a:t>
            </a:r>
            <a:r>
              <a:rPr lang="en-US" sz="1800" dirty="0">
                <a:effectLst/>
                <a:ea typeface="+mn-lt"/>
                <a:cs typeface="+mn-lt"/>
              </a:rPr>
              <a:t>clear</a:t>
            </a:r>
            <a:r>
              <a:rPr lang="en-US" sz="1800" dirty="0">
                <a:ea typeface="+mn-lt"/>
                <a:cs typeface="+mn-lt"/>
              </a:rPr>
              <a:t> </a:t>
            </a:r>
            <a:r>
              <a:rPr lang="en-US" sz="1800" b="1" dirty="0">
                <a:ea typeface="+mn-lt"/>
                <a:cs typeface="+mn-lt"/>
              </a:rPr>
              <a:t>trends over time</a:t>
            </a:r>
            <a:r>
              <a:rPr lang="en-US" sz="1800" dirty="0">
                <a:ea typeface="+mn-lt"/>
                <a:cs typeface="+mn-lt"/>
              </a:rPr>
              <a:t>, such as </a:t>
            </a:r>
            <a:r>
              <a:rPr lang="en-US" sz="1800" dirty="0">
                <a:effectLst/>
                <a:ea typeface="+mn-lt"/>
                <a:cs typeface="+mn-lt"/>
              </a:rPr>
              <a:t>crop growth</a:t>
            </a:r>
            <a:r>
              <a:rPr lang="en-US" sz="1800" dirty="0">
                <a:ea typeface="+mn-lt"/>
                <a:cs typeface="+mn-lt"/>
              </a:rPr>
              <a:t> stages</a:t>
            </a:r>
            <a:r>
              <a:rPr lang="en-US" sz="1800" dirty="0">
                <a:effectLst/>
                <a:ea typeface="+mn-lt"/>
                <a:cs typeface="+mn-lt"/>
              </a:rPr>
              <a:t>, temperature</a:t>
            </a:r>
            <a:r>
              <a:rPr lang="en-US" sz="1800" dirty="0">
                <a:ea typeface="+mn-lt"/>
                <a:cs typeface="+mn-lt"/>
              </a:rPr>
              <a:t> changes, or yield forecasts</a:t>
            </a:r>
            <a:r>
              <a:rPr lang="en-US" sz="1800" dirty="0">
                <a:effectLst/>
                <a:ea typeface="+mn-lt"/>
                <a:cs typeface="+mn-lt"/>
              </a:rPr>
              <a:t>, </a:t>
            </a:r>
            <a:r>
              <a:rPr lang="en-US" sz="1800" dirty="0">
                <a:ea typeface="+mn-lt"/>
                <a:cs typeface="+mn-lt"/>
              </a:rPr>
              <a:t>helping users track performance and plan accordingly. </a:t>
            </a:r>
          </a:p>
          <a:p>
            <a:pPr>
              <a:spcBef>
                <a:spcPts val="180"/>
              </a:spcBef>
              <a:spcAft>
                <a:spcPts val="180"/>
              </a:spcAft>
            </a:pPr>
            <a:r>
              <a:rPr lang="en-US" sz="1800" b="1" dirty="0">
                <a:effectLst/>
                <a:ea typeface="+mn-lt"/>
                <a:cs typeface="+mn-lt"/>
              </a:rPr>
              <a:t>Alerts and notifications</a:t>
            </a:r>
            <a:r>
              <a:rPr lang="en-US" sz="1800" dirty="0">
                <a:effectLst/>
                <a:ea typeface="+mn-lt"/>
                <a:cs typeface="+mn-lt"/>
              </a:rPr>
              <a:t>, </a:t>
            </a:r>
            <a:r>
              <a:rPr lang="en-US" sz="1800" dirty="0">
                <a:ea typeface="+mn-lt"/>
                <a:cs typeface="+mn-lt"/>
              </a:rPr>
              <a:t>triggered by AI analysis, can be </a:t>
            </a:r>
            <a:r>
              <a:rPr lang="en-US" sz="1800" b="1" dirty="0">
                <a:effectLst/>
                <a:ea typeface="+mn-lt"/>
                <a:cs typeface="+mn-lt"/>
              </a:rPr>
              <a:t>sent to </a:t>
            </a:r>
            <a:r>
              <a:rPr lang="en-US" sz="1800" b="1" dirty="0">
                <a:ea typeface="+mn-lt"/>
                <a:cs typeface="+mn-lt"/>
              </a:rPr>
              <a:t>mobile devices or computers</a:t>
            </a:r>
            <a:r>
              <a:rPr lang="en-US" sz="1800" dirty="0">
                <a:ea typeface="+mn-lt"/>
                <a:cs typeface="+mn-lt"/>
              </a:rPr>
              <a:t>, providing early warnings about </a:t>
            </a:r>
            <a:r>
              <a:rPr lang="en-US" sz="1800" b="1" dirty="0">
                <a:ea typeface="+mn-lt"/>
                <a:cs typeface="+mn-lt"/>
              </a:rPr>
              <a:t>droughts, pests, </a:t>
            </a:r>
            <a:r>
              <a:rPr lang="en-US" sz="1800" b="1" dirty="0">
                <a:effectLst/>
                <a:ea typeface="+mn-lt"/>
                <a:cs typeface="+mn-lt"/>
              </a:rPr>
              <a:t>or </a:t>
            </a:r>
            <a:r>
              <a:rPr lang="en-US" sz="1800" b="1" dirty="0">
                <a:ea typeface="+mn-lt"/>
                <a:cs typeface="+mn-lt"/>
              </a:rPr>
              <a:t>disease outbreaks</a:t>
            </a:r>
            <a:r>
              <a:rPr lang="en-US" sz="1800" dirty="0">
                <a:ea typeface="+mn-lt"/>
                <a:cs typeface="+mn-lt"/>
              </a:rPr>
              <a:t>. Additionally, </a:t>
            </a:r>
            <a:r>
              <a:rPr lang="en-US" sz="1800" b="1" dirty="0">
                <a:ea typeface="+mn-lt"/>
                <a:cs typeface="+mn-lt"/>
              </a:rPr>
              <a:t>interactive </a:t>
            </a:r>
            <a:r>
              <a:rPr lang="en-US" sz="1800" b="1" dirty="0" err="1">
                <a:ea typeface="+mn-lt"/>
                <a:cs typeface="+mn-lt"/>
              </a:rPr>
              <a:t>visualisations</a:t>
            </a:r>
            <a:r>
              <a:rPr lang="en-US" sz="1800" dirty="0">
                <a:ea typeface="+mn-lt"/>
                <a:cs typeface="+mn-lt"/>
              </a:rPr>
              <a:t> allow users to </a:t>
            </a:r>
            <a:r>
              <a:rPr lang="en-US" sz="1800" b="1" dirty="0">
                <a:ea typeface="+mn-lt"/>
                <a:cs typeface="+mn-lt"/>
              </a:rPr>
              <a:t>explore historical </a:t>
            </a:r>
            <a:r>
              <a:rPr lang="en-US" sz="1800" b="1" dirty="0">
                <a:effectLst/>
                <a:ea typeface="+mn-lt"/>
                <a:cs typeface="+mn-lt"/>
              </a:rPr>
              <a:t>data</a:t>
            </a:r>
            <a:r>
              <a:rPr lang="en-US" sz="1800" b="1" dirty="0">
                <a:ea typeface="+mn-lt"/>
                <a:cs typeface="+mn-lt"/>
              </a:rPr>
              <a:t>, simulate future conditions</a:t>
            </a:r>
            <a:r>
              <a:rPr lang="en-US" sz="1800" dirty="0">
                <a:ea typeface="+mn-lt"/>
                <a:cs typeface="+mn-lt"/>
              </a:rPr>
              <a:t>,</a:t>
            </a:r>
            <a:r>
              <a:rPr lang="en-US" sz="1800" dirty="0">
                <a:effectLst/>
                <a:ea typeface="+mn-lt"/>
                <a:cs typeface="+mn-lt"/>
              </a:rPr>
              <a:t> and </a:t>
            </a:r>
            <a:r>
              <a:rPr lang="en-US" sz="1800" dirty="0">
                <a:ea typeface="+mn-lt"/>
                <a:cs typeface="+mn-lt"/>
              </a:rPr>
              <a:t>compare different management strategies, enhancing decision-making through visual understanding.</a:t>
            </a:r>
            <a:endParaRPr lang="cs-CZ" sz="1800" dirty="0">
              <a:latin typeface="Cambria"/>
              <a:ea typeface="Cambria"/>
              <a:cs typeface="Times New Roman"/>
            </a:endParaRPr>
          </a:p>
        </p:txBody>
      </p:sp>
    </p:spTree>
    <p:extLst>
      <p:ext uri="{BB962C8B-B14F-4D97-AF65-F5344CB8AC3E}">
        <p14:creationId xmlns:p14="http://schemas.microsoft.com/office/powerpoint/2010/main" val="2880767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645B1-BD4F-6D18-4A6D-99D7708183B1}"/>
            </a:ext>
          </a:extLst>
        </p:cNvPr>
        <p:cNvGrpSpPr/>
        <p:nvPr/>
      </p:nvGrpSpPr>
      <p:grpSpPr>
        <a:xfrm>
          <a:off x="0" y="0"/>
          <a:ext cx="0" cy="0"/>
          <a:chOff x="0" y="0"/>
          <a:chExt cx="0" cy="0"/>
        </a:xfrm>
      </p:grpSpPr>
      <p:sp>
        <p:nvSpPr>
          <p:cNvPr id="4" name="Zástupný text 3">
            <a:extLst>
              <a:ext uri="{FF2B5EF4-FFF2-40B4-BE49-F238E27FC236}">
                <a16:creationId xmlns:a16="http://schemas.microsoft.com/office/drawing/2014/main" id="{0BD44A56-8E59-C607-D999-45BC5108FF31}"/>
              </a:ext>
            </a:extLst>
          </p:cNvPr>
          <p:cNvSpPr>
            <a:spLocks noGrp="1"/>
          </p:cNvSpPr>
          <p:nvPr>
            <p:ph type="body" sz="quarter" idx="13"/>
          </p:nvPr>
        </p:nvSpPr>
        <p:spPr>
          <a:xfrm>
            <a:off x="1675006" y="562401"/>
            <a:ext cx="9649486" cy="697353"/>
          </a:xfrm>
        </p:spPr>
        <p:txBody>
          <a:bodyPr>
            <a:noAutofit/>
          </a:bodyPr>
          <a:lstStyle/>
          <a:p>
            <a:r>
              <a:rPr lang="en-US" b="1" dirty="0">
                <a:highlight>
                  <a:srgbClr val="EEA821"/>
                </a:highlight>
              </a:rPr>
              <a:t>Case Study: </a:t>
            </a:r>
            <a:r>
              <a:rPr lang="en-US" b="1" dirty="0"/>
              <a:t>AI-Driven Decision Making in Crop Management</a:t>
            </a:r>
            <a:endParaRPr lang="cs-CZ" b="1" dirty="0"/>
          </a:p>
        </p:txBody>
      </p:sp>
      <p:sp>
        <p:nvSpPr>
          <p:cNvPr id="5" name="Zástupný text 4">
            <a:extLst>
              <a:ext uri="{FF2B5EF4-FFF2-40B4-BE49-F238E27FC236}">
                <a16:creationId xmlns:a16="http://schemas.microsoft.com/office/drawing/2014/main" id="{BB6D0A42-165B-436A-5E0A-359ACDB076EF}"/>
              </a:ext>
            </a:extLst>
          </p:cNvPr>
          <p:cNvSpPr>
            <a:spLocks noGrp="1"/>
          </p:cNvSpPr>
          <p:nvPr>
            <p:ph type="body" sz="quarter" idx="14"/>
          </p:nvPr>
        </p:nvSpPr>
        <p:spPr>
          <a:xfrm>
            <a:off x="1602308" y="1801674"/>
            <a:ext cx="5514397" cy="3245241"/>
          </a:xfrm>
        </p:spPr>
        <p:txBody>
          <a:bodyPr/>
          <a:lstStyle/>
          <a:p>
            <a:pPr marL="342900" lvl="0" indent="-342900">
              <a:spcBef>
                <a:spcPts val="180"/>
              </a:spcBef>
              <a:spcAft>
                <a:spcPts val="180"/>
              </a:spcAft>
              <a:buFont typeface="Arial" panose="020B0604020202020204" pitchFamily="34" charset="0"/>
              <a:buChar char="•"/>
            </a:pPr>
            <a:r>
              <a:rPr lang="en-US" sz="2000" dirty="0">
                <a:effectLst/>
                <a:latin typeface="Calibri" panose="020F0502020204030204" pitchFamily="34" charset="0"/>
                <a:ea typeface="Cambria" panose="02040503050406030204" pitchFamily="18" charset="0"/>
                <a:cs typeface="Times New Roman" panose="02020603050405020304" pitchFamily="18" charset="0"/>
              </a:rPr>
              <a:t>AI analysis of weather and soil data (</a:t>
            </a:r>
            <a:r>
              <a:rPr lang="en-US" sz="2000" dirty="0" err="1">
                <a:effectLst/>
                <a:latin typeface="Calibri" panose="020F0502020204030204" pitchFamily="34" charset="0"/>
                <a:ea typeface="Cambria" panose="02040503050406030204" pitchFamily="18" charset="0"/>
                <a:cs typeface="Times New Roman" panose="02020603050405020304" pitchFamily="18" charset="0"/>
              </a:rPr>
              <a:t>aWhere</a:t>
            </a:r>
            <a:r>
              <a:rPr lang="en-US" sz="2000" dirty="0">
                <a:effectLst/>
                <a:latin typeface="Calibri" panose="020F0502020204030204" pitchFamily="34" charset="0"/>
                <a:ea typeface="Cambria" panose="02040503050406030204" pitchFamily="18" charset="0"/>
                <a:cs typeface="Times New Roman" panose="02020603050405020304" pitchFamily="18" charset="0"/>
              </a:rPr>
              <a:t> platform)</a:t>
            </a:r>
            <a:endParaRPr lang="cs-CZ" sz="1100" dirty="0">
              <a:effectLst/>
              <a:latin typeface="Cambria" panose="02040503050406030204" pitchFamily="18" charset="0"/>
              <a:ea typeface="Cambria" panose="02040503050406030204" pitchFamily="18" charset="0"/>
              <a:cs typeface="Times New Roman" panose="02020603050405020304" pitchFamily="18" charset="0"/>
            </a:endParaRPr>
          </a:p>
          <a:p>
            <a:pPr marL="742950" lvl="1" indent="-285750" algn="l">
              <a:spcBef>
                <a:spcPts val="180"/>
              </a:spcBef>
              <a:spcAft>
                <a:spcPts val="180"/>
              </a:spcAft>
              <a:buFont typeface="Arial" panose="020B0604020202020204" pitchFamily="34" charset="0"/>
              <a:buChar char="–"/>
            </a:pPr>
            <a:r>
              <a:rPr lang="en-US" sz="2000" dirty="0">
                <a:solidFill>
                  <a:srgbClr val="404040"/>
                </a:solidFill>
                <a:effectLst/>
                <a:latin typeface="Calibri" panose="020F0502020204030204" pitchFamily="34" charset="0"/>
                <a:ea typeface="Cambria" panose="02040503050406030204" pitchFamily="18" charset="0"/>
                <a:cs typeface="Times New Roman" panose="02020603050405020304" pitchFamily="18" charset="0"/>
              </a:rPr>
              <a:t>hyper-local weather forecasts and crop growth models</a:t>
            </a:r>
            <a:endParaRPr lang="cs-CZ" sz="1100" dirty="0">
              <a:solidFill>
                <a:srgbClr val="404040"/>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Bef>
                <a:spcPts val="180"/>
              </a:spcBef>
              <a:spcAft>
                <a:spcPts val="180"/>
              </a:spcAft>
              <a:buFont typeface="Arial" panose="020B0604020202020204" pitchFamily="34" charset="0"/>
              <a:buChar char="•"/>
            </a:pPr>
            <a:r>
              <a:rPr lang="en-US" sz="2000" dirty="0">
                <a:effectLst/>
                <a:latin typeface="Calibri" panose="020F0502020204030204" pitchFamily="34" charset="0"/>
                <a:ea typeface="Cambria" panose="02040503050406030204" pitchFamily="18" charset="0"/>
                <a:cs typeface="Times New Roman" panose="02020603050405020304" pitchFamily="18" charset="0"/>
              </a:rPr>
              <a:t>Timely alerts for farmers</a:t>
            </a:r>
            <a:endParaRPr lang="cs-CZ" sz="1100" dirty="0">
              <a:effectLst/>
              <a:latin typeface="Cambria" panose="02040503050406030204" pitchFamily="18" charset="0"/>
              <a:ea typeface="Cambria" panose="02040503050406030204" pitchFamily="18" charset="0"/>
              <a:cs typeface="Times New Roman" panose="02020603050405020304" pitchFamily="18" charset="0"/>
            </a:endParaRPr>
          </a:p>
          <a:p>
            <a:pPr marL="742950" lvl="1" indent="-285750" algn="l">
              <a:spcBef>
                <a:spcPts val="180"/>
              </a:spcBef>
              <a:spcAft>
                <a:spcPts val="180"/>
              </a:spcAft>
              <a:buFont typeface="Arial" panose="020B0604020202020204" pitchFamily="34" charset="0"/>
              <a:buChar char="–"/>
            </a:pPr>
            <a:r>
              <a:rPr lang="en-US" sz="2000" dirty="0">
                <a:solidFill>
                  <a:srgbClr val="404040"/>
                </a:solidFill>
                <a:effectLst/>
                <a:latin typeface="Calibri" panose="020F0502020204030204" pitchFamily="34" charset="0"/>
                <a:ea typeface="Cambria" panose="02040503050406030204" pitchFamily="18" charset="0"/>
                <a:cs typeface="Times New Roman" panose="02020603050405020304" pitchFamily="18" charset="0"/>
              </a:rPr>
              <a:t>notifications about drought, frost, or pest risks</a:t>
            </a:r>
            <a:endParaRPr lang="cs-CZ" sz="1100" dirty="0">
              <a:solidFill>
                <a:srgbClr val="404040"/>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Bef>
                <a:spcPts val="180"/>
              </a:spcBef>
              <a:spcAft>
                <a:spcPts val="180"/>
              </a:spcAft>
              <a:buFont typeface="Arial" panose="020B0604020202020204" pitchFamily="34" charset="0"/>
              <a:buChar char="•"/>
            </a:pPr>
            <a:r>
              <a:rPr lang="en-US" sz="2000" dirty="0">
                <a:effectLst/>
                <a:latin typeface="Calibri" panose="020F0502020204030204" pitchFamily="34" charset="0"/>
                <a:ea typeface="Cambria" panose="02040503050406030204" pitchFamily="18" charset="0"/>
                <a:cs typeface="Times New Roman" panose="02020603050405020304" pitchFamily="18" charset="0"/>
              </a:rPr>
              <a:t>Agronomic intervention recommendations</a:t>
            </a:r>
            <a:endParaRPr lang="cs-CZ" sz="1100" dirty="0">
              <a:effectLst/>
              <a:latin typeface="Cambria" panose="02040503050406030204" pitchFamily="18" charset="0"/>
              <a:ea typeface="Cambria" panose="02040503050406030204" pitchFamily="18" charset="0"/>
              <a:cs typeface="Times New Roman" panose="02020603050405020304" pitchFamily="18" charset="0"/>
            </a:endParaRPr>
          </a:p>
          <a:p>
            <a:pPr marL="742950" lvl="1" indent="-285750" algn="l">
              <a:spcBef>
                <a:spcPts val="180"/>
              </a:spcBef>
              <a:spcAft>
                <a:spcPts val="180"/>
              </a:spcAft>
              <a:buFont typeface="Arial" panose="020B0604020202020204" pitchFamily="34" charset="0"/>
              <a:buChar char="–"/>
            </a:pPr>
            <a:r>
              <a:rPr lang="en-US" sz="2000" dirty="0">
                <a:solidFill>
                  <a:srgbClr val="404040"/>
                </a:solidFill>
                <a:effectLst/>
                <a:latin typeface="Calibri" panose="020F0502020204030204" pitchFamily="34" charset="0"/>
                <a:ea typeface="Cambria" panose="02040503050406030204" pitchFamily="18" charset="0"/>
                <a:cs typeface="Times New Roman" panose="02020603050405020304" pitchFamily="18" charset="0"/>
              </a:rPr>
              <a:t>advising on irrigation, fertilization, and harvest timing</a:t>
            </a:r>
            <a:endParaRPr lang="cs-CZ" sz="1100" dirty="0">
              <a:solidFill>
                <a:srgbClr val="404040"/>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Bef>
                <a:spcPts val="180"/>
              </a:spcBef>
              <a:spcAft>
                <a:spcPts val="180"/>
              </a:spcAft>
              <a:buFont typeface="Arial" panose="020B0604020202020204" pitchFamily="34" charset="0"/>
              <a:buChar char="•"/>
            </a:pPr>
            <a:r>
              <a:rPr lang="en-US" sz="2000" dirty="0">
                <a:effectLst/>
                <a:latin typeface="Calibri" panose="020F0502020204030204" pitchFamily="34" charset="0"/>
                <a:ea typeface="Cambria" panose="02040503050406030204" pitchFamily="18" charset="0"/>
                <a:cs typeface="Times New Roman" panose="02020603050405020304" pitchFamily="18" charset="0"/>
              </a:rPr>
              <a:t>Results: ~40% reduction in losses from adverse weather, +35% improvement in harvest planning</a:t>
            </a:r>
            <a:endParaRPr lang="cs-CZ" sz="1100" dirty="0">
              <a:effectLst/>
              <a:latin typeface="Cambria" panose="02040503050406030204" pitchFamily="18" charset="0"/>
              <a:ea typeface="Cambria" panose="02040503050406030204" pitchFamily="18" charset="0"/>
              <a:cs typeface="Times New Roman" panose="02020603050405020304" pitchFamily="18" charset="0"/>
            </a:endParaRPr>
          </a:p>
          <a:p>
            <a:pPr>
              <a:buNone/>
            </a:pPr>
            <a:r>
              <a:rPr lang="en-US" sz="2000" dirty="0">
                <a:effectLst/>
                <a:latin typeface="Calibri" panose="020F0502020204030204" pitchFamily="34" charset="0"/>
                <a:ea typeface="Cambria" panose="02040503050406030204" pitchFamily="18" charset="0"/>
              </a:rPr>
              <a:t>Example: </a:t>
            </a:r>
            <a:r>
              <a:rPr lang="en-US" sz="2000" dirty="0">
                <a:effectLst/>
                <a:latin typeface="Calibri" panose="020F0502020204030204" pitchFamily="34" charset="0"/>
                <a:ea typeface="Cambria" panose="02040503050406030204" pitchFamily="18" charset="0"/>
                <a:hlinkClick r:id="rId2">
                  <a:extLst>
                    <a:ext uri="{A12FA001-AC4F-418D-AE19-62706E023703}">
                      <ahyp:hlinkClr xmlns:ahyp="http://schemas.microsoft.com/office/drawing/2018/hyperlinkcolor" val="tx"/>
                    </a:ext>
                  </a:extLst>
                </a:hlinkClick>
              </a:rPr>
              <a:t>Where AI Predictive Analytics Case Study</a:t>
            </a:r>
            <a:endParaRPr lang="it-IT" sz="2000" dirty="0"/>
          </a:p>
        </p:txBody>
      </p:sp>
      <p:pic>
        <p:nvPicPr>
          <p:cNvPr id="3" name="Obrázek 2" descr="Obsah obrázku text, osoba, venku, počítač&#10;&#10;Obsah vygenerovaný umělou inteligencí může být nesprávný.">
            <a:extLst>
              <a:ext uri="{FF2B5EF4-FFF2-40B4-BE49-F238E27FC236}">
                <a16:creationId xmlns:a16="http://schemas.microsoft.com/office/drawing/2014/main" id="{635AD59C-F5BB-F5E7-D592-527232E2ADC7}"/>
              </a:ext>
            </a:extLst>
          </p:cNvPr>
          <p:cNvPicPr>
            <a:picLocks noChangeAspect="1"/>
          </p:cNvPicPr>
          <p:nvPr/>
        </p:nvPicPr>
        <p:blipFill>
          <a:blip r:embed="rId3"/>
          <a:stretch>
            <a:fillRect/>
          </a:stretch>
        </p:blipFill>
        <p:spPr>
          <a:xfrm>
            <a:off x="7116706" y="2188161"/>
            <a:ext cx="4867860" cy="3245240"/>
          </a:xfrm>
          <a:prstGeom prst="rect">
            <a:avLst/>
          </a:prstGeom>
        </p:spPr>
      </p:pic>
    </p:spTree>
    <p:extLst>
      <p:ext uri="{BB962C8B-B14F-4D97-AF65-F5344CB8AC3E}">
        <p14:creationId xmlns:p14="http://schemas.microsoft.com/office/powerpoint/2010/main" val="3002317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608FB-8145-48F8-F72B-52B3E9C27FCE}"/>
            </a:ext>
          </a:extLst>
        </p:cNvPr>
        <p:cNvGrpSpPr/>
        <p:nvPr/>
      </p:nvGrpSpPr>
      <p:grpSpPr>
        <a:xfrm>
          <a:off x="0" y="0"/>
          <a:ext cx="0" cy="0"/>
          <a:chOff x="0" y="0"/>
          <a:chExt cx="0" cy="0"/>
        </a:xfrm>
      </p:grpSpPr>
      <p:sp>
        <p:nvSpPr>
          <p:cNvPr id="4" name="Zástupný text 3">
            <a:extLst>
              <a:ext uri="{FF2B5EF4-FFF2-40B4-BE49-F238E27FC236}">
                <a16:creationId xmlns:a16="http://schemas.microsoft.com/office/drawing/2014/main" id="{BD6385A8-A11B-437D-2536-7A84F65E3EFE}"/>
              </a:ext>
            </a:extLst>
          </p:cNvPr>
          <p:cNvSpPr>
            <a:spLocks noGrp="1"/>
          </p:cNvSpPr>
          <p:nvPr>
            <p:ph type="body" sz="quarter" idx="13"/>
          </p:nvPr>
        </p:nvSpPr>
        <p:spPr>
          <a:xfrm>
            <a:off x="1675006" y="776705"/>
            <a:ext cx="9649486" cy="697353"/>
          </a:xfrm>
        </p:spPr>
        <p:txBody>
          <a:bodyPr/>
          <a:lstStyle/>
          <a:p>
            <a:r>
              <a:rPr lang="en-US" b="1" dirty="0"/>
              <a:t>Advanced AI Tools for IoT in Agriculture</a:t>
            </a:r>
            <a:endParaRPr lang="cs-CZ" b="1" dirty="0"/>
          </a:p>
        </p:txBody>
      </p:sp>
      <p:sp>
        <p:nvSpPr>
          <p:cNvPr id="5" name="Zástupný text 4">
            <a:extLst>
              <a:ext uri="{FF2B5EF4-FFF2-40B4-BE49-F238E27FC236}">
                <a16:creationId xmlns:a16="http://schemas.microsoft.com/office/drawing/2014/main" id="{0F19D319-731D-CA75-D414-77AC73D056A5}"/>
              </a:ext>
            </a:extLst>
          </p:cNvPr>
          <p:cNvSpPr>
            <a:spLocks noGrp="1"/>
          </p:cNvSpPr>
          <p:nvPr>
            <p:ph type="body" sz="quarter" idx="14"/>
          </p:nvPr>
        </p:nvSpPr>
        <p:spPr>
          <a:xfrm>
            <a:off x="1460434" y="1474058"/>
            <a:ext cx="10078630" cy="3245241"/>
          </a:xfrm>
        </p:spPr>
        <p:txBody>
          <a:bodyPr lIns="91440" tIns="45720" rIns="91440" bIns="45720" anchor="t">
            <a:noAutofit/>
          </a:bodyPr>
          <a:lstStyle/>
          <a:p>
            <a:pPr algn="just">
              <a:spcBef>
                <a:spcPts val="180"/>
              </a:spcBef>
              <a:spcAft>
                <a:spcPts val="180"/>
              </a:spcAft>
            </a:pPr>
            <a:r>
              <a:rPr lang="en-US" sz="1800" dirty="0">
                <a:ea typeface="+mn-lt"/>
                <a:cs typeface="+mn-lt"/>
              </a:rPr>
              <a:t>Advanced AI tools for IoT in agriculture create intelligent, responsive farming environments by tightly integrating smart sensors with AI algorithms. </a:t>
            </a:r>
            <a:r>
              <a:rPr lang="en-US" sz="1800" b="1" dirty="0">
                <a:ea typeface="+mn-lt"/>
                <a:cs typeface="+mn-lt"/>
              </a:rPr>
              <a:t>IoT sensors</a:t>
            </a:r>
            <a:r>
              <a:rPr lang="en-US" sz="1800" dirty="0">
                <a:ea typeface="+mn-lt"/>
                <a:cs typeface="+mn-lt"/>
              </a:rPr>
              <a:t> embedded in soil, irrigation systems, or weather stations are now equipped with </a:t>
            </a:r>
            <a:r>
              <a:rPr lang="en-US" sz="1800" b="1" dirty="0">
                <a:ea typeface="+mn-lt"/>
                <a:cs typeface="+mn-lt"/>
              </a:rPr>
              <a:t>AI logic</a:t>
            </a:r>
            <a:r>
              <a:rPr lang="en-US" sz="1800" dirty="0">
                <a:ea typeface="+mn-lt"/>
                <a:cs typeface="+mn-lt"/>
              </a:rPr>
              <a:t> to interpret data on </a:t>
            </a:r>
            <a:r>
              <a:rPr lang="en-US" sz="1800" b="1" dirty="0">
                <a:ea typeface="+mn-lt"/>
                <a:cs typeface="+mn-lt"/>
              </a:rPr>
              <a:t>moisture, temperature, and nutrient levels</a:t>
            </a:r>
            <a:r>
              <a:rPr lang="en-US" sz="1800" dirty="0">
                <a:ea typeface="+mn-lt"/>
                <a:cs typeface="+mn-lt"/>
              </a:rPr>
              <a:t> in real time. Through </a:t>
            </a:r>
            <a:r>
              <a:rPr lang="en-US" sz="1800" b="1" dirty="0">
                <a:ea typeface="+mn-lt"/>
                <a:cs typeface="+mn-lt"/>
              </a:rPr>
              <a:t>on-farm edge computing</a:t>
            </a:r>
            <a:r>
              <a:rPr lang="en-US" sz="1800" dirty="0">
                <a:ea typeface="+mn-lt"/>
                <a:cs typeface="+mn-lt"/>
              </a:rPr>
              <a:t>, AI can process this sensor data directly at the source—such as on a tractor or irrigation controller—allowing for </a:t>
            </a:r>
            <a:r>
              <a:rPr lang="en-US" sz="1800" b="1" dirty="0">
                <a:ea typeface="+mn-lt"/>
                <a:cs typeface="+mn-lt"/>
              </a:rPr>
              <a:t>immediate, autonomous actions</a:t>
            </a:r>
            <a:r>
              <a:rPr lang="en-US" sz="1800" dirty="0">
                <a:ea typeface="+mn-lt"/>
                <a:cs typeface="+mn-lt"/>
              </a:rPr>
              <a:t> without relying on external networks. In parallel, </a:t>
            </a:r>
            <a:r>
              <a:rPr lang="en-US" sz="1800" b="1" dirty="0">
                <a:ea typeface="+mn-lt"/>
                <a:cs typeface="+mn-lt"/>
              </a:rPr>
              <a:t>cloud platforms</a:t>
            </a:r>
            <a:r>
              <a:rPr lang="en-US" sz="1800" dirty="0">
                <a:ea typeface="+mn-lt"/>
                <a:cs typeface="+mn-lt"/>
              </a:rPr>
              <a:t> like Microsoft </a:t>
            </a:r>
            <a:r>
              <a:rPr lang="en-US" sz="1800" dirty="0" err="1">
                <a:ea typeface="+mn-lt"/>
                <a:cs typeface="+mn-lt"/>
              </a:rPr>
              <a:t>FarmBeats</a:t>
            </a:r>
            <a:r>
              <a:rPr lang="en-US" sz="1800" dirty="0">
                <a:ea typeface="+mn-lt"/>
                <a:cs typeface="+mn-lt"/>
              </a:rPr>
              <a:t> aggregate data from across the farm to enable </a:t>
            </a:r>
            <a:r>
              <a:rPr lang="en-US" sz="1800" b="1" dirty="0">
                <a:ea typeface="+mn-lt"/>
                <a:cs typeface="+mn-lt"/>
              </a:rPr>
              <a:t>centralized analysis, visualization, and strategic planning</a:t>
            </a:r>
            <a:r>
              <a:rPr lang="en-US" sz="1800" dirty="0">
                <a:ea typeface="+mn-lt"/>
                <a:cs typeface="+mn-lt"/>
              </a:rPr>
              <a:t>. AI also supports </a:t>
            </a:r>
            <a:r>
              <a:rPr lang="en-US" sz="1800" b="1" dirty="0">
                <a:ea typeface="+mn-lt"/>
                <a:cs typeface="+mn-lt"/>
              </a:rPr>
              <a:t>predictive maintenance</a:t>
            </a:r>
            <a:r>
              <a:rPr lang="en-US" sz="1800" dirty="0">
                <a:ea typeface="+mn-lt"/>
                <a:cs typeface="+mn-lt"/>
              </a:rPr>
              <a:t>, identifying early signs of machinery wear or failure and </a:t>
            </a:r>
            <a:r>
              <a:rPr lang="en-US" sz="1800" b="1" dirty="0">
                <a:ea typeface="+mn-lt"/>
                <a:cs typeface="+mn-lt"/>
              </a:rPr>
              <a:t>automatically adjusting operations</a:t>
            </a:r>
            <a:r>
              <a:rPr lang="en-US" sz="1800" dirty="0">
                <a:ea typeface="+mn-lt"/>
                <a:cs typeface="+mn-lt"/>
              </a:rPr>
              <a:t> to prevent downtime. In </a:t>
            </a:r>
            <a:r>
              <a:rPr lang="en-US" sz="1800" b="1" dirty="0">
                <a:ea typeface="+mn-lt"/>
                <a:cs typeface="+mn-lt"/>
              </a:rPr>
              <a:t>smart greenhouses and precision farms</a:t>
            </a:r>
            <a:r>
              <a:rPr lang="en-US" sz="1800" dirty="0">
                <a:ea typeface="+mn-lt"/>
                <a:cs typeface="+mn-lt"/>
              </a:rPr>
              <a:t>, this AI-IoT integration allows for fully automated control of </a:t>
            </a:r>
            <a:r>
              <a:rPr lang="en-US" sz="1800" b="1" dirty="0">
                <a:ea typeface="+mn-lt"/>
                <a:cs typeface="+mn-lt"/>
              </a:rPr>
              <a:t>climate, irrigation, and nutrient delivery</a:t>
            </a:r>
            <a:r>
              <a:rPr lang="en-US" sz="1800" dirty="0">
                <a:ea typeface="+mn-lt"/>
                <a:cs typeface="+mn-lt"/>
              </a:rPr>
              <a:t>, ensuring optimal growing conditions at all times.</a:t>
            </a:r>
            <a:endParaRPr lang="cs-CZ" dirty="0">
              <a:ea typeface="Calibri" panose="020F0502020204030204"/>
              <a:cs typeface="Calibri" panose="020F0502020204030204"/>
            </a:endParaRPr>
          </a:p>
        </p:txBody>
      </p:sp>
      <p:pic>
        <p:nvPicPr>
          <p:cNvPr id="3" name="Obrázek 2" descr="Obsah obrázku venku, tráva, obloha, zemědělství&#10;&#10;Obsah vygenerovaný umělou inteligencí může být nesprávný.">
            <a:extLst>
              <a:ext uri="{FF2B5EF4-FFF2-40B4-BE49-F238E27FC236}">
                <a16:creationId xmlns:a16="http://schemas.microsoft.com/office/drawing/2014/main" id="{D831A540-DBE7-4B5A-12A3-98BD386E3AF3}"/>
              </a:ext>
            </a:extLst>
          </p:cNvPr>
          <p:cNvPicPr>
            <a:picLocks noChangeAspect="1"/>
          </p:cNvPicPr>
          <p:nvPr/>
        </p:nvPicPr>
        <p:blipFill>
          <a:blip r:embed="rId2"/>
          <a:stretch>
            <a:fillRect/>
          </a:stretch>
        </p:blipFill>
        <p:spPr>
          <a:xfrm>
            <a:off x="4005637" y="4179778"/>
            <a:ext cx="3835400" cy="2556933"/>
          </a:xfrm>
          <a:prstGeom prst="rect">
            <a:avLst/>
          </a:prstGeom>
        </p:spPr>
      </p:pic>
    </p:spTree>
    <p:extLst>
      <p:ext uri="{BB962C8B-B14F-4D97-AF65-F5344CB8AC3E}">
        <p14:creationId xmlns:p14="http://schemas.microsoft.com/office/powerpoint/2010/main" val="2770162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8710692" y="5160029"/>
            <a:ext cx="3170539" cy="1100205"/>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EEA821"/>
          </a:solidFill>
          <a:ln>
            <a:noFill/>
          </a:ln>
          <a:effectLst/>
        </p:spPr>
        <p:txBody>
          <a:bodyPr wrap="none" anchor="ctr"/>
          <a:lstStyle/>
          <a:p>
            <a:endParaRPr lang="en-GB" sz="900" noProof="0"/>
          </a:p>
        </p:txBody>
      </p:sp>
      <p:sp>
        <p:nvSpPr>
          <p:cNvPr id="208" name="Freeform 173"/>
          <p:cNvSpPr>
            <a:spLocks noChangeArrowheads="1"/>
          </p:cNvSpPr>
          <p:nvPr/>
        </p:nvSpPr>
        <p:spPr bwMode="auto">
          <a:xfrm>
            <a:off x="7540474" y="2963760"/>
            <a:ext cx="3170541" cy="1202212"/>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007772">
              <a:alpha val="78661"/>
            </a:srgbClr>
          </a:solidFill>
          <a:ln>
            <a:noFill/>
          </a:ln>
          <a:effectLst/>
        </p:spPr>
        <p:txBody>
          <a:bodyPr wrap="none" anchor="ctr"/>
          <a:lstStyle/>
          <a:p>
            <a:endParaRPr lang="en-GB" sz="900" noProof="0"/>
          </a:p>
        </p:txBody>
      </p:sp>
      <p:sp>
        <p:nvSpPr>
          <p:cNvPr id="209" name="Freeform 174"/>
          <p:cNvSpPr>
            <a:spLocks noChangeArrowheads="1"/>
          </p:cNvSpPr>
          <p:nvPr/>
        </p:nvSpPr>
        <p:spPr bwMode="auto">
          <a:xfrm>
            <a:off x="7648909" y="2555950"/>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07772"/>
          </a:solidFill>
          <a:ln>
            <a:noFill/>
          </a:ln>
          <a:effectLst/>
        </p:spPr>
        <p:txBody>
          <a:bodyPr wrap="none" anchor="ctr"/>
          <a:lstStyle/>
          <a:p>
            <a:endParaRPr lang="en-GB" sz="900" noProof="0"/>
          </a:p>
        </p:txBody>
      </p:sp>
      <p:sp>
        <p:nvSpPr>
          <p:cNvPr id="211" name="Freeform 176"/>
          <p:cNvSpPr>
            <a:spLocks noChangeArrowheads="1"/>
          </p:cNvSpPr>
          <p:nvPr/>
        </p:nvSpPr>
        <p:spPr bwMode="auto">
          <a:xfrm>
            <a:off x="8662284" y="1005575"/>
            <a:ext cx="3170539" cy="120221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EEA821"/>
          </a:solidFill>
          <a:ln>
            <a:noFill/>
          </a:ln>
          <a:effectLst/>
        </p:spPr>
        <p:txBody>
          <a:bodyPr wrap="none" anchor="ctr"/>
          <a:lstStyle/>
          <a:p>
            <a:endParaRPr lang="en-GB" sz="900" noProof="0"/>
          </a:p>
        </p:txBody>
      </p:sp>
      <p:sp>
        <p:nvSpPr>
          <p:cNvPr id="212" name="Freeform 177"/>
          <p:cNvSpPr>
            <a:spLocks noChangeArrowheads="1"/>
          </p:cNvSpPr>
          <p:nvPr/>
        </p:nvSpPr>
        <p:spPr bwMode="auto">
          <a:xfrm>
            <a:off x="8773076" y="597766"/>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07772"/>
          </a:solidFill>
          <a:ln>
            <a:noFill/>
          </a:ln>
          <a:effectLst/>
        </p:spPr>
        <p:txBody>
          <a:bodyPr wrap="none" anchor="ctr"/>
          <a:lstStyle/>
          <a:p>
            <a:endParaRPr lang="en-GB" sz="900" noProof="0"/>
          </a:p>
        </p:txBody>
      </p:sp>
      <p:sp>
        <p:nvSpPr>
          <p:cNvPr id="206" name="Freeform 171"/>
          <p:cNvSpPr>
            <a:spLocks noChangeArrowheads="1"/>
          </p:cNvSpPr>
          <p:nvPr/>
        </p:nvSpPr>
        <p:spPr bwMode="auto">
          <a:xfrm>
            <a:off x="8770719" y="4514136"/>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07772"/>
          </a:solidFill>
          <a:ln>
            <a:noFill/>
          </a:ln>
          <a:effectLst/>
        </p:spPr>
        <p:txBody>
          <a:bodyPr wrap="none" anchor="ctr"/>
          <a:lstStyle/>
          <a:p>
            <a:endParaRPr lang="en-GB" sz="900" noProof="0"/>
          </a:p>
        </p:txBody>
      </p:sp>
      <p:sp>
        <p:nvSpPr>
          <p:cNvPr id="53" name="CuadroTexto 598">
            <a:extLst>
              <a:ext uri="{FF2B5EF4-FFF2-40B4-BE49-F238E27FC236}">
                <a16:creationId xmlns:a16="http://schemas.microsoft.com/office/drawing/2014/main" id="{6CC72859-FD89-B208-B9C2-EAE301B08640}"/>
              </a:ext>
            </a:extLst>
          </p:cNvPr>
          <p:cNvSpPr txBox="1"/>
          <p:nvPr/>
        </p:nvSpPr>
        <p:spPr>
          <a:xfrm>
            <a:off x="8993482" y="717988"/>
            <a:ext cx="2508144" cy="430887"/>
          </a:xfrm>
          <a:prstGeom prst="rect">
            <a:avLst/>
          </a:prstGeom>
          <a:noFill/>
        </p:spPr>
        <p:txBody>
          <a:bodyPr wrap="square" rtlCol="0">
            <a:spAutoFit/>
          </a:bodyPr>
          <a:lstStyle/>
          <a:p>
            <a:r>
              <a:rPr lang="en-GB" sz="2200" b="1" noProof="0">
                <a:solidFill>
                  <a:schemeClr val="bg1"/>
                </a:solidFill>
                <a:latin typeface="Calibri" panose="020F0502020204030204" pitchFamily="34" charset="0"/>
                <a:ea typeface="Lato" charset="0"/>
                <a:cs typeface="Calibri" panose="020F0502020204030204" pitchFamily="34" charset="0"/>
              </a:rPr>
              <a:t>Understand… </a:t>
            </a: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7900872" y="2669099"/>
            <a:ext cx="2027793" cy="430887"/>
          </a:xfrm>
          <a:prstGeom prst="rect">
            <a:avLst/>
          </a:prstGeom>
          <a:noFill/>
        </p:spPr>
        <p:txBody>
          <a:bodyPr wrap="square" rtlCol="0">
            <a:spAutoFit/>
          </a:bodyPr>
          <a:lstStyle/>
          <a:p>
            <a:r>
              <a:rPr lang="en-GB" sz="2200" b="1" noProof="0">
                <a:solidFill>
                  <a:schemeClr val="bg1"/>
                </a:solidFill>
                <a:latin typeface="Calibri" panose="020F0502020204030204" pitchFamily="34" charset="0"/>
                <a:ea typeface="Lato" charset="0"/>
                <a:cs typeface="Calibri" panose="020F0502020204030204" pitchFamily="34" charset="0"/>
              </a:rPr>
              <a:t>Identify… </a:t>
            </a: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9152908" y="4621639"/>
            <a:ext cx="1934333" cy="430887"/>
          </a:xfrm>
          <a:prstGeom prst="rect">
            <a:avLst/>
          </a:prstGeom>
          <a:noFill/>
        </p:spPr>
        <p:txBody>
          <a:bodyPr wrap="square" rtlCol="0">
            <a:spAutoFit/>
          </a:bodyPr>
          <a:lstStyle/>
          <a:p>
            <a:r>
              <a:rPr lang="en-GB" sz="2200" b="1" noProof="0">
                <a:solidFill>
                  <a:schemeClr val="bg1"/>
                </a:solidFill>
                <a:latin typeface="Calibri" panose="020F0502020204030204" pitchFamily="34" charset="0"/>
                <a:ea typeface="Lato" charset="0"/>
                <a:cs typeface="Calibri" panose="020F0502020204030204" pitchFamily="34" charset="0"/>
              </a:rPr>
              <a:t>Explain…</a:t>
            </a:r>
          </a:p>
        </p:txBody>
      </p:sp>
      <p:sp>
        <p:nvSpPr>
          <p:cNvPr id="57" name="Rectángulo 602">
            <a:extLst>
              <a:ext uri="{FF2B5EF4-FFF2-40B4-BE49-F238E27FC236}">
                <a16:creationId xmlns:a16="http://schemas.microsoft.com/office/drawing/2014/main" id="{412B025F-8F7A-8C10-ADDC-78BA76DC48A8}"/>
              </a:ext>
            </a:extLst>
          </p:cNvPr>
          <p:cNvSpPr/>
          <p:nvPr/>
        </p:nvSpPr>
        <p:spPr>
          <a:xfrm>
            <a:off x="8993481" y="1284086"/>
            <a:ext cx="2928152" cy="830997"/>
          </a:xfrm>
          <a:prstGeom prst="rect">
            <a:avLst/>
          </a:prstGeom>
        </p:spPr>
        <p:txBody>
          <a:bodyPr wrap="square">
            <a:spAutoFit/>
          </a:bodyPr>
          <a:lstStyle/>
          <a:p>
            <a:r>
              <a:rPr lang="en-GB" sz="1600" noProof="0" dirty="0">
                <a:solidFill>
                  <a:schemeClr val="bg1"/>
                </a:solidFill>
                <a:latin typeface="Calibri" panose="020F0502020204030204" pitchFamily="34" charset="0"/>
                <a:ea typeface="Lato" charset="0"/>
                <a:cs typeface="Calibri" panose="020F0502020204030204" pitchFamily="34" charset="0"/>
              </a:rPr>
              <a:t>…</a:t>
            </a:r>
            <a:r>
              <a:rPr lang="en-US" sz="1600" dirty="0">
                <a:solidFill>
                  <a:schemeClr val="bg1"/>
                </a:solidFill>
                <a:latin typeface="Calibri" panose="020F0502020204030204" pitchFamily="34" charset="0"/>
                <a:ea typeface="Lato" charset="0"/>
                <a:cs typeface="Calibri" panose="020F0502020204030204" pitchFamily="34" charset="0"/>
              </a:rPr>
              <a:t>the principles of precision agriculture and its benefits.</a:t>
            </a:r>
          </a:p>
          <a:p>
            <a:endParaRPr lang="en-GB" sz="1600" noProof="0" dirty="0">
              <a:solidFill>
                <a:schemeClr val="bg1"/>
              </a:solidFill>
              <a:latin typeface="Calibri" panose="020F0502020204030204" pitchFamily="34" charset="0"/>
              <a:ea typeface="Lato" charset="0"/>
              <a:cs typeface="Calibri" panose="020F0502020204030204" pitchFamily="34" charset="0"/>
            </a:endParaRPr>
          </a:p>
        </p:txBody>
      </p:sp>
      <p:sp>
        <p:nvSpPr>
          <p:cNvPr id="62" name="Rectángulo 602">
            <a:extLst>
              <a:ext uri="{FF2B5EF4-FFF2-40B4-BE49-F238E27FC236}">
                <a16:creationId xmlns:a16="http://schemas.microsoft.com/office/drawing/2014/main" id="{8BD74F46-EE91-4B6C-DD4F-C1DCDE926F8C}"/>
              </a:ext>
            </a:extLst>
          </p:cNvPr>
          <p:cNvSpPr/>
          <p:nvPr/>
        </p:nvSpPr>
        <p:spPr>
          <a:xfrm>
            <a:off x="7823263" y="3244315"/>
            <a:ext cx="2887752" cy="1077218"/>
          </a:xfrm>
          <a:prstGeom prst="rect">
            <a:avLst/>
          </a:prstGeom>
        </p:spPr>
        <p:txBody>
          <a:bodyPr wrap="square">
            <a:spAutoFit/>
          </a:bodyPr>
          <a:lstStyle/>
          <a:p>
            <a:r>
              <a:rPr lang="en-GB" sz="1600" noProof="0" dirty="0">
                <a:solidFill>
                  <a:schemeClr val="bg1"/>
                </a:solidFill>
                <a:latin typeface="Calibri" panose="020F0502020204030204" pitchFamily="34" charset="0"/>
                <a:ea typeface="Lato" charset="0"/>
                <a:cs typeface="Calibri" panose="020F0502020204030204" pitchFamily="34" charset="0"/>
              </a:rPr>
              <a:t>…</a:t>
            </a:r>
            <a:r>
              <a:rPr lang="en-US" sz="1600" dirty="0">
                <a:solidFill>
                  <a:schemeClr val="bg1"/>
                </a:solidFill>
                <a:latin typeface="Calibri" panose="020F0502020204030204" pitchFamily="34" charset="0"/>
                <a:ea typeface="Lato" charset="0"/>
                <a:cs typeface="Calibri" panose="020F0502020204030204" pitchFamily="34" charset="0"/>
              </a:rPr>
              <a:t>key technologies such as IoT sensors, GPS-guided machinery, and remote sensing.</a:t>
            </a:r>
          </a:p>
          <a:p>
            <a:endParaRPr lang="cs-CZ" sz="1600" dirty="0">
              <a:solidFill>
                <a:schemeClr val="bg1"/>
              </a:solidFill>
              <a:latin typeface="Calibri" panose="020F0502020204030204" pitchFamily="34" charset="0"/>
              <a:ea typeface="Lato" charset="0"/>
              <a:cs typeface="Calibri" panose="020F0502020204030204" pitchFamily="34" charset="0"/>
            </a:endParaRPr>
          </a:p>
        </p:txBody>
      </p:sp>
      <p:sp>
        <p:nvSpPr>
          <p:cNvPr id="63" name="Rectángulo 602">
            <a:extLst>
              <a:ext uri="{FF2B5EF4-FFF2-40B4-BE49-F238E27FC236}">
                <a16:creationId xmlns:a16="http://schemas.microsoft.com/office/drawing/2014/main" id="{94ABEF3A-8016-83F9-4644-80A1E2284961}"/>
              </a:ext>
            </a:extLst>
          </p:cNvPr>
          <p:cNvSpPr/>
          <p:nvPr/>
        </p:nvSpPr>
        <p:spPr>
          <a:xfrm>
            <a:off x="9127434" y="5195205"/>
            <a:ext cx="2794199" cy="1138773"/>
          </a:xfrm>
          <a:prstGeom prst="rect">
            <a:avLst/>
          </a:prstGeom>
        </p:spPr>
        <p:txBody>
          <a:bodyPr wrap="square">
            <a:spAutoFit/>
          </a:bodyPr>
          <a:lstStyle/>
          <a:p>
            <a:r>
              <a:rPr lang="en-US" sz="1600" dirty="0">
                <a:solidFill>
                  <a:schemeClr val="bg1"/>
                </a:solidFill>
                <a:latin typeface="Calibri" panose="020F0502020204030204" pitchFamily="34" charset="0"/>
                <a:ea typeface="Lato" charset="0"/>
                <a:cs typeface="Calibri" panose="020F0502020204030204" pitchFamily="34" charset="0"/>
              </a:rPr>
              <a:t>…..</a:t>
            </a:r>
            <a:r>
              <a:rPr lang="en-US" sz="2000" dirty="0"/>
              <a:t> </a:t>
            </a:r>
            <a:r>
              <a:rPr lang="en-US" sz="1600" dirty="0">
                <a:solidFill>
                  <a:schemeClr val="bg1"/>
                </a:solidFill>
                <a:latin typeface="Calibri" panose="020F0502020204030204" pitchFamily="34" charset="0"/>
                <a:ea typeface="Lato" charset="0"/>
                <a:cs typeface="Calibri" panose="020F0502020204030204" pitchFamily="34" charset="0"/>
              </a:rPr>
              <a:t>how data from these tools is collected, analyzed, and applied in the field.</a:t>
            </a:r>
          </a:p>
          <a:p>
            <a:endParaRPr lang="en-US" sz="1600" dirty="0">
              <a:solidFill>
                <a:schemeClr val="bg1"/>
              </a:solidFill>
              <a:latin typeface="Calibri" panose="020F0502020204030204" pitchFamily="34" charset="0"/>
              <a:ea typeface="Lato" charset="0"/>
              <a:cs typeface="Calibri" panose="020F0502020204030204" pitchFamily="34" charset="0"/>
            </a:endParaRP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a:xfrm>
            <a:off x="640411" y="1539092"/>
            <a:ext cx="6811253" cy="4951046"/>
          </a:xfrm>
        </p:spPr>
        <p:txBody>
          <a:bodyPr lIns="91440" tIns="45720" rIns="91440" bIns="45720" anchor="t"/>
          <a:lstStyle/>
          <a:p>
            <a:pPr algn="just"/>
            <a:r>
              <a:rPr lang="cs-CZ" dirty="0">
                <a:solidFill>
                  <a:srgbClr val="404040"/>
                </a:solidFill>
              </a:rPr>
              <a:t>This module aims to introduce learners to the concept of </a:t>
            </a:r>
            <a:r>
              <a:rPr lang="cs-CZ" b="1" dirty="0">
                <a:solidFill>
                  <a:srgbClr val="404040"/>
                </a:solidFill>
              </a:rPr>
              <a:t>precision agriculture</a:t>
            </a:r>
            <a:r>
              <a:rPr lang="cs-CZ" dirty="0">
                <a:solidFill>
                  <a:srgbClr val="404040"/>
                </a:solidFill>
              </a:rPr>
              <a:t> and its growing role in making farming more efficient, sustainable, and data-driven. It explores a range of </a:t>
            </a:r>
            <a:r>
              <a:rPr lang="cs-CZ" b="1" dirty="0">
                <a:solidFill>
                  <a:srgbClr val="404040"/>
                </a:solidFill>
              </a:rPr>
              <a:t>advanced technologies</a:t>
            </a:r>
            <a:r>
              <a:rPr lang="cs-CZ" dirty="0">
                <a:solidFill>
                  <a:srgbClr val="404040"/>
                </a:solidFill>
              </a:rPr>
              <a:t>, including smart sensors, drones, satellite imagery, and AI-powered analytics, that are shaping the future of agriculture. Students will learn how these tools enable real-time monitoring of soil conditions, crop health, and weather patterns, supporting informed decision-making. The overall goal is to understand how such innovations can help </a:t>
            </a:r>
            <a:r>
              <a:rPr lang="cs-CZ" b="1" dirty="0">
                <a:solidFill>
                  <a:srgbClr val="404040"/>
                </a:solidFill>
              </a:rPr>
              <a:t>optimi</a:t>
            </a:r>
            <a:r>
              <a:rPr lang="en-IE" b="1" dirty="0">
                <a:solidFill>
                  <a:srgbClr val="404040"/>
                </a:solidFill>
              </a:rPr>
              <a:t>s</a:t>
            </a:r>
            <a:r>
              <a:rPr lang="cs-CZ" b="1" dirty="0">
                <a:solidFill>
                  <a:srgbClr val="404040"/>
                </a:solidFill>
              </a:rPr>
              <a:t>e yields</a:t>
            </a:r>
            <a:r>
              <a:rPr lang="cs-CZ" dirty="0">
                <a:solidFill>
                  <a:srgbClr val="404040"/>
                </a:solidFill>
              </a:rPr>
              <a:t>, </a:t>
            </a:r>
            <a:r>
              <a:rPr lang="cs-CZ" b="1" dirty="0">
                <a:solidFill>
                  <a:srgbClr val="404040"/>
                </a:solidFill>
              </a:rPr>
              <a:t>reduce waste</a:t>
            </a:r>
            <a:r>
              <a:rPr lang="cs-CZ" dirty="0">
                <a:solidFill>
                  <a:srgbClr val="404040"/>
                </a:solidFill>
              </a:rPr>
              <a:t>, and </a:t>
            </a:r>
            <a:r>
              <a:rPr lang="cs-CZ" b="1" dirty="0">
                <a:solidFill>
                  <a:srgbClr val="404040"/>
                </a:solidFill>
              </a:rPr>
              <a:t>minimi</a:t>
            </a:r>
            <a:r>
              <a:rPr lang="en-IE" b="1" dirty="0">
                <a:solidFill>
                  <a:srgbClr val="404040"/>
                </a:solidFill>
              </a:rPr>
              <a:t>s</a:t>
            </a:r>
            <a:r>
              <a:rPr lang="cs-CZ" b="1" dirty="0">
                <a:solidFill>
                  <a:srgbClr val="404040"/>
                </a:solidFill>
              </a:rPr>
              <a:t>e environmental impact</a:t>
            </a:r>
            <a:r>
              <a:rPr lang="cs-CZ" dirty="0">
                <a:solidFill>
                  <a:srgbClr val="404040"/>
                </a:solidFill>
              </a:rPr>
              <a:t> in agricultural practices.</a:t>
            </a:r>
            <a:endParaRPr lang="en-US" dirty="0">
              <a:solidFill>
                <a:srgbClr val="404040"/>
              </a:solidFill>
              <a:ea typeface="Calibri"/>
              <a:cs typeface="Calibri"/>
            </a:endParaRPr>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a:xfrm>
            <a:off x="588572" y="682627"/>
            <a:ext cx="7312300" cy="645895"/>
          </a:xfrm>
        </p:spPr>
        <p:txBody>
          <a:bodyPr/>
          <a:lstStyle/>
          <a:p>
            <a:r>
              <a:rPr lang="cs-CZ" b="1"/>
              <a:t>Learning </a:t>
            </a:r>
            <a:r>
              <a:rPr lang="cs-CZ" b="1" err="1"/>
              <a:t>Outcomes</a:t>
            </a:r>
            <a:endParaRPr lang="en-GB" b="1" noProof="0">
              <a:solidFill>
                <a:srgbClr val="007772"/>
              </a:solidFill>
            </a:endParaRPr>
          </a:p>
        </p:txBody>
      </p:sp>
    </p:spTree>
    <p:extLst>
      <p:ext uri="{BB962C8B-B14F-4D97-AF65-F5344CB8AC3E}">
        <p14:creationId xmlns:p14="http://schemas.microsoft.com/office/powerpoint/2010/main" val="1745556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20D090A0-D348-82C6-D6E8-E61E5BB0F5E1}"/>
              </a:ext>
            </a:extLst>
          </p:cNvPr>
          <p:cNvSpPr>
            <a:spLocks noGrp="1"/>
          </p:cNvSpPr>
          <p:nvPr>
            <p:ph type="body" sz="quarter" idx="13"/>
          </p:nvPr>
        </p:nvSpPr>
        <p:spPr>
          <a:xfrm>
            <a:off x="1675006" y="863734"/>
            <a:ext cx="9649486" cy="697353"/>
          </a:xfrm>
        </p:spPr>
        <p:txBody>
          <a:bodyPr/>
          <a:lstStyle/>
          <a:p>
            <a:r>
              <a:rPr lang="en-US" b="1" dirty="0"/>
              <a:t>AI and IoT Case Studies</a:t>
            </a:r>
            <a:endParaRPr lang="cs-CZ" b="1" dirty="0"/>
          </a:p>
        </p:txBody>
      </p:sp>
      <p:sp>
        <p:nvSpPr>
          <p:cNvPr id="3" name="Zástupný text 2">
            <a:extLst>
              <a:ext uri="{FF2B5EF4-FFF2-40B4-BE49-F238E27FC236}">
                <a16:creationId xmlns:a16="http://schemas.microsoft.com/office/drawing/2014/main" id="{C731E8BB-5D37-4264-6EDD-ED88CCA6F35B}"/>
              </a:ext>
            </a:extLst>
          </p:cNvPr>
          <p:cNvSpPr>
            <a:spLocks noGrp="1"/>
          </p:cNvSpPr>
          <p:nvPr>
            <p:ph type="body" sz="quarter" idx="14"/>
          </p:nvPr>
        </p:nvSpPr>
        <p:spPr>
          <a:xfrm>
            <a:off x="1675006" y="1840751"/>
            <a:ext cx="6440698" cy="3245241"/>
          </a:xfrm>
        </p:spPr>
        <p:txBody>
          <a:bodyPr/>
          <a:lstStyle/>
          <a:p>
            <a:pPr marL="342900" lvl="0" indent="-342900">
              <a:spcBef>
                <a:spcPts val="180"/>
              </a:spcBef>
              <a:spcAft>
                <a:spcPts val="180"/>
              </a:spcAft>
              <a:buFont typeface="Arial" panose="020B0604020202020204" pitchFamily="34" charset="0"/>
              <a:buChar char="•"/>
            </a:pPr>
            <a:r>
              <a:rPr lang="en-US" sz="2400" dirty="0">
                <a:effectLst/>
                <a:ea typeface="Cambria" panose="02040503050406030204" pitchFamily="18" charset="0"/>
                <a:cs typeface="Times New Roman" panose="02020603050405020304" pitchFamily="18" charset="0"/>
              </a:rPr>
              <a:t>Smart vineyard irrigation (IoT + AI)</a:t>
            </a:r>
            <a:endParaRPr lang="cs-CZ" sz="1200" dirty="0">
              <a:effectLst/>
              <a:ea typeface="Cambria" panose="02040503050406030204" pitchFamily="18" charset="0"/>
              <a:cs typeface="Times New Roman" panose="02020603050405020304" pitchFamily="18" charset="0"/>
            </a:endParaRPr>
          </a:p>
          <a:p>
            <a:pPr marL="742950" lvl="1" indent="-285750" algn="l">
              <a:spcBef>
                <a:spcPts val="180"/>
              </a:spcBef>
              <a:spcAft>
                <a:spcPts val="180"/>
              </a:spcAft>
              <a:buFont typeface="Arial" panose="020B0604020202020204" pitchFamily="34" charset="0"/>
              <a:buChar char="–"/>
            </a:pPr>
            <a:r>
              <a:rPr lang="en-US" sz="2400" dirty="0">
                <a:solidFill>
                  <a:srgbClr val="404040"/>
                </a:solidFill>
                <a:effectLst/>
                <a:ea typeface="Cambria" panose="02040503050406030204" pitchFamily="18" charset="0"/>
                <a:cs typeface="Times New Roman" panose="02020603050405020304" pitchFamily="18" charset="0"/>
              </a:rPr>
              <a:t>soil moisture and weather sensors save </a:t>
            </a:r>
            <a:br>
              <a:rPr lang="en-US" sz="2400" dirty="0">
                <a:solidFill>
                  <a:srgbClr val="404040"/>
                </a:solidFill>
                <a:effectLst/>
                <a:ea typeface="Cambria" panose="02040503050406030204" pitchFamily="18" charset="0"/>
                <a:cs typeface="Times New Roman" panose="02020603050405020304" pitchFamily="18" charset="0"/>
              </a:rPr>
            </a:br>
            <a:r>
              <a:rPr lang="en-US" sz="2400" dirty="0">
                <a:solidFill>
                  <a:srgbClr val="404040"/>
                </a:solidFill>
                <a:effectLst/>
                <a:ea typeface="Cambria" panose="02040503050406030204" pitchFamily="18" charset="0"/>
                <a:cs typeface="Times New Roman" panose="02020603050405020304" pitchFamily="18" charset="0"/>
              </a:rPr>
              <a:t>~45 % water without yield loss</a:t>
            </a:r>
            <a:endParaRPr lang="cs-CZ" sz="1200" dirty="0">
              <a:solidFill>
                <a:srgbClr val="404040"/>
              </a:solidFill>
              <a:effectLst/>
              <a:ea typeface="Cambria" panose="02040503050406030204" pitchFamily="18" charset="0"/>
              <a:cs typeface="Times New Roman" panose="02020603050405020304" pitchFamily="18" charset="0"/>
            </a:endParaRPr>
          </a:p>
          <a:p>
            <a:pPr marL="342900" lvl="0" indent="-342900">
              <a:spcBef>
                <a:spcPts val="180"/>
              </a:spcBef>
              <a:spcAft>
                <a:spcPts val="180"/>
              </a:spcAft>
              <a:buFont typeface="Arial" panose="020B0604020202020204" pitchFamily="34" charset="0"/>
              <a:buChar char="•"/>
            </a:pPr>
            <a:r>
              <a:rPr lang="en-US" sz="2400" dirty="0">
                <a:effectLst/>
                <a:ea typeface="Cambria" panose="02040503050406030204" pitchFamily="18" charset="0"/>
                <a:cs typeface="Times New Roman" panose="02020603050405020304" pitchFamily="18" charset="0"/>
              </a:rPr>
              <a:t>Automated greenhouse management</a:t>
            </a:r>
            <a:endParaRPr lang="cs-CZ" sz="1200" dirty="0">
              <a:effectLst/>
              <a:ea typeface="Cambria" panose="02040503050406030204" pitchFamily="18" charset="0"/>
              <a:cs typeface="Times New Roman" panose="02020603050405020304" pitchFamily="18" charset="0"/>
            </a:endParaRPr>
          </a:p>
          <a:p>
            <a:pPr marL="742950" lvl="1" indent="-285750" algn="l">
              <a:spcBef>
                <a:spcPts val="180"/>
              </a:spcBef>
              <a:spcAft>
                <a:spcPts val="180"/>
              </a:spcAft>
              <a:buFont typeface="Arial" panose="020B0604020202020204" pitchFamily="34" charset="0"/>
              <a:buChar char="–"/>
            </a:pPr>
            <a:r>
              <a:rPr lang="en-US" sz="2400" dirty="0">
                <a:solidFill>
                  <a:srgbClr val="404040"/>
                </a:solidFill>
                <a:effectLst/>
                <a:ea typeface="Cambria" panose="02040503050406030204" pitchFamily="18" charset="0"/>
                <a:cs typeface="Times New Roman" panose="02020603050405020304" pitchFamily="18" charset="0"/>
              </a:rPr>
              <a:t>network of sensors and AI controlling ventilation, irrigation, and lighting for optimal growth</a:t>
            </a:r>
            <a:endParaRPr lang="cs-CZ" sz="1200" dirty="0">
              <a:solidFill>
                <a:srgbClr val="404040"/>
              </a:solidFill>
              <a:effectLst/>
              <a:ea typeface="Cambria" panose="02040503050406030204" pitchFamily="18" charset="0"/>
              <a:cs typeface="Times New Roman" panose="02020603050405020304" pitchFamily="18" charset="0"/>
            </a:endParaRPr>
          </a:p>
          <a:p>
            <a:pPr marL="342900" lvl="0" indent="-342900">
              <a:spcBef>
                <a:spcPts val="180"/>
              </a:spcBef>
              <a:spcAft>
                <a:spcPts val="180"/>
              </a:spcAft>
              <a:buFont typeface="Arial" panose="020B0604020202020204" pitchFamily="34" charset="0"/>
              <a:buChar char="•"/>
            </a:pPr>
            <a:r>
              <a:rPr lang="en-US" sz="2400" dirty="0">
                <a:effectLst/>
                <a:ea typeface="Cambria" panose="02040503050406030204" pitchFamily="18" charset="0"/>
                <a:cs typeface="Times New Roman" panose="02020603050405020304" pitchFamily="18" charset="0"/>
              </a:rPr>
              <a:t>Real-time livestock monitoring</a:t>
            </a:r>
            <a:endParaRPr lang="cs-CZ" sz="1200" dirty="0">
              <a:effectLst/>
              <a:ea typeface="Cambria" panose="02040503050406030204" pitchFamily="18" charset="0"/>
              <a:cs typeface="Times New Roman" panose="02020603050405020304" pitchFamily="18" charset="0"/>
            </a:endParaRPr>
          </a:p>
          <a:p>
            <a:pPr marL="742950" lvl="1" indent="-285750" algn="l">
              <a:spcBef>
                <a:spcPts val="180"/>
              </a:spcBef>
              <a:spcAft>
                <a:spcPts val="180"/>
              </a:spcAft>
              <a:buFont typeface="Arial" panose="020B0604020202020204" pitchFamily="34" charset="0"/>
              <a:buChar char="–"/>
            </a:pPr>
            <a:r>
              <a:rPr lang="en-US" sz="2400" dirty="0">
                <a:solidFill>
                  <a:srgbClr val="404040"/>
                </a:solidFill>
                <a:effectLst/>
                <a:ea typeface="Cambria" panose="02040503050406030204" pitchFamily="18" charset="0"/>
                <a:cs typeface="Times New Roman" panose="02020603050405020304" pitchFamily="18" charset="0"/>
              </a:rPr>
              <a:t>IoT collars and AI detect health issues in animals before they become apparent</a:t>
            </a:r>
            <a:endParaRPr lang="cs-CZ" sz="1200" dirty="0">
              <a:solidFill>
                <a:srgbClr val="404040"/>
              </a:solidFill>
              <a:effectLst/>
              <a:ea typeface="Cambria" panose="02040503050406030204" pitchFamily="18" charset="0"/>
              <a:cs typeface="Times New Roman" panose="02020603050405020304" pitchFamily="18" charset="0"/>
            </a:endParaRPr>
          </a:p>
          <a:p>
            <a:pPr>
              <a:buNone/>
            </a:pPr>
            <a:r>
              <a:rPr lang="en-US" sz="2400" dirty="0">
                <a:effectLst/>
                <a:ea typeface="Cambria" panose="02040503050406030204" pitchFamily="18" charset="0"/>
              </a:rPr>
              <a:t>Example: </a:t>
            </a:r>
            <a:r>
              <a:rPr lang="en-US" sz="2400" dirty="0" err="1">
                <a:solidFill>
                  <a:srgbClr val="4F81BD"/>
                </a:solidFill>
                <a:effectLst/>
                <a:ea typeface="Cambria" panose="02040503050406030204" pitchFamily="18" charset="0"/>
                <a:hlinkClick r:id="rId2"/>
              </a:rPr>
              <a:t>FarmBeats</a:t>
            </a:r>
            <a:r>
              <a:rPr lang="en-US" sz="2400" dirty="0">
                <a:solidFill>
                  <a:srgbClr val="4F81BD"/>
                </a:solidFill>
                <a:effectLst/>
                <a:ea typeface="Cambria" panose="02040503050406030204" pitchFamily="18" charset="0"/>
                <a:hlinkClick r:id="rId2"/>
              </a:rPr>
              <a:t> </a:t>
            </a:r>
            <a:r>
              <a:rPr lang="en-US" sz="2400" dirty="0" err="1">
                <a:solidFill>
                  <a:srgbClr val="4F81BD"/>
                </a:solidFill>
                <a:effectLst/>
                <a:ea typeface="Cambria" panose="02040503050406030204" pitchFamily="18" charset="0"/>
                <a:hlinkClick r:id="rId2"/>
              </a:rPr>
              <a:t>AIoT</a:t>
            </a:r>
            <a:r>
              <a:rPr lang="en-US" sz="2400" dirty="0">
                <a:solidFill>
                  <a:srgbClr val="4F81BD"/>
                </a:solidFill>
                <a:effectLst/>
                <a:ea typeface="Cambria" panose="02040503050406030204" pitchFamily="18" charset="0"/>
                <a:hlinkClick r:id="rId2"/>
              </a:rPr>
              <a:t> Case Study</a:t>
            </a:r>
            <a:endParaRPr lang="cs-CZ" sz="1200" dirty="0">
              <a:effectLst/>
              <a:ea typeface="Cambria" panose="02040503050406030204" pitchFamily="18" charset="0"/>
              <a:cs typeface="Times New Roman" panose="02020603050405020304" pitchFamily="18" charset="0"/>
            </a:endParaRPr>
          </a:p>
        </p:txBody>
      </p:sp>
      <p:pic>
        <p:nvPicPr>
          <p:cNvPr id="7" name="Obrázek 6" descr="Obsah obrázku text, venku, obloha, mrak&#10;&#10;Obsah vygenerovaný umělou inteligencí může být nesprávný.">
            <a:extLst>
              <a:ext uri="{FF2B5EF4-FFF2-40B4-BE49-F238E27FC236}">
                <a16:creationId xmlns:a16="http://schemas.microsoft.com/office/drawing/2014/main" id="{A285BB79-F9BA-AA8E-BD5B-0E97969A9B90}"/>
              </a:ext>
            </a:extLst>
          </p:cNvPr>
          <p:cNvPicPr>
            <a:picLocks noChangeAspect="1"/>
          </p:cNvPicPr>
          <p:nvPr/>
        </p:nvPicPr>
        <p:blipFill>
          <a:blip r:embed="rId3"/>
          <a:stretch>
            <a:fillRect/>
          </a:stretch>
        </p:blipFill>
        <p:spPr>
          <a:xfrm>
            <a:off x="7548113" y="1339621"/>
            <a:ext cx="4374711" cy="4374711"/>
          </a:xfrm>
          <a:prstGeom prst="rect">
            <a:avLst/>
          </a:prstGeom>
        </p:spPr>
      </p:pic>
    </p:spTree>
    <p:extLst>
      <p:ext uri="{BB962C8B-B14F-4D97-AF65-F5344CB8AC3E}">
        <p14:creationId xmlns:p14="http://schemas.microsoft.com/office/powerpoint/2010/main" val="3482864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491E1-258D-A430-FDCE-425D2E1350FC}"/>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40FD0491-DA6D-7100-89E1-45972FA59EF7}"/>
              </a:ext>
            </a:extLst>
          </p:cNvPr>
          <p:cNvSpPr>
            <a:spLocks noGrp="1"/>
          </p:cNvSpPr>
          <p:nvPr>
            <p:ph type="body" sz="quarter" idx="13"/>
          </p:nvPr>
        </p:nvSpPr>
        <p:spPr>
          <a:xfrm>
            <a:off x="1675006" y="725979"/>
            <a:ext cx="9649486" cy="697353"/>
          </a:xfrm>
        </p:spPr>
        <p:txBody>
          <a:bodyPr/>
          <a:lstStyle/>
          <a:p>
            <a:r>
              <a:rPr lang="cs-CZ" b="1" dirty="0"/>
              <a:t>AI and </a:t>
            </a:r>
            <a:r>
              <a:rPr lang="cs-CZ" b="1" dirty="0" err="1"/>
              <a:t>Multi-Spectral</a:t>
            </a:r>
            <a:r>
              <a:rPr lang="cs-CZ" b="1" dirty="0"/>
              <a:t> </a:t>
            </a:r>
            <a:r>
              <a:rPr lang="cs-CZ" b="1" dirty="0" err="1"/>
              <a:t>Imaging</a:t>
            </a:r>
            <a:endParaRPr lang="cs-CZ" b="1" dirty="0"/>
          </a:p>
        </p:txBody>
      </p:sp>
      <p:sp>
        <p:nvSpPr>
          <p:cNvPr id="3" name="Zástupný text 2">
            <a:extLst>
              <a:ext uri="{FF2B5EF4-FFF2-40B4-BE49-F238E27FC236}">
                <a16:creationId xmlns:a16="http://schemas.microsoft.com/office/drawing/2014/main" id="{A5B4140B-4599-9C64-5005-749B113A6718}"/>
              </a:ext>
            </a:extLst>
          </p:cNvPr>
          <p:cNvSpPr>
            <a:spLocks noGrp="1"/>
          </p:cNvSpPr>
          <p:nvPr>
            <p:ph type="body" sz="quarter" idx="14"/>
          </p:nvPr>
        </p:nvSpPr>
        <p:spPr>
          <a:xfrm>
            <a:off x="1675006" y="1551040"/>
            <a:ext cx="6440698" cy="3245241"/>
          </a:xfrm>
        </p:spPr>
        <p:txBody>
          <a:bodyPr lIns="91440" tIns="45720" rIns="91440" bIns="45720" anchor="t">
            <a:noAutofit/>
          </a:bodyPr>
          <a:lstStyle/>
          <a:p>
            <a:pPr algn="just">
              <a:spcBef>
                <a:spcPts val="180"/>
              </a:spcBef>
              <a:spcAft>
                <a:spcPts val="180"/>
              </a:spcAft>
            </a:pPr>
            <a:r>
              <a:rPr lang="en-US" sz="2000" dirty="0">
                <a:ea typeface="+mn-lt"/>
                <a:cs typeface="+mn-lt"/>
              </a:rPr>
              <a:t>AI and multi-spectral imaging form a powerful combination in precision agriculture by enabling detailed, data-rich assessments of crop health. </a:t>
            </a:r>
          </a:p>
          <a:p>
            <a:pPr algn="just">
              <a:spcBef>
                <a:spcPts val="180"/>
              </a:spcBef>
              <a:spcAft>
                <a:spcPts val="180"/>
              </a:spcAft>
            </a:pPr>
            <a:r>
              <a:rPr lang="en-US" sz="2000" b="1" dirty="0">
                <a:effectLst/>
                <a:ea typeface="+mn-lt"/>
                <a:cs typeface="+mn-lt"/>
              </a:rPr>
              <a:t>Multi-band imagery</a:t>
            </a:r>
            <a:r>
              <a:rPr lang="en-US" sz="2000" dirty="0">
                <a:ea typeface="+mn-lt"/>
                <a:cs typeface="+mn-lt"/>
              </a:rPr>
              <a:t>, which includes both </a:t>
            </a:r>
            <a:r>
              <a:rPr lang="en-US" sz="2000" b="1" dirty="0">
                <a:effectLst/>
                <a:ea typeface="+mn-lt"/>
                <a:cs typeface="+mn-lt"/>
              </a:rPr>
              <a:t>visible and infrared light</a:t>
            </a:r>
            <a:r>
              <a:rPr lang="en-US" sz="2000" dirty="0">
                <a:ea typeface="+mn-lt"/>
                <a:cs typeface="+mn-lt"/>
              </a:rPr>
              <a:t>, allows AI algorithms to analyze subtle differences in plant reflectance that are invisible to the human eye. Using </a:t>
            </a:r>
            <a:r>
              <a:rPr lang="en-US" sz="2000" b="1" dirty="0">
                <a:ea typeface="+mn-lt"/>
                <a:cs typeface="+mn-lt"/>
              </a:rPr>
              <a:t>vegetation </a:t>
            </a:r>
            <a:r>
              <a:rPr lang="en-US" sz="2000" b="1" dirty="0">
                <a:effectLst/>
                <a:ea typeface="+mn-lt"/>
                <a:cs typeface="+mn-lt"/>
              </a:rPr>
              <a:t>indices</a:t>
            </a:r>
            <a:r>
              <a:rPr lang="en-US" sz="2000" dirty="0">
                <a:ea typeface="+mn-lt"/>
                <a:cs typeface="+mn-lt"/>
              </a:rPr>
              <a:t> such as </a:t>
            </a:r>
            <a:r>
              <a:rPr lang="en-US" sz="2000" b="1" dirty="0">
                <a:ea typeface="+mn-lt"/>
                <a:cs typeface="+mn-lt"/>
              </a:rPr>
              <a:t>NDVI</a:t>
            </a:r>
            <a:r>
              <a:rPr lang="en-US" sz="2000" b="1" dirty="0">
                <a:effectLst/>
                <a:ea typeface="+mn-lt"/>
                <a:cs typeface="+mn-lt"/>
              </a:rPr>
              <a:t> (</a:t>
            </a:r>
            <a:r>
              <a:rPr lang="en-US" sz="2000" b="1" dirty="0">
                <a:ea typeface="+mn-lt"/>
                <a:cs typeface="+mn-lt"/>
              </a:rPr>
              <a:t>Normalized Difference Vegetation Index)</a:t>
            </a:r>
            <a:r>
              <a:rPr lang="en-US" sz="2000" dirty="0">
                <a:ea typeface="+mn-lt"/>
                <a:cs typeface="+mn-lt"/>
              </a:rPr>
              <a:t> or </a:t>
            </a:r>
            <a:r>
              <a:rPr lang="en-US" sz="2000" b="1" dirty="0">
                <a:effectLst/>
                <a:ea typeface="+mn-lt"/>
                <a:cs typeface="+mn-lt"/>
              </a:rPr>
              <a:t>EVI</a:t>
            </a:r>
            <a:r>
              <a:rPr lang="en-US" sz="2000" b="1" dirty="0">
                <a:ea typeface="+mn-lt"/>
                <a:cs typeface="+mn-lt"/>
              </a:rPr>
              <a:t> (Enhanced Vegetation Index)</a:t>
            </a:r>
            <a:r>
              <a:rPr lang="en-US" sz="2000" dirty="0">
                <a:ea typeface="+mn-lt"/>
                <a:cs typeface="+mn-lt"/>
              </a:rPr>
              <a:t>, AI can calculate </a:t>
            </a:r>
            <a:r>
              <a:rPr lang="en-US" sz="2000" b="1" dirty="0">
                <a:effectLst/>
                <a:ea typeface="+mn-lt"/>
                <a:cs typeface="+mn-lt"/>
              </a:rPr>
              <a:t>plant vitality</a:t>
            </a:r>
            <a:r>
              <a:rPr lang="en-US" sz="2000" dirty="0">
                <a:ea typeface="+mn-lt"/>
                <a:cs typeface="+mn-lt"/>
              </a:rPr>
              <a:t> and detect anomalies in photosynthetic activity. This enables </a:t>
            </a:r>
            <a:r>
              <a:rPr lang="en-US" sz="2000" b="1" dirty="0">
                <a:ea typeface="+mn-lt"/>
                <a:cs typeface="+mn-lt"/>
              </a:rPr>
              <a:t>early</a:t>
            </a:r>
            <a:r>
              <a:rPr lang="en-US" sz="2000" b="1" dirty="0">
                <a:effectLst/>
                <a:ea typeface="+mn-lt"/>
                <a:cs typeface="+mn-lt"/>
              </a:rPr>
              <a:t> detection </a:t>
            </a:r>
            <a:r>
              <a:rPr lang="en-US" sz="2000" b="1" dirty="0">
                <a:ea typeface="+mn-lt"/>
                <a:cs typeface="+mn-lt"/>
              </a:rPr>
              <a:t>of plant stress</a:t>
            </a:r>
            <a:r>
              <a:rPr lang="en-US" sz="2000" dirty="0">
                <a:ea typeface="+mn-lt"/>
                <a:cs typeface="+mn-lt"/>
              </a:rPr>
              <a:t>—including </a:t>
            </a:r>
            <a:r>
              <a:rPr lang="en-US" sz="2000" b="1" dirty="0">
                <a:effectLst/>
                <a:ea typeface="+mn-lt"/>
                <a:cs typeface="+mn-lt"/>
              </a:rPr>
              <a:t>drought</a:t>
            </a:r>
            <a:r>
              <a:rPr lang="en-US" sz="2000" b="1" dirty="0">
                <a:ea typeface="+mn-lt"/>
                <a:cs typeface="+mn-lt"/>
              </a:rPr>
              <a:t>, nutrient deficiencies,</a:t>
            </a:r>
            <a:r>
              <a:rPr lang="en-US" sz="2000" b="1" dirty="0">
                <a:effectLst/>
                <a:ea typeface="+mn-lt"/>
                <a:cs typeface="+mn-lt"/>
              </a:rPr>
              <a:t> or disease</a:t>
            </a:r>
            <a:r>
              <a:rPr lang="en-US" sz="2000" dirty="0">
                <a:ea typeface="+mn-lt"/>
                <a:cs typeface="+mn-lt"/>
              </a:rPr>
              <a:t>—often days</a:t>
            </a:r>
            <a:r>
              <a:rPr lang="en-US" sz="2000" dirty="0">
                <a:effectLst/>
                <a:ea typeface="+mn-lt"/>
                <a:cs typeface="+mn-lt"/>
              </a:rPr>
              <a:t> before symptoms</a:t>
            </a:r>
            <a:r>
              <a:rPr lang="en-US" sz="2000" dirty="0">
                <a:ea typeface="+mn-lt"/>
                <a:cs typeface="+mn-lt"/>
              </a:rPr>
              <a:t> appear visually. </a:t>
            </a:r>
          </a:p>
          <a:p>
            <a:pPr algn="just">
              <a:spcBef>
                <a:spcPts val="180"/>
              </a:spcBef>
              <a:spcAft>
                <a:spcPts val="180"/>
              </a:spcAft>
            </a:pPr>
            <a:r>
              <a:rPr lang="en-US" sz="2000" dirty="0">
                <a:ea typeface="+mn-lt"/>
                <a:cs typeface="+mn-lt"/>
              </a:rPr>
              <a:t>By processing </a:t>
            </a:r>
            <a:r>
              <a:rPr lang="en-US" sz="2000" b="1" dirty="0">
                <a:ea typeface="+mn-lt"/>
                <a:cs typeface="+mn-lt"/>
              </a:rPr>
              <a:t>drone or </a:t>
            </a:r>
            <a:r>
              <a:rPr lang="en-US" sz="2000" b="1" dirty="0">
                <a:effectLst/>
                <a:ea typeface="+mn-lt"/>
                <a:cs typeface="+mn-lt"/>
              </a:rPr>
              <a:t>satellite imagery</a:t>
            </a:r>
            <a:r>
              <a:rPr lang="en-US" sz="2000" dirty="0">
                <a:effectLst/>
                <a:ea typeface="+mn-lt"/>
                <a:cs typeface="+mn-lt"/>
              </a:rPr>
              <a:t>, </a:t>
            </a:r>
            <a:r>
              <a:rPr lang="en-US" sz="2000" dirty="0">
                <a:ea typeface="+mn-lt"/>
                <a:cs typeface="+mn-lt"/>
              </a:rPr>
              <a:t>AI generates </a:t>
            </a:r>
            <a:r>
              <a:rPr lang="en-US" sz="2000" b="1" dirty="0">
                <a:ea typeface="+mn-lt"/>
                <a:cs typeface="+mn-lt"/>
              </a:rPr>
              <a:t>color-coded maps</a:t>
            </a:r>
            <a:r>
              <a:rPr lang="en-US" sz="2000" dirty="0">
                <a:ea typeface="+mn-lt"/>
                <a:cs typeface="+mn-lt"/>
              </a:rPr>
              <a:t> that highlight </a:t>
            </a:r>
            <a:r>
              <a:rPr lang="en-US" sz="2000" b="1" dirty="0">
                <a:effectLst/>
                <a:ea typeface="+mn-lt"/>
                <a:cs typeface="+mn-lt"/>
              </a:rPr>
              <a:t>healthy, </a:t>
            </a:r>
            <a:r>
              <a:rPr lang="en-US" sz="2000" b="1" dirty="0">
                <a:ea typeface="+mn-lt"/>
                <a:cs typeface="+mn-lt"/>
              </a:rPr>
              <a:t>stressed, </a:t>
            </a:r>
            <a:r>
              <a:rPr lang="en-US" sz="2000" b="1" dirty="0">
                <a:effectLst/>
                <a:ea typeface="+mn-lt"/>
                <a:cs typeface="+mn-lt"/>
              </a:rPr>
              <a:t>or over-watered </a:t>
            </a:r>
            <a:r>
              <a:rPr lang="en-US" sz="2000" b="1" dirty="0">
                <a:ea typeface="+mn-lt"/>
                <a:cs typeface="+mn-lt"/>
              </a:rPr>
              <a:t>areas</a:t>
            </a:r>
            <a:r>
              <a:rPr lang="en-US" sz="2000" dirty="0">
                <a:ea typeface="+mn-lt"/>
                <a:cs typeface="+mn-lt"/>
              </a:rPr>
              <a:t>, guiding precise interventions and improving overall farm efficiency.</a:t>
            </a:r>
            <a:endParaRPr lang="cs-CZ" sz="11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Obrázek 4" descr="Obsah obrázku text, snímek obrazovky, zelené, Barevnost&#10;&#10;Obsah vygenerovaný umělou inteligencí může být nesprávný.">
            <a:extLst>
              <a:ext uri="{FF2B5EF4-FFF2-40B4-BE49-F238E27FC236}">
                <a16:creationId xmlns:a16="http://schemas.microsoft.com/office/drawing/2014/main" id="{CA945497-0163-C903-3204-1C13B17E1303}"/>
              </a:ext>
            </a:extLst>
          </p:cNvPr>
          <p:cNvPicPr>
            <a:picLocks noChangeAspect="1"/>
          </p:cNvPicPr>
          <p:nvPr/>
        </p:nvPicPr>
        <p:blipFill>
          <a:blip r:embed="rId2"/>
          <a:stretch>
            <a:fillRect/>
          </a:stretch>
        </p:blipFill>
        <p:spPr>
          <a:xfrm>
            <a:off x="8176089" y="1884041"/>
            <a:ext cx="3899303" cy="3899303"/>
          </a:xfrm>
          <a:prstGeom prst="rect">
            <a:avLst/>
          </a:prstGeom>
        </p:spPr>
      </p:pic>
    </p:spTree>
    <p:extLst>
      <p:ext uri="{BB962C8B-B14F-4D97-AF65-F5344CB8AC3E}">
        <p14:creationId xmlns:p14="http://schemas.microsoft.com/office/powerpoint/2010/main" val="4135065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7A40E9D7-B14B-31AD-4242-3ED72FAB8998}"/>
              </a:ext>
            </a:extLst>
          </p:cNvPr>
          <p:cNvSpPr>
            <a:spLocks noGrp="1"/>
          </p:cNvSpPr>
          <p:nvPr>
            <p:ph type="body" sz="quarter" idx="13"/>
          </p:nvPr>
        </p:nvSpPr>
        <p:spPr/>
        <p:txBody>
          <a:bodyPr/>
          <a:lstStyle/>
          <a:p>
            <a:r>
              <a:rPr lang="en-US" b="1" dirty="0"/>
              <a:t>AI Analysis of Hyperspectral Data</a:t>
            </a:r>
            <a:endParaRPr lang="cs-CZ" b="1" dirty="0"/>
          </a:p>
        </p:txBody>
      </p:sp>
      <p:sp>
        <p:nvSpPr>
          <p:cNvPr id="3" name="Zástupný text 2">
            <a:extLst>
              <a:ext uri="{FF2B5EF4-FFF2-40B4-BE49-F238E27FC236}">
                <a16:creationId xmlns:a16="http://schemas.microsoft.com/office/drawing/2014/main" id="{919A6907-810D-A7A6-231C-5B89EF489C61}"/>
              </a:ext>
            </a:extLst>
          </p:cNvPr>
          <p:cNvSpPr>
            <a:spLocks noGrp="1"/>
          </p:cNvSpPr>
          <p:nvPr>
            <p:ph type="body" sz="quarter" idx="14"/>
          </p:nvPr>
        </p:nvSpPr>
        <p:spPr>
          <a:xfrm>
            <a:off x="3495553" y="1772009"/>
            <a:ext cx="8445968" cy="3245241"/>
          </a:xfrm>
        </p:spPr>
        <p:txBody>
          <a:bodyPr lIns="91440" tIns="45720" rIns="91440" bIns="45720" anchor="t">
            <a:noAutofit/>
          </a:bodyPr>
          <a:lstStyle/>
          <a:p>
            <a:pPr>
              <a:spcBef>
                <a:spcPts val="180"/>
              </a:spcBef>
              <a:spcAft>
                <a:spcPts val="180"/>
              </a:spcAft>
            </a:pPr>
            <a:r>
              <a:rPr lang="en-US" sz="2000" dirty="0">
                <a:ea typeface="+mn-lt"/>
                <a:cs typeface="+mn-lt"/>
              </a:rPr>
              <a:t>AI analysis of hyperspectral data enables an exceptionally detailed view of agricultural conditions by interpreting </a:t>
            </a:r>
            <a:r>
              <a:rPr lang="en-US" sz="2000" dirty="0">
                <a:effectLst/>
                <a:ea typeface="+mn-lt"/>
                <a:cs typeface="+mn-lt"/>
              </a:rPr>
              <a:t>images </a:t>
            </a:r>
            <a:r>
              <a:rPr lang="en-US" sz="2000" dirty="0">
                <a:ea typeface="+mn-lt"/>
                <a:cs typeface="+mn-lt"/>
              </a:rPr>
              <a:t>composed of </a:t>
            </a:r>
            <a:r>
              <a:rPr lang="en-US" sz="2000" b="1" dirty="0">
                <a:effectLst/>
                <a:ea typeface="+mn-lt"/>
                <a:cs typeface="+mn-lt"/>
              </a:rPr>
              <a:t>dozens to hundreds of </a:t>
            </a:r>
            <a:r>
              <a:rPr lang="en-US" sz="2000" b="1" dirty="0">
                <a:ea typeface="+mn-lt"/>
                <a:cs typeface="+mn-lt"/>
              </a:rPr>
              <a:t>spectral </a:t>
            </a:r>
            <a:r>
              <a:rPr lang="en-US" sz="2000" b="1" dirty="0">
                <a:effectLst/>
                <a:ea typeface="+mn-lt"/>
                <a:cs typeface="+mn-lt"/>
              </a:rPr>
              <a:t>bands</a:t>
            </a:r>
            <a:r>
              <a:rPr lang="en-US" sz="2000" dirty="0">
                <a:ea typeface="+mn-lt"/>
                <a:cs typeface="+mn-lt"/>
              </a:rPr>
              <a:t> that capture a unique </a:t>
            </a:r>
            <a:r>
              <a:rPr lang="en-US" sz="2000" b="1" dirty="0">
                <a:effectLst/>
                <a:ea typeface="+mn-lt"/>
                <a:cs typeface="+mn-lt"/>
              </a:rPr>
              <a:t>“spectral signature”</a:t>
            </a:r>
            <a:r>
              <a:rPr lang="en-US" sz="2000" dirty="0">
                <a:ea typeface="+mn-lt"/>
                <a:cs typeface="+mn-lt"/>
              </a:rPr>
              <a:t> </a:t>
            </a:r>
            <a:r>
              <a:rPr lang="en-US" sz="2000" dirty="0">
                <a:effectLst/>
                <a:ea typeface="+mn-lt"/>
                <a:cs typeface="+mn-lt"/>
              </a:rPr>
              <a:t>for every crop</a:t>
            </a:r>
            <a:r>
              <a:rPr lang="en-US" sz="2000" dirty="0">
                <a:ea typeface="+mn-lt"/>
                <a:cs typeface="+mn-lt"/>
              </a:rPr>
              <a:t> or material. These images generate </a:t>
            </a:r>
            <a:r>
              <a:rPr lang="en-US" sz="2000" b="1" dirty="0">
                <a:ea typeface="+mn-lt"/>
                <a:cs typeface="+mn-lt"/>
              </a:rPr>
              <a:t>massive volumes of </a:t>
            </a:r>
            <a:r>
              <a:rPr lang="en-US" sz="2000" b="1" dirty="0">
                <a:effectLst/>
                <a:ea typeface="+mn-lt"/>
                <a:cs typeface="+mn-lt"/>
              </a:rPr>
              <a:t>data</a:t>
            </a:r>
            <a:r>
              <a:rPr lang="en-US" sz="2000" dirty="0">
                <a:ea typeface="+mn-lt"/>
                <a:cs typeface="+mn-lt"/>
              </a:rPr>
              <a:t>, which require </a:t>
            </a:r>
            <a:r>
              <a:rPr lang="en-US" sz="2000" b="1" dirty="0">
                <a:effectLst/>
                <a:ea typeface="+mn-lt"/>
                <a:cs typeface="+mn-lt"/>
              </a:rPr>
              <a:t>advanced AI algorithms</a:t>
            </a:r>
            <a:r>
              <a:rPr lang="en-US" sz="2000" dirty="0">
                <a:ea typeface="+mn-lt"/>
                <a:cs typeface="+mn-lt"/>
              </a:rPr>
              <a:t>—such as deep learning and dimensionality reduction—to</a:t>
            </a:r>
            <a:r>
              <a:rPr lang="en-US" sz="2000" dirty="0">
                <a:effectLst/>
                <a:ea typeface="+mn-lt"/>
                <a:cs typeface="+mn-lt"/>
              </a:rPr>
              <a:t> extract </a:t>
            </a:r>
            <a:r>
              <a:rPr lang="en-US" sz="2000" dirty="0">
                <a:ea typeface="+mn-lt"/>
                <a:cs typeface="+mn-lt"/>
              </a:rPr>
              <a:t>meaningful </a:t>
            </a:r>
            <a:r>
              <a:rPr lang="en-US" sz="2000" dirty="0">
                <a:effectLst/>
                <a:ea typeface="+mn-lt"/>
                <a:cs typeface="+mn-lt"/>
              </a:rPr>
              <a:t>patterns </a:t>
            </a:r>
            <a:r>
              <a:rPr lang="en-US" sz="2000" dirty="0">
                <a:ea typeface="+mn-lt"/>
                <a:cs typeface="+mn-lt"/>
              </a:rPr>
              <a:t>and insights. </a:t>
            </a:r>
          </a:p>
          <a:p>
            <a:pPr>
              <a:spcBef>
                <a:spcPts val="180"/>
              </a:spcBef>
              <a:spcAft>
                <a:spcPts val="180"/>
              </a:spcAft>
            </a:pPr>
            <a:endParaRPr lang="en-US" sz="800" dirty="0">
              <a:ea typeface="+mn-lt"/>
              <a:cs typeface="+mn-lt"/>
            </a:endParaRPr>
          </a:p>
          <a:p>
            <a:pPr>
              <a:spcBef>
                <a:spcPts val="180"/>
              </a:spcBef>
              <a:spcAft>
                <a:spcPts val="180"/>
              </a:spcAft>
            </a:pPr>
            <a:r>
              <a:rPr lang="en-US" sz="2000" dirty="0">
                <a:ea typeface="+mn-lt"/>
                <a:cs typeface="+mn-lt"/>
              </a:rPr>
              <a:t>AI can identify </a:t>
            </a:r>
            <a:r>
              <a:rPr lang="en-US" sz="2000" b="1" dirty="0">
                <a:effectLst/>
                <a:ea typeface="+mn-lt"/>
                <a:cs typeface="+mn-lt"/>
              </a:rPr>
              <a:t>subtle differences</a:t>
            </a:r>
            <a:r>
              <a:rPr lang="en-US" sz="2000" dirty="0">
                <a:ea typeface="+mn-lt"/>
                <a:cs typeface="+mn-lt"/>
              </a:rPr>
              <a:t> in reflectance that reveal </a:t>
            </a:r>
            <a:r>
              <a:rPr lang="en-US" sz="2000" b="1" dirty="0">
                <a:effectLst/>
                <a:ea typeface="+mn-lt"/>
                <a:cs typeface="+mn-lt"/>
              </a:rPr>
              <a:t>crop types, nutrient levels, </a:t>
            </a:r>
            <a:r>
              <a:rPr lang="en-US" sz="2000" b="1" dirty="0">
                <a:ea typeface="+mn-lt"/>
                <a:cs typeface="+mn-lt"/>
              </a:rPr>
              <a:t>plant stress, </a:t>
            </a:r>
            <a:r>
              <a:rPr lang="en-US" sz="2000" b="1" dirty="0">
                <a:effectLst/>
                <a:ea typeface="+mn-lt"/>
                <a:cs typeface="+mn-lt"/>
              </a:rPr>
              <a:t>or </a:t>
            </a:r>
            <a:r>
              <a:rPr lang="en-US" sz="2000" b="1" dirty="0">
                <a:ea typeface="+mn-lt"/>
                <a:cs typeface="+mn-lt"/>
              </a:rPr>
              <a:t>early disease presence</a:t>
            </a:r>
            <a:r>
              <a:rPr lang="en-US" sz="2000" dirty="0">
                <a:ea typeface="+mn-lt"/>
                <a:cs typeface="+mn-lt"/>
              </a:rPr>
              <a:t>, far beyond the capabilities of traditional imaging. It also supports </a:t>
            </a:r>
            <a:r>
              <a:rPr lang="en-US" sz="2000" b="1" dirty="0">
                <a:ea typeface="+mn-lt"/>
                <a:cs typeface="+mn-lt"/>
              </a:rPr>
              <a:t>quality </a:t>
            </a:r>
            <a:r>
              <a:rPr lang="en-US" sz="2000" b="1" dirty="0">
                <a:effectLst/>
                <a:ea typeface="+mn-lt"/>
                <a:cs typeface="+mn-lt"/>
              </a:rPr>
              <a:t>control and composition analysis</a:t>
            </a:r>
            <a:r>
              <a:rPr lang="en-US" sz="2000" dirty="0">
                <a:ea typeface="+mn-lt"/>
                <a:cs typeface="+mn-lt"/>
              </a:rPr>
              <a:t>, such as estimating </a:t>
            </a:r>
            <a:r>
              <a:rPr lang="en-US" sz="2000" b="1" dirty="0">
                <a:effectLst/>
                <a:ea typeface="+mn-lt"/>
                <a:cs typeface="+mn-lt"/>
              </a:rPr>
              <a:t>sugar content in </a:t>
            </a:r>
            <a:r>
              <a:rPr lang="en-US" sz="2000" b="1" dirty="0">
                <a:ea typeface="+mn-lt"/>
                <a:cs typeface="+mn-lt"/>
              </a:rPr>
              <a:t>fruits</a:t>
            </a:r>
            <a:r>
              <a:rPr lang="en-US" sz="2000" dirty="0">
                <a:ea typeface="+mn-lt"/>
                <a:cs typeface="+mn-lt"/>
              </a:rPr>
              <a:t> </a:t>
            </a:r>
            <a:r>
              <a:rPr lang="en-US" sz="2000" dirty="0">
                <a:effectLst/>
                <a:ea typeface="+mn-lt"/>
                <a:cs typeface="+mn-lt"/>
              </a:rPr>
              <a:t>or</a:t>
            </a:r>
            <a:r>
              <a:rPr lang="en-US" sz="2000" dirty="0">
                <a:ea typeface="+mn-lt"/>
                <a:cs typeface="+mn-lt"/>
              </a:rPr>
              <a:t> </a:t>
            </a:r>
            <a:r>
              <a:rPr lang="en-US" sz="2000" b="1" dirty="0">
                <a:effectLst/>
                <a:ea typeface="+mn-lt"/>
                <a:cs typeface="+mn-lt"/>
              </a:rPr>
              <a:t>moisture </a:t>
            </a:r>
            <a:r>
              <a:rPr lang="en-US" sz="2000" b="1" dirty="0">
                <a:ea typeface="+mn-lt"/>
                <a:cs typeface="+mn-lt"/>
              </a:rPr>
              <a:t>levels </a:t>
            </a:r>
            <a:r>
              <a:rPr lang="en-US" sz="2000" b="1" dirty="0">
                <a:effectLst/>
                <a:ea typeface="+mn-lt"/>
                <a:cs typeface="+mn-lt"/>
              </a:rPr>
              <a:t>in </a:t>
            </a:r>
            <a:r>
              <a:rPr lang="en-US" sz="2000" b="1" dirty="0">
                <a:ea typeface="+mn-lt"/>
                <a:cs typeface="+mn-lt"/>
              </a:rPr>
              <a:t>grains</a:t>
            </a:r>
            <a:r>
              <a:rPr lang="en-US" sz="2000" dirty="0">
                <a:ea typeface="+mn-lt"/>
                <a:cs typeface="+mn-lt"/>
              </a:rPr>
              <a:t>, directly from spectral data. Though primarily </a:t>
            </a:r>
            <a:r>
              <a:rPr lang="en-US" sz="2000" dirty="0">
                <a:effectLst/>
                <a:ea typeface="+mn-lt"/>
                <a:cs typeface="+mn-lt"/>
              </a:rPr>
              <a:t>used in</a:t>
            </a:r>
            <a:r>
              <a:rPr lang="en-US" sz="2000" dirty="0">
                <a:ea typeface="+mn-lt"/>
                <a:cs typeface="+mn-lt"/>
              </a:rPr>
              <a:t> </a:t>
            </a:r>
            <a:r>
              <a:rPr lang="en-US" sz="2000" b="1" dirty="0">
                <a:effectLst/>
                <a:ea typeface="+mn-lt"/>
                <a:cs typeface="+mn-lt"/>
              </a:rPr>
              <a:t>research</a:t>
            </a:r>
            <a:r>
              <a:rPr lang="en-US" sz="2000" b="1" dirty="0">
                <a:ea typeface="+mn-lt"/>
                <a:cs typeface="+mn-lt"/>
              </a:rPr>
              <a:t> settings</a:t>
            </a:r>
            <a:r>
              <a:rPr lang="en-US" sz="2000" dirty="0">
                <a:ea typeface="+mn-lt"/>
                <a:cs typeface="+mn-lt"/>
              </a:rPr>
              <a:t> due to the need for </a:t>
            </a:r>
            <a:r>
              <a:rPr lang="en-US" sz="2000" b="1" dirty="0">
                <a:effectLst/>
                <a:ea typeface="+mn-lt"/>
                <a:cs typeface="+mn-lt"/>
              </a:rPr>
              <a:t>specialized equipment and </a:t>
            </a:r>
            <a:r>
              <a:rPr lang="en-US" sz="2000" b="1" dirty="0">
                <a:ea typeface="+mn-lt"/>
                <a:cs typeface="+mn-lt"/>
              </a:rPr>
              <a:t>high computational power</a:t>
            </a:r>
            <a:r>
              <a:rPr lang="en-US" sz="2000" dirty="0">
                <a:ea typeface="+mn-lt"/>
                <a:cs typeface="+mn-lt"/>
              </a:rPr>
              <a:t>, hyperspectral AI analysis is paving the way for highly precise, data-rich agricultural practices.</a:t>
            </a:r>
            <a:endParaRPr lang="cs-CZ" sz="2000" dirty="0">
              <a:effectLst/>
              <a:ea typeface="Cambria" panose="02040503050406030204" pitchFamily="18" charset="0"/>
              <a:cs typeface="Times New Roman" panose="02020603050405020304" pitchFamily="18" charset="0"/>
            </a:endParaRPr>
          </a:p>
          <a:p>
            <a:endParaRPr lang="cs-CZ" sz="2000" dirty="0"/>
          </a:p>
        </p:txBody>
      </p:sp>
      <p:pic>
        <p:nvPicPr>
          <p:cNvPr id="5" name="Obrázek 4" descr="Obsah obrázku text, snímek obrazovky, kniha&#10;&#10;Obsah vygenerovaný umělou inteligencí může být nesprávný.">
            <a:extLst>
              <a:ext uri="{FF2B5EF4-FFF2-40B4-BE49-F238E27FC236}">
                <a16:creationId xmlns:a16="http://schemas.microsoft.com/office/drawing/2014/main" id="{9CBF6516-91B4-6886-EBA7-B7BD3EE877E3}"/>
              </a:ext>
            </a:extLst>
          </p:cNvPr>
          <p:cNvPicPr>
            <a:picLocks noChangeAspect="1"/>
          </p:cNvPicPr>
          <p:nvPr/>
        </p:nvPicPr>
        <p:blipFill>
          <a:blip r:embed="rId2"/>
          <a:stretch>
            <a:fillRect/>
          </a:stretch>
        </p:blipFill>
        <p:spPr>
          <a:xfrm>
            <a:off x="337714" y="2750240"/>
            <a:ext cx="2836333" cy="2836333"/>
          </a:xfrm>
          <a:prstGeom prst="rect">
            <a:avLst/>
          </a:prstGeom>
        </p:spPr>
      </p:pic>
    </p:spTree>
    <p:extLst>
      <p:ext uri="{BB962C8B-B14F-4D97-AF65-F5344CB8AC3E}">
        <p14:creationId xmlns:p14="http://schemas.microsoft.com/office/powerpoint/2010/main" val="2930286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384E7-E9B3-B3DC-BA8A-1E2FA4B170B5}"/>
            </a:ext>
          </a:extLst>
        </p:cNvPr>
        <p:cNvGrpSpPr/>
        <p:nvPr/>
      </p:nvGrpSpPr>
      <p:grpSpPr>
        <a:xfrm>
          <a:off x="0" y="0"/>
          <a:ext cx="0" cy="0"/>
          <a:chOff x="0" y="0"/>
          <a:chExt cx="0" cy="0"/>
        </a:xfrm>
      </p:grpSpPr>
      <p:pic>
        <p:nvPicPr>
          <p:cNvPr id="4" name="Picture Placeholder 13" descr="Human eye seen through transparent digital chart">
            <a:extLst>
              <a:ext uri="{FF2B5EF4-FFF2-40B4-BE49-F238E27FC236}">
                <a16:creationId xmlns:a16="http://schemas.microsoft.com/office/drawing/2014/main" id="{10F03570-7A5B-DBFC-50CC-27A6E1EED88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r="-479"/>
          <a:stretch>
            <a:fillRect/>
          </a:stretch>
        </p:blipFill>
        <p:spPr>
          <a:xfrm>
            <a:off x="238772" y="2626822"/>
            <a:ext cx="7708195" cy="3396829"/>
          </a:xfrm>
        </p:spPr>
      </p:pic>
      <p:sp>
        <p:nvSpPr>
          <p:cNvPr id="15" name="TextBox 14">
            <a:extLst>
              <a:ext uri="{FF2B5EF4-FFF2-40B4-BE49-F238E27FC236}">
                <a16:creationId xmlns:a16="http://schemas.microsoft.com/office/drawing/2014/main" id="{9E50B76E-21A3-7F48-8916-D1AC04CF3970}"/>
              </a:ext>
            </a:extLst>
          </p:cNvPr>
          <p:cNvSpPr txBox="1"/>
          <p:nvPr/>
        </p:nvSpPr>
        <p:spPr>
          <a:xfrm>
            <a:off x="935098" y="2303656"/>
            <a:ext cx="7978908" cy="646331"/>
          </a:xfrm>
          <a:prstGeom prst="rect">
            <a:avLst/>
          </a:prstGeom>
          <a:solidFill>
            <a:srgbClr val="EEA821"/>
          </a:solid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ADVANCED APPROACHES AND TRENDS</a:t>
            </a:r>
          </a:p>
        </p:txBody>
      </p:sp>
      <p:sp>
        <p:nvSpPr>
          <p:cNvPr id="6" name="Rectangle 5">
            <a:extLst>
              <a:ext uri="{FF2B5EF4-FFF2-40B4-BE49-F238E27FC236}">
                <a16:creationId xmlns:a16="http://schemas.microsoft.com/office/drawing/2014/main" id="{00994F76-CD73-4E81-10C6-77EDD6606795}"/>
              </a:ext>
            </a:extLst>
          </p:cNvPr>
          <p:cNvSpPr/>
          <p:nvPr/>
        </p:nvSpPr>
        <p:spPr>
          <a:xfrm>
            <a:off x="10027950" y="0"/>
            <a:ext cx="1407911" cy="2637692"/>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7FD5AF3-354D-EBFE-A6FB-370A2FC7EC06}"/>
              </a:ext>
            </a:extLst>
          </p:cNvPr>
          <p:cNvSpPr/>
          <p:nvPr/>
        </p:nvSpPr>
        <p:spPr>
          <a:xfrm>
            <a:off x="0" y="5371864"/>
            <a:ext cx="1407911" cy="1486136"/>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93B4CD01-88F7-674F-A5E0-F0ABAA7E38A0}"/>
              </a:ext>
            </a:extLst>
          </p:cNvPr>
          <p:cNvSpPr>
            <a:spLocks noGrp="1"/>
          </p:cNvSpPr>
          <p:nvPr>
            <p:ph type="body" sz="quarter" idx="17"/>
          </p:nvPr>
        </p:nvSpPr>
        <p:spPr>
          <a:xfrm>
            <a:off x="9241981" y="871477"/>
            <a:ext cx="2066906" cy="582221"/>
          </a:xfrm>
        </p:spPr>
        <p:txBody>
          <a:bodyPr/>
          <a:lstStyle/>
          <a:p>
            <a:r>
              <a:rPr lang="cs-CZ" dirty="0"/>
              <a:t>04</a:t>
            </a:r>
            <a:endParaRPr lang="en-US" dirty="0"/>
          </a:p>
        </p:txBody>
      </p:sp>
      <p:grpSp>
        <p:nvGrpSpPr>
          <p:cNvPr id="10" name="Group 9">
            <a:extLst>
              <a:ext uri="{FF2B5EF4-FFF2-40B4-BE49-F238E27FC236}">
                <a16:creationId xmlns:a16="http://schemas.microsoft.com/office/drawing/2014/main" id="{826202BE-38F5-5A70-005A-CCC8A288DDAC}"/>
              </a:ext>
            </a:extLst>
          </p:cNvPr>
          <p:cNvGrpSpPr/>
          <p:nvPr/>
        </p:nvGrpSpPr>
        <p:grpSpPr>
          <a:xfrm>
            <a:off x="9142810" y="3808810"/>
            <a:ext cx="3049190" cy="3049190"/>
            <a:chOff x="3268483" y="5538141"/>
            <a:chExt cx="1760348" cy="1760348"/>
          </a:xfrm>
          <a:solidFill>
            <a:schemeClr val="bg1">
              <a:alpha val="7008"/>
            </a:schemeClr>
          </a:solidFill>
        </p:grpSpPr>
        <p:sp>
          <p:nvSpPr>
            <p:cNvPr id="11" name="Freeform 10">
              <a:extLst>
                <a:ext uri="{FF2B5EF4-FFF2-40B4-BE49-F238E27FC236}">
                  <a16:creationId xmlns:a16="http://schemas.microsoft.com/office/drawing/2014/main" id="{0ED18B5D-E89B-DC54-3FE5-827C1523956B}"/>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B64B728-3D6F-ADD1-B0E6-A812678E7ABC}"/>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254935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E3632D8B-E7D4-3259-E926-08A5A2512783}"/>
              </a:ext>
            </a:extLst>
          </p:cNvPr>
          <p:cNvSpPr>
            <a:spLocks noGrp="1"/>
          </p:cNvSpPr>
          <p:nvPr>
            <p:ph type="body" sz="quarter" idx="13"/>
          </p:nvPr>
        </p:nvSpPr>
        <p:spPr/>
        <p:txBody>
          <a:bodyPr>
            <a:normAutofit/>
          </a:bodyPr>
          <a:lstStyle/>
          <a:p>
            <a:r>
              <a:rPr lang="en-US" b="1" dirty="0">
                <a:solidFill>
                  <a:srgbClr val="007772"/>
                </a:solidFill>
                <a:highlight>
                  <a:srgbClr val="EEA821"/>
                </a:highlight>
              </a:rPr>
              <a:t>Case Study: </a:t>
            </a:r>
            <a:r>
              <a:rPr lang="en-US" b="1" dirty="0">
                <a:solidFill>
                  <a:srgbClr val="007772"/>
                </a:solidFill>
              </a:rPr>
              <a:t>Spectral Data Analysis with AI</a:t>
            </a:r>
            <a:endParaRPr lang="cs-CZ" b="1" dirty="0">
              <a:solidFill>
                <a:srgbClr val="007772"/>
              </a:solidFill>
            </a:endParaRPr>
          </a:p>
        </p:txBody>
      </p:sp>
      <p:sp>
        <p:nvSpPr>
          <p:cNvPr id="6" name="Zástupný text 5">
            <a:extLst>
              <a:ext uri="{FF2B5EF4-FFF2-40B4-BE49-F238E27FC236}">
                <a16:creationId xmlns:a16="http://schemas.microsoft.com/office/drawing/2014/main" id="{04CE7EE2-7A8C-D695-CFD9-593C18413A75}"/>
              </a:ext>
            </a:extLst>
          </p:cNvPr>
          <p:cNvSpPr>
            <a:spLocks noGrp="1"/>
          </p:cNvSpPr>
          <p:nvPr>
            <p:ph type="body" sz="quarter" idx="14"/>
          </p:nvPr>
        </p:nvSpPr>
        <p:spPr>
          <a:xfrm>
            <a:off x="1687302" y="1806379"/>
            <a:ext cx="6186698" cy="3245241"/>
          </a:xfrm>
        </p:spPr>
        <p:txBody>
          <a:bodyPr/>
          <a:lstStyle/>
          <a:p>
            <a:pPr lvl="0">
              <a:spcBef>
                <a:spcPts val="180"/>
              </a:spcBef>
              <a:spcAft>
                <a:spcPts val="180"/>
              </a:spcAft>
            </a:pPr>
            <a:r>
              <a:rPr lang="en-US" sz="2000" dirty="0" err="1">
                <a:effectLst/>
                <a:latin typeface="Calibri" panose="020F0502020204030204" pitchFamily="34" charset="0"/>
                <a:ea typeface="Cambria" panose="02040503050406030204" pitchFamily="18" charset="0"/>
                <a:cs typeface="Times New Roman" panose="02020603050405020304" pitchFamily="18" charset="0"/>
              </a:rPr>
              <a:t>Gamaya</a:t>
            </a:r>
            <a:r>
              <a:rPr lang="en-US" sz="2000" dirty="0">
                <a:effectLst/>
                <a:latin typeface="Calibri" panose="020F0502020204030204" pitchFamily="34" charset="0"/>
                <a:ea typeface="Cambria" panose="02040503050406030204" pitchFamily="18" charset="0"/>
                <a:cs typeface="Times New Roman" panose="02020603050405020304" pitchFamily="18" charset="0"/>
              </a:rPr>
              <a:t> (Switzerland) – hyperspectral drone analysis of fields</a:t>
            </a:r>
            <a:endParaRPr lang="cs-CZ" sz="1100" dirty="0">
              <a:effectLst/>
              <a:latin typeface="Cambria" panose="02040503050406030204" pitchFamily="18" charset="0"/>
              <a:ea typeface="Cambria" panose="02040503050406030204" pitchFamily="18" charset="0"/>
              <a:cs typeface="Times New Roman" panose="02020603050405020304" pitchFamily="18" charset="0"/>
            </a:endParaRPr>
          </a:p>
          <a:p>
            <a:pPr marL="742950" lvl="1" indent="-285750" algn="l">
              <a:spcBef>
                <a:spcPts val="180"/>
              </a:spcBef>
              <a:spcAft>
                <a:spcPts val="180"/>
              </a:spcAft>
              <a:buFont typeface="Arial" panose="020B0604020202020204" pitchFamily="34" charset="0"/>
              <a:buChar char="–"/>
            </a:pPr>
            <a:r>
              <a:rPr lang="en-US" sz="2000" dirty="0">
                <a:effectLst/>
                <a:latin typeface="Calibri" panose="020F0502020204030204" pitchFamily="34" charset="0"/>
                <a:ea typeface="Cambria" panose="02040503050406030204" pitchFamily="18" charset="0"/>
                <a:cs typeface="Times New Roman" panose="02020603050405020304" pitchFamily="18" charset="0"/>
              </a:rPr>
              <a:t>lightweight camera capturing ~40 spectral bands over large plantations (e.g., sugarcane)</a:t>
            </a:r>
            <a:endParaRPr lang="cs-CZ" sz="11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Bef>
                <a:spcPts val="180"/>
              </a:spcBef>
              <a:spcAft>
                <a:spcPts val="180"/>
              </a:spcAft>
              <a:buFont typeface="Arial" panose="020B0604020202020204" pitchFamily="34" charset="0"/>
              <a:buChar char="•"/>
            </a:pPr>
            <a:r>
              <a:rPr lang="en-US" sz="2000" dirty="0">
                <a:effectLst/>
                <a:latin typeface="Calibri" panose="020F0502020204030204" pitchFamily="34" charset="0"/>
                <a:ea typeface="Cambria" panose="02040503050406030204" pitchFamily="18" charset="0"/>
                <a:cs typeface="Times New Roman" panose="02020603050405020304" pitchFamily="18" charset="0"/>
              </a:rPr>
              <a:t>AI processes thousands of images from a single flight</a:t>
            </a:r>
            <a:endParaRPr lang="cs-CZ" sz="1100" dirty="0">
              <a:effectLst/>
              <a:latin typeface="Cambria" panose="02040503050406030204" pitchFamily="18" charset="0"/>
              <a:ea typeface="Cambria" panose="02040503050406030204" pitchFamily="18" charset="0"/>
              <a:cs typeface="Times New Roman" panose="02020603050405020304" pitchFamily="18" charset="0"/>
            </a:endParaRPr>
          </a:p>
          <a:p>
            <a:pPr marL="742950" lvl="1" indent="-285750" algn="l">
              <a:spcBef>
                <a:spcPts val="180"/>
              </a:spcBef>
              <a:spcAft>
                <a:spcPts val="180"/>
              </a:spcAft>
              <a:buFont typeface="Arial" panose="020B0604020202020204" pitchFamily="34" charset="0"/>
              <a:buChar char="–"/>
            </a:pPr>
            <a:r>
              <a:rPr lang="en-US" sz="2000" dirty="0">
                <a:effectLst/>
                <a:latin typeface="Calibri" panose="020F0502020204030204" pitchFamily="34" charset="0"/>
                <a:ea typeface="Cambria" panose="02040503050406030204" pitchFamily="18" charset="0"/>
                <a:cs typeface="Times New Roman" panose="02020603050405020304" pitchFamily="18" charset="0"/>
              </a:rPr>
              <a:t>stitching mosaics and detecting patterns in massive datasets</a:t>
            </a:r>
            <a:endParaRPr lang="cs-CZ" sz="11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Bef>
                <a:spcPts val="180"/>
              </a:spcBef>
              <a:spcAft>
                <a:spcPts val="180"/>
              </a:spcAft>
              <a:buFont typeface="Arial" panose="020B0604020202020204" pitchFamily="34" charset="0"/>
              <a:buChar char="•"/>
            </a:pPr>
            <a:r>
              <a:rPr lang="en-US" sz="2000" dirty="0">
                <a:effectLst/>
                <a:latin typeface="Calibri" panose="020F0502020204030204" pitchFamily="34" charset="0"/>
                <a:ea typeface="Cambria" panose="02040503050406030204" pitchFamily="18" charset="0"/>
                <a:cs typeface="Times New Roman" panose="02020603050405020304" pitchFamily="18" charset="0"/>
              </a:rPr>
              <a:t>Detailed maps of crop health</a:t>
            </a:r>
            <a:endParaRPr lang="cs-CZ" sz="1100" dirty="0">
              <a:effectLst/>
              <a:latin typeface="Cambria" panose="02040503050406030204" pitchFamily="18" charset="0"/>
              <a:ea typeface="Cambria" panose="02040503050406030204" pitchFamily="18" charset="0"/>
              <a:cs typeface="Times New Roman" panose="02020603050405020304" pitchFamily="18" charset="0"/>
            </a:endParaRPr>
          </a:p>
          <a:p>
            <a:pPr marL="742950" lvl="1" indent="-285750" algn="l">
              <a:spcBef>
                <a:spcPts val="180"/>
              </a:spcBef>
              <a:spcAft>
                <a:spcPts val="180"/>
              </a:spcAft>
              <a:buFont typeface="Arial" panose="020B0604020202020204" pitchFamily="34" charset="0"/>
              <a:buChar char="–"/>
            </a:pPr>
            <a:r>
              <a:rPr lang="en-US" sz="2000" dirty="0">
                <a:effectLst/>
                <a:latin typeface="Calibri" panose="020F0502020204030204" pitchFamily="34" charset="0"/>
                <a:ea typeface="Cambria" panose="02040503050406030204" pitchFamily="18" charset="0"/>
                <a:cs typeface="Times New Roman" panose="02020603050405020304" pitchFamily="18" charset="0"/>
              </a:rPr>
              <a:t>highlighting weeds, affected, and healthy areas directly on field maps</a:t>
            </a:r>
            <a:endParaRPr lang="cs-CZ" sz="11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Bef>
                <a:spcPts val="180"/>
              </a:spcBef>
              <a:spcAft>
                <a:spcPts val="180"/>
              </a:spcAft>
              <a:buFont typeface="Arial" panose="020B0604020202020204" pitchFamily="34" charset="0"/>
              <a:buChar char="•"/>
            </a:pPr>
            <a:r>
              <a:rPr lang="en-US" sz="2000" dirty="0">
                <a:effectLst/>
                <a:latin typeface="Calibri" panose="020F0502020204030204" pitchFamily="34" charset="0"/>
                <a:ea typeface="Cambria" panose="02040503050406030204" pitchFamily="18" charset="0"/>
                <a:cs typeface="Times New Roman" panose="02020603050405020304" pitchFamily="18" charset="0"/>
              </a:rPr>
              <a:t>Targeted interventions and sustainability gains</a:t>
            </a:r>
            <a:endParaRPr lang="cs-CZ" sz="1100" dirty="0">
              <a:effectLst/>
              <a:latin typeface="Cambria" panose="02040503050406030204" pitchFamily="18" charset="0"/>
              <a:ea typeface="Cambria" panose="02040503050406030204" pitchFamily="18" charset="0"/>
              <a:cs typeface="Times New Roman" panose="02020603050405020304" pitchFamily="18" charset="0"/>
            </a:endParaRPr>
          </a:p>
          <a:p>
            <a:pPr marL="742950" lvl="1" indent="-285750" algn="l">
              <a:spcBef>
                <a:spcPts val="180"/>
              </a:spcBef>
              <a:spcAft>
                <a:spcPts val="180"/>
              </a:spcAft>
              <a:buFont typeface="Arial" panose="020B0604020202020204" pitchFamily="34" charset="0"/>
              <a:buChar char="–"/>
            </a:pPr>
            <a:r>
              <a:rPr lang="en-US" sz="2000" dirty="0">
                <a:effectLst/>
                <a:latin typeface="Calibri" panose="020F0502020204030204" pitchFamily="34" charset="0"/>
                <a:ea typeface="Cambria" panose="02040503050406030204" pitchFamily="18" charset="0"/>
                <a:cs typeface="Times New Roman" panose="02020603050405020304" pitchFamily="18" charset="0"/>
              </a:rPr>
              <a:t>reduced water, fertilizer, and chemical usage by precisely localizing needs</a:t>
            </a:r>
            <a:endParaRPr lang="cs-CZ" sz="11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Bef>
                <a:spcPts val="180"/>
              </a:spcBef>
              <a:spcAft>
                <a:spcPts val="180"/>
              </a:spcAft>
              <a:buFont typeface="Arial" panose="020B0604020202020204" pitchFamily="34" charset="0"/>
              <a:buChar char="•"/>
            </a:pPr>
            <a:r>
              <a:rPr lang="en-US" sz="2000" dirty="0">
                <a:effectLst/>
                <a:latin typeface="Calibri" panose="020F0502020204030204" pitchFamily="34" charset="0"/>
                <a:ea typeface="Cambria" panose="02040503050406030204" pitchFamily="18" charset="0"/>
                <a:cs typeface="Times New Roman" panose="02020603050405020304" pitchFamily="18" charset="0"/>
              </a:rPr>
              <a:t>Example: </a:t>
            </a:r>
            <a:r>
              <a:rPr lang="en-US" sz="2000" dirty="0" err="1">
                <a:solidFill>
                  <a:srgbClr val="4F81BD"/>
                </a:solidFill>
                <a:effectLst/>
                <a:latin typeface="Calibri" panose="020F0502020204030204" pitchFamily="34" charset="0"/>
                <a:ea typeface="Cambria" panose="02040503050406030204" pitchFamily="18" charset="0"/>
                <a:cs typeface="Times New Roman" panose="02020603050405020304" pitchFamily="18" charset="0"/>
                <a:hlinkClick r:id="rId2"/>
              </a:rPr>
              <a:t>Gamaya</a:t>
            </a:r>
            <a:r>
              <a:rPr lang="en-US" sz="2000" dirty="0">
                <a:solidFill>
                  <a:srgbClr val="4F81BD"/>
                </a:solidFill>
                <a:effectLst/>
                <a:latin typeface="Calibri" panose="020F0502020204030204" pitchFamily="34" charset="0"/>
                <a:ea typeface="Cambria" panose="02040503050406030204" pitchFamily="18" charset="0"/>
                <a:cs typeface="Times New Roman" panose="02020603050405020304" pitchFamily="18" charset="0"/>
                <a:hlinkClick r:id="rId2"/>
              </a:rPr>
              <a:t> – AI and Hyperspectral Crop Diagnostics</a:t>
            </a:r>
            <a:br>
              <a:rPr lang="en-US" sz="2000" dirty="0">
                <a:effectLst/>
                <a:latin typeface="Calibri" panose="020F0502020204030204" pitchFamily="34" charset="0"/>
                <a:ea typeface="Cambria" panose="02040503050406030204" pitchFamily="18" charset="0"/>
                <a:cs typeface="Times New Roman" panose="02020603050405020304" pitchFamily="18" charset="0"/>
              </a:rPr>
            </a:br>
            <a:endParaRPr lang="cs-CZ" sz="11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 name="Obrázek 2" descr="Obsah obrázku tráva, venku, text, rostlina&#10;&#10;Obsah vygenerovaný umělou inteligencí může být nesprávný.">
            <a:extLst>
              <a:ext uri="{FF2B5EF4-FFF2-40B4-BE49-F238E27FC236}">
                <a16:creationId xmlns:a16="http://schemas.microsoft.com/office/drawing/2014/main" id="{4F10D9D4-589C-A7FE-0B87-9CAF31B972FD}"/>
              </a:ext>
            </a:extLst>
          </p:cNvPr>
          <p:cNvPicPr>
            <a:picLocks noChangeAspect="1"/>
          </p:cNvPicPr>
          <p:nvPr/>
        </p:nvPicPr>
        <p:blipFill>
          <a:blip r:embed="rId3"/>
          <a:stretch>
            <a:fillRect/>
          </a:stretch>
        </p:blipFill>
        <p:spPr>
          <a:xfrm>
            <a:off x="7677886" y="2514412"/>
            <a:ext cx="4401035" cy="2934023"/>
          </a:xfrm>
          <a:prstGeom prst="rect">
            <a:avLst/>
          </a:prstGeom>
        </p:spPr>
      </p:pic>
    </p:spTree>
    <p:extLst>
      <p:ext uri="{BB962C8B-B14F-4D97-AF65-F5344CB8AC3E}">
        <p14:creationId xmlns:p14="http://schemas.microsoft.com/office/powerpoint/2010/main" val="1457882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26271BA2-799A-6028-5978-8E5756447BC2}"/>
              </a:ext>
            </a:extLst>
          </p:cNvPr>
          <p:cNvSpPr>
            <a:spLocks noGrp="1"/>
          </p:cNvSpPr>
          <p:nvPr>
            <p:ph type="body" sz="quarter" idx="13"/>
          </p:nvPr>
        </p:nvSpPr>
        <p:spPr>
          <a:xfrm>
            <a:off x="1633909" y="663690"/>
            <a:ext cx="9649486" cy="697353"/>
          </a:xfrm>
        </p:spPr>
        <p:txBody>
          <a:bodyPr/>
          <a:lstStyle/>
          <a:p>
            <a:r>
              <a:rPr lang="en-US" b="1" dirty="0"/>
              <a:t>Emerging Trends in AI for Agriculture</a:t>
            </a:r>
            <a:endParaRPr lang="cs-CZ" b="1" dirty="0"/>
          </a:p>
        </p:txBody>
      </p:sp>
      <p:sp>
        <p:nvSpPr>
          <p:cNvPr id="6" name="Zástupný text 5">
            <a:extLst>
              <a:ext uri="{FF2B5EF4-FFF2-40B4-BE49-F238E27FC236}">
                <a16:creationId xmlns:a16="http://schemas.microsoft.com/office/drawing/2014/main" id="{1A510ED6-5465-D7F5-248D-7156AE3C9BDC}"/>
              </a:ext>
            </a:extLst>
          </p:cNvPr>
          <p:cNvSpPr>
            <a:spLocks noGrp="1"/>
          </p:cNvSpPr>
          <p:nvPr>
            <p:ph type="body" sz="quarter" idx="14"/>
          </p:nvPr>
        </p:nvSpPr>
        <p:spPr>
          <a:xfrm>
            <a:off x="4779823" y="1361043"/>
            <a:ext cx="6953468" cy="3245241"/>
          </a:xfrm>
        </p:spPr>
        <p:txBody>
          <a:bodyPr lIns="91440" tIns="45720" rIns="91440" bIns="45720" anchor="t">
            <a:noAutofit/>
          </a:bodyPr>
          <a:lstStyle/>
          <a:p>
            <a:pPr>
              <a:spcBef>
                <a:spcPts val="180"/>
              </a:spcBef>
              <a:spcAft>
                <a:spcPts val="180"/>
              </a:spcAft>
            </a:pPr>
            <a:r>
              <a:rPr lang="en-US" sz="1800" dirty="0">
                <a:ea typeface="+mn-lt"/>
                <a:cs typeface="+mn-lt"/>
              </a:rPr>
              <a:t>Emerging trends in AI for agriculture are rapidly transforming the industry through smarter, more autonomous technologies. </a:t>
            </a:r>
          </a:p>
          <a:p>
            <a:pPr>
              <a:spcBef>
                <a:spcPts val="180"/>
              </a:spcBef>
              <a:spcAft>
                <a:spcPts val="180"/>
              </a:spcAft>
            </a:pPr>
            <a:r>
              <a:rPr lang="en-US" sz="1800" b="1" dirty="0">
                <a:solidFill>
                  <a:srgbClr val="007772"/>
                </a:solidFill>
                <a:ea typeface="+mn-lt"/>
                <a:cs typeface="+mn-lt"/>
              </a:rPr>
              <a:t>Autonomous machines and robotics</a:t>
            </a:r>
            <a:r>
              <a:rPr lang="en-US" sz="1800" dirty="0">
                <a:ea typeface="+mn-lt"/>
                <a:cs typeface="+mn-lt"/>
              </a:rPr>
              <a:t>—such as </a:t>
            </a:r>
            <a:r>
              <a:rPr lang="en-US" sz="1800" b="1" dirty="0">
                <a:ea typeface="+mn-lt"/>
                <a:cs typeface="+mn-lt"/>
              </a:rPr>
              <a:t>self-driving tractors, drones, and field robots</a:t>
            </a:r>
            <a:r>
              <a:rPr lang="en-US" sz="1800" dirty="0">
                <a:ea typeface="+mn-lt"/>
                <a:cs typeface="+mn-lt"/>
              </a:rPr>
              <a:t>—are taking over repetitive tasks like seeding, spraying, and harvesting with precision and efficiency. </a:t>
            </a:r>
          </a:p>
          <a:p>
            <a:pPr>
              <a:spcBef>
                <a:spcPts val="180"/>
              </a:spcBef>
              <a:spcAft>
                <a:spcPts val="180"/>
              </a:spcAft>
            </a:pPr>
            <a:r>
              <a:rPr lang="en-US" sz="1800" b="1" dirty="0">
                <a:solidFill>
                  <a:srgbClr val="007772"/>
                </a:solidFill>
                <a:ea typeface="+mn-lt"/>
                <a:cs typeface="+mn-lt"/>
              </a:rPr>
              <a:t>On-sensor AI</a:t>
            </a:r>
            <a:r>
              <a:rPr lang="en-US" sz="1800" dirty="0">
                <a:solidFill>
                  <a:srgbClr val="007772"/>
                </a:solidFill>
                <a:ea typeface="+mn-lt"/>
                <a:cs typeface="+mn-lt"/>
              </a:rPr>
              <a:t>, </a:t>
            </a:r>
            <a:r>
              <a:rPr lang="en-US" sz="1800" dirty="0">
                <a:ea typeface="+mn-lt"/>
                <a:cs typeface="+mn-lt"/>
              </a:rPr>
              <a:t>also known as </a:t>
            </a:r>
            <a:r>
              <a:rPr lang="en-US" sz="1800" b="1" dirty="0" err="1">
                <a:ea typeface="+mn-lt"/>
                <a:cs typeface="+mn-lt"/>
              </a:rPr>
              <a:t>AIoT</a:t>
            </a:r>
            <a:r>
              <a:rPr lang="en-US" sz="1800" b="1" dirty="0">
                <a:ea typeface="+mn-lt"/>
                <a:cs typeface="+mn-lt"/>
              </a:rPr>
              <a:t> (Artificial Intelligence of Things)</a:t>
            </a:r>
            <a:r>
              <a:rPr lang="en-US" sz="1800" dirty="0">
                <a:ea typeface="+mn-lt"/>
                <a:cs typeface="+mn-lt"/>
              </a:rPr>
              <a:t>, allows </a:t>
            </a:r>
            <a:r>
              <a:rPr lang="en-US" sz="1800" b="1" dirty="0">
                <a:ea typeface="+mn-lt"/>
                <a:cs typeface="+mn-lt"/>
              </a:rPr>
              <a:t>edge devices</a:t>
            </a:r>
            <a:r>
              <a:rPr lang="en-US" sz="1800" dirty="0">
                <a:ea typeface="+mn-lt"/>
                <a:cs typeface="+mn-lt"/>
              </a:rPr>
              <a:t> to process sensor data directly in the field, enabling real-time decision-making without the need for constant connectivity. </a:t>
            </a:r>
          </a:p>
          <a:p>
            <a:pPr>
              <a:spcBef>
                <a:spcPts val="180"/>
              </a:spcBef>
              <a:spcAft>
                <a:spcPts val="180"/>
              </a:spcAft>
            </a:pPr>
            <a:r>
              <a:rPr lang="en-US" sz="1800" b="1" dirty="0">
                <a:solidFill>
                  <a:srgbClr val="007772"/>
                </a:solidFill>
                <a:ea typeface="+mn-lt"/>
                <a:cs typeface="+mn-lt"/>
              </a:rPr>
              <a:t>Generative AI and simulation models</a:t>
            </a:r>
            <a:r>
              <a:rPr lang="en-US" sz="1800" dirty="0">
                <a:solidFill>
                  <a:srgbClr val="007772"/>
                </a:solidFill>
                <a:ea typeface="+mn-lt"/>
                <a:cs typeface="+mn-lt"/>
              </a:rPr>
              <a:t> </a:t>
            </a:r>
            <a:r>
              <a:rPr lang="en-US" sz="1800" dirty="0">
                <a:ea typeface="+mn-lt"/>
                <a:cs typeface="+mn-lt"/>
              </a:rPr>
              <a:t>are being used to create </a:t>
            </a:r>
            <a:r>
              <a:rPr lang="en-US" sz="1800" b="1" dirty="0">
                <a:ea typeface="+mn-lt"/>
                <a:cs typeface="+mn-lt"/>
              </a:rPr>
              <a:t>virtual farm environments</a:t>
            </a:r>
            <a:r>
              <a:rPr lang="en-US" sz="1800" dirty="0">
                <a:ea typeface="+mn-lt"/>
                <a:cs typeface="+mn-lt"/>
              </a:rPr>
              <a:t>, generating synthetic data for training algorithms and testing various management scenarios. AI is also playing a crucial role in </a:t>
            </a:r>
            <a:r>
              <a:rPr lang="en-US" sz="1800" b="1" dirty="0">
                <a:ea typeface="+mn-lt"/>
                <a:cs typeface="+mn-lt"/>
              </a:rPr>
              <a:t>climate adaptation strategies</a:t>
            </a:r>
            <a:r>
              <a:rPr lang="en-US" sz="1800" dirty="0">
                <a:ea typeface="+mn-lt"/>
                <a:cs typeface="+mn-lt"/>
              </a:rPr>
              <a:t>, predicting extreme weather events and recommending </a:t>
            </a:r>
            <a:r>
              <a:rPr lang="en-US" sz="1800" b="1" dirty="0">
                <a:ea typeface="+mn-lt"/>
                <a:cs typeface="+mn-lt"/>
              </a:rPr>
              <a:t>climate-resilient crop varieties or planting schedules</a:t>
            </a:r>
            <a:r>
              <a:rPr lang="en-US" sz="1800" dirty="0">
                <a:ea typeface="+mn-lt"/>
                <a:cs typeface="+mn-lt"/>
              </a:rPr>
              <a:t>. </a:t>
            </a:r>
          </a:p>
          <a:p>
            <a:pPr>
              <a:spcBef>
                <a:spcPts val="180"/>
              </a:spcBef>
              <a:spcAft>
                <a:spcPts val="180"/>
              </a:spcAft>
            </a:pPr>
            <a:r>
              <a:rPr lang="en-US" sz="1800" dirty="0">
                <a:ea typeface="+mn-lt"/>
                <a:cs typeface="+mn-lt"/>
              </a:rPr>
              <a:t>Lastly, </a:t>
            </a:r>
            <a:r>
              <a:rPr lang="en-US" sz="1800" b="1" dirty="0">
                <a:solidFill>
                  <a:srgbClr val="007772"/>
                </a:solidFill>
                <a:ea typeface="+mn-lt"/>
                <a:cs typeface="+mn-lt"/>
              </a:rPr>
              <a:t>smart applications and chatbots</a:t>
            </a:r>
            <a:r>
              <a:rPr lang="en-US" sz="1800" dirty="0">
                <a:solidFill>
                  <a:srgbClr val="007772"/>
                </a:solidFill>
                <a:ea typeface="+mn-lt"/>
                <a:cs typeface="+mn-lt"/>
              </a:rPr>
              <a:t> </a:t>
            </a:r>
            <a:r>
              <a:rPr lang="en-US" sz="1800" dirty="0">
                <a:ea typeface="+mn-lt"/>
                <a:cs typeface="+mn-lt"/>
              </a:rPr>
              <a:t>are making advanced AI accessible to </a:t>
            </a:r>
            <a:r>
              <a:rPr lang="en-US" sz="1800" b="1" dirty="0">
                <a:ea typeface="+mn-lt"/>
                <a:cs typeface="+mn-lt"/>
              </a:rPr>
              <a:t>small-scale farmers via mobile apps</a:t>
            </a:r>
            <a:r>
              <a:rPr lang="en-US" sz="1800" dirty="0">
                <a:ea typeface="+mn-lt"/>
                <a:cs typeface="+mn-lt"/>
              </a:rPr>
              <a:t>, providing real-time advice, diagnostics, and management support in user-friendly formats.</a:t>
            </a:r>
            <a:endParaRPr lang="cs-CZ" sz="2000" dirty="0"/>
          </a:p>
        </p:txBody>
      </p:sp>
      <p:pic>
        <p:nvPicPr>
          <p:cNvPr id="3" name="Obrázek 2" descr="Obsah obrázku obloha, venku, tráva, vozidlo&#10;&#10;Obsah vygenerovaný umělou inteligencí může být nesprávný.">
            <a:extLst>
              <a:ext uri="{FF2B5EF4-FFF2-40B4-BE49-F238E27FC236}">
                <a16:creationId xmlns:a16="http://schemas.microsoft.com/office/drawing/2014/main" id="{5E47AFCC-F712-3D79-3A6D-DBE74204242A}"/>
              </a:ext>
            </a:extLst>
          </p:cNvPr>
          <p:cNvPicPr>
            <a:picLocks noChangeAspect="1"/>
          </p:cNvPicPr>
          <p:nvPr/>
        </p:nvPicPr>
        <p:blipFill>
          <a:blip r:embed="rId2"/>
          <a:stretch>
            <a:fillRect/>
          </a:stretch>
        </p:blipFill>
        <p:spPr>
          <a:xfrm>
            <a:off x="683612" y="2468977"/>
            <a:ext cx="3725333" cy="3725333"/>
          </a:xfrm>
          <a:prstGeom prst="rect">
            <a:avLst/>
          </a:prstGeom>
        </p:spPr>
      </p:pic>
    </p:spTree>
    <p:extLst>
      <p:ext uri="{BB962C8B-B14F-4D97-AF65-F5344CB8AC3E}">
        <p14:creationId xmlns:p14="http://schemas.microsoft.com/office/powerpoint/2010/main" val="682531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BDB02BE8-487E-4913-A996-507ABE60554D}"/>
              </a:ext>
            </a:extLst>
          </p:cNvPr>
          <p:cNvSpPr>
            <a:spLocks noGrp="1"/>
          </p:cNvSpPr>
          <p:nvPr>
            <p:ph type="body" sz="quarter" idx="13"/>
          </p:nvPr>
        </p:nvSpPr>
        <p:spPr>
          <a:xfrm>
            <a:off x="1675006" y="830212"/>
            <a:ext cx="9649486" cy="697353"/>
          </a:xfrm>
        </p:spPr>
        <p:txBody>
          <a:bodyPr/>
          <a:lstStyle/>
          <a:p>
            <a:r>
              <a:rPr lang="cs-CZ" b="1" dirty="0"/>
              <a:t>2D </a:t>
            </a:r>
            <a:r>
              <a:rPr lang="cs-CZ" b="1" dirty="0" err="1"/>
              <a:t>Computer</a:t>
            </a:r>
            <a:r>
              <a:rPr lang="cs-CZ" b="1" dirty="0"/>
              <a:t> Vision Case </a:t>
            </a:r>
            <a:r>
              <a:rPr lang="cs-CZ" b="1" dirty="0" err="1"/>
              <a:t>Studies</a:t>
            </a:r>
            <a:endParaRPr lang="cs-CZ" b="1" dirty="0"/>
          </a:p>
        </p:txBody>
      </p:sp>
      <p:sp>
        <p:nvSpPr>
          <p:cNvPr id="3" name="Zástupný text 2">
            <a:extLst>
              <a:ext uri="{FF2B5EF4-FFF2-40B4-BE49-F238E27FC236}">
                <a16:creationId xmlns:a16="http://schemas.microsoft.com/office/drawing/2014/main" id="{99BFA144-0F41-AA66-504C-A35C1F4DA442}"/>
              </a:ext>
            </a:extLst>
          </p:cNvPr>
          <p:cNvSpPr>
            <a:spLocks noGrp="1"/>
          </p:cNvSpPr>
          <p:nvPr>
            <p:ph type="body" sz="quarter" idx="14"/>
          </p:nvPr>
        </p:nvSpPr>
        <p:spPr>
          <a:xfrm>
            <a:off x="1493935" y="1702411"/>
            <a:ext cx="6011387" cy="3245241"/>
          </a:xfrm>
        </p:spPr>
        <p:txBody>
          <a:bodyPr/>
          <a:lstStyle/>
          <a:p>
            <a:pPr marL="342900" lvl="0" indent="-342900">
              <a:spcBef>
                <a:spcPts val="180"/>
              </a:spcBef>
              <a:spcAft>
                <a:spcPts val="180"/>
              </a:spcAft>
              <a:buFont typeface="Arial" panose="020B0604020202020204" pitchFamily="34" charset="0"/>
              <a:buChar char="•"/>
            </a:pPr>
            <a:r>
              <a:rPr lang="en-US" sz="2400" dirty="0">
                <a:effectLst/>
                <a:latin typeface="Calibri" panose="020F0502020204030204" pitchFamily="34" charset="0"/>
                <a:ea typeface="Cambria" panose="02040503050406030204" pitchFamily="18" charset="0"/>
                <a:cs typeface="Times New Roman" panose="02020603050405020304" pitchFamily="18" charset="0"/>
              </a:rPr>
              <a:t>Blue River See &amp; Spray (USA) – AI for precise weed spraying</a:t>
            </a:r>
            <a:endParaRPr lang="cs-CZ"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lvl="1" indent="-285750" algn="l">
              <a:spcBef>
                <a:spcPts val="180"/>
              </a:spcBef>
              <a:spcAft>
                <a:spcPts val="180"/>
              </a:spcAft>
              <a:buFont typeface="Arial" panose="020B0604020202020204" pitchFamily="34" charset="0"/>
              <a:buChar char="–"/>
            </a:pPr>
            <a:r>
              <a:rPr lang="en-US" sz="2400" dirty="0">
                <a:effectLst/>
                <a:latin typeface="Calibri" panose="020F0502020204030204" pitchFamily="34" charset="0"/>
                <a:ea typeface="Cambria" panose="02040503050406030204" pitchFamily="18" charset="0"/>
                <a:cs typeface="Times New Roman" panose="02020603050405020304" pitchFamily="18" charset="0"/>
              </a:rPr>
              <a:t>up to 90% reduction in herbicide usage by targeting only weeds</a:t>
            </a:r>
            <a:endParaRPr lang="cs-CZ"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Bef>
                <a:spcPts val="180"/>
              </a:spcBef>
              <a:spcAft>
                <a:spcPts val="180"/>
              </a:spcAft>
              <a:buFont typeface="Arial" panose="020B0604020202020204" pitchFamily="34" charset="0"/>
              <a:buChar char="•"/>
            </a:pPr>
            <a:r>
              <a:rPr lang="en-US" sz="2400" dirty="0">
                <a:effectLst/>
                <a:latin typeface="Calibri" panose="020F0502020204030204" pitchFamily="34" charset="0"/>
                <a:ea typeface="Cambria" panose="02040503050406030204" pitchFamily="18" charset="0"/>
                <a:cs typeface="Times New Roman" panose="02020603050405020304" pitchFamily="18" charset="0"/>
              </a:rPr>
              <a:t>Mobile disease detection apps (e.g., </a:t>
            </a:r>
            <a:r>
              <a:rPr lang="en-US" sz="2400" dirty="0" err="1">
                <a:effectLst/>
                <a:latin typeface="Calibri" panose="020F0502020204030204" pitchFamily="34" charset="0"/>
                <a:ea typeface="Cambria" panose="02040503050406030204" pitchFamily="18" charset="0"/>
                <a:cs typeface="Times New Roman" panose="02020603050405020304" pitchFamily="18" charset="0"/>
              </a:rPr>
              <a:t>Plantix</a:t>
            </a:r>
            <a:r>
              <a:rPr lang="en-US" sz="2400" dirty="0">
                <a:effectLst/>
                <a:latin typeface="Calibri" panose="020F0502020204030204" pitchFamily="34" charset="0"/>
                <a:ea typeface="Cambria" panose="02040503050406030204" pitchFamily="18" charset="0"/>
                <a:cs typeface="Times New Roman" panose="02020603050405020304" pitchFamily="18" charset="0"/>
              </a:rPr>
              <a:t>)</a:t>
            </a:r>
            <a:endParaRPr lang="cs-CZ"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lvl="1" indent="-285750" algn="l">
              <a:spcBef>
                <a:spcPts val="180"/>
              </a:spcBef>
              <a:spcAft>
                <a:spcPts val="180"/>
              </a:spcAft>
              <a:buFont typeface="Arial" panose="020B0604020202020204" pitchFamily="34" charset="0"/>
              <a:buChar char="–"/>
            </a:pPr>
            <a:r>
              <a:rPr lang="en-US" sz="2400" dirty="0">
                <a:effectLst/>
                <a:latin typeface="Calibri" panose="020F0502020204030204" pitchFamily="34" charset="0"/>
                <a:ea typeface="Cambria" panose="02040503050406030204" pitchFamily="18" charset="0"/>
                <a:cs typeface="Times New Roman" panose="02020603050405020304" pitchFamily="18" charset="0"/>
              </a:rPr>
              <a:t>farmer snaps a leaf photo; AI identifies the disease and suggests treatment</a:t>
            </a:r>
            <a:endParaRPr lang="cs-CZ"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Bef>
                <a:spcPts val="180"/>
              </a:spcBef>
              <a:spcAft>
                <a:spcPts val="180"/>
              </a:spcAft>
              <a:buFont typeface="Arial" panose="020B0604020202020204" pitchFamily="34" charset="0"/>
              <a:buChar char="•"/>
            </a:pPr>
            <a:r>
              <a:rPr lang="en-US" sz="2400" dirty="0">
                <a:effectLst/>
                <a:latin typeface="Calibri" panose="020F0502020204030204" pitchFamily="34" charset="0"/>
                <a:ea typeface="Cambria" panose="02040503050406030204" pitchFamily="18" charset="0"/>
                <a:cs typeface="Times New Roman" panose="02020603050405020304" pitchFamily="18" charset="0"/>
              </a:rPr>
              <a:t>Drone monitoring in vineyards (California)</a:t>
            </a:r>
            <a:endParaRPr lang="cs-CZ"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lvl="1" indent="-285750" algn="l">
              <a:spcBef>
                <a:spcPts val="180"/>
              </a:spcBef>
              <a:spcAft>
                <a:spcPts val="180"/>
              </a:spcAft>
              <a:buFont typeface="Arial" panose="020B0604020202020204" pitchFamily="34" charset="0"/>
              <a:buChar char="–"/>
            </a:pPr>
            <a:r>
              <a:rPr lang="en-US" sz="2400" dirty="0">
                <a:effectLst/>
                <a:latin typeface="Calibri" panose="020F0502020204030204" pitchFamily="34" charset="0"/>
                <a:ea typeface="Cambria" panose="02040503050406030204" pitchFamily="18" charset="0"/>
                <a:cs typeface="Times New Roman" panose="02020603050405020304" pitchFamily="18" charset="0"/>
              </a:rPr>
              <a:t>early detection of drought stress in vineyards, saving ~25% on irrigation</a:t>
            </a:r>
            <a:endParaRPr lang="cs-CZ"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Bef>
                <a:spcPts val="180"/>
              </a:spcBef>
              <a:spcAft>
                <a:spcPts val="180"/>
              </a:spcAft>
              <a:buFont typeface="Arial" panose="020B0604020202020204" pitchFamily="34" charset="0"/>
              <a:buChar char="•"/>
            </a:pPr>
            <a:r>
              <a:rPr lang="en-US" sz="2400" dirty="0">
                <a:effectLst/>
                <a:latin typeface="Calibri" panose="020F0502020204030204" pitchFamily="34" charset="0"/>
                <a:ea typeface="Cambria" panose="02040503050406030204" pitchFamily="18" charset="0"/>
                <a:cs typeface="Times New Roman" panose="02020603050405020304" pitchFamily="18" charset="0"/>
              </a:rPr>
              <a:t>Example: </a:t>
            </a:r>
            <a:r>
              <a:rPr lang="en-US" sz="2400" dirty="0">
                <a:solidFill>
                  <a:srgbClr val="4F81BD"/>
                </a:solidFill>
                <a:effectLst/>
                <a:latin typeface="Calibri" panose="020F0502020204030204" pitchFamily="34" charset="0"/>
                <a:ea typeface="Cambria" panose="02040503050406030204" pitchFamily="18" charset="0"/>
                <a:cs typeface="Times New Roman" panose="02020603050405020304" pitchFamily="18" charset="0"/>
                <a:hlinkClick r:id="rId2"/>
              </a:rPr>
              <a:t>Blue River See &amp; Spray – Automated Weed Control</a:t>
            </a:r>
            <a:endParaRPr lang="cs-CZ" sz="12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Obrázek 4" descr="Obsah obrázku snímek obrazovky, rostlina, venku, území&#10;&#10;Obsah vygenerovaný umělou inteligencí může být nesprávný.">
            <a:extLst>
              <a:ext uri="{FF2B5EF4-FFF2-40B4-BE49-F238E27FC236}">
                <a16:creationId xmlns:a16="http://schemas.microsoft.com/office/drawing/2014/main" id="{027DCF2A-C39B-AE7A-1E79-4FF4683FB64E}"/>
              </a:ext>
            </a:extLst>
          </p:cNvPr>
          <p:cNvPicPr>
            <a:picLocks noChangeAspect="1"/>
          </p:cNvPicPr>
          <p:nvPr/>
        </p:nvPicPr>
        <p:blipFill>
          <a:blip r:embed="rId3"/>
          <a:stretch>
            <a:fillRect/>
          </a:stretch>
        </p:blipFill>
        <p:spPr>
          <a:xfrm>
            <a:off x="7611984" y="1702411"/>
            <a:ext cx="4249815" cy="4249815"/>
          </a:xfrm>
          <a:prstGeom prst="rect">
            <a:avLst/>
          </a:prstGeom>
        </p:spPr>
      </p:pic>
    </p:spTree>
    <p:extLst>
      <p:ext uri="{BB962C8B-B14F-4D97-AF65-F5344CB8AC3E}">
        <p14:creationId xmlns:p14="http://schemas.microsoft.com/office/powerpoint/2010/main" val="4019943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766B96A5-A8DF-CA81-1EF8-00A8F7B31506}"/>
              </a:ext>
            </a:extLst>
          </p:cNvPr>
          <p:cNvSpPr>
            <a:spLocks noGrp="1"/>
          </p:cNvSpPr>
          <p:nvPr>
            <p:ph type="body" sz="quarter" idx="13"/>
          </p:nvPr>
        </p:nvSpPr>
        <p:spPr>
          <a:xfrm>
            <a:off x="1675006" y="812106"/>
            <a:ext cx="9649486" cy="697353"/>
          </a:xfrm>
        </p:spPr>
        <p:txBody>
          <a:bodyPr/>
          <a:lstStyle/>
          <a:p>
            <a:r>
              <a:rPr lang="it-IT" b="1" dirty="0"/>
              <a:t>Generative AI for </a:t>
            </a:r>
            <a:r>
              <a:rPr lang="it-IT" b="1" dirty="0" err="1"/>
              <a:t>Synthetic</a:t>
            </a:r>
            <a:r>
              <a:rPr lang="it-IT" b="1" dirty="0"/>
              <a:t> </a:t>
            </a:r>
            <a:r>
              <a:rPr lang="it-IT" b="1" dirty="0" err="1"/>
              <a:t>Crop</a:t>
            </a:r>
            <a:r>
              <a:rPr lang="it-IT" b="1" dirty="0"/>
              <a:t> Data</a:t>
            </a:r>
            <a:endParaRPr lang="cs-CZ" b="1" dirty="0"/>
          </a:p>
        </p:txBody>
      </p:sp>
      <p:sp>
        <p:nvSpPr>
          <p:cNvPr id="3" name="Zástupný text 2">
            <a:extLst>
              <a:ext uri="{FF2B5EF4-FFF2-40B4-BE49-F238E27FC236}">
                <a16:creationId xmlns:a16="http://schemas.microsoft.com/office/drawing/2014/main" id="{633001A2-7D97-1B7E-E9F6-DCF8FD280FC2}"/>
              </a:ext>
            </a:extLst>
          </p:cNvPr>
          <p:cNvSpPr>
            <a:spLocks noGrp="1"/>
          </p:cNvSpPr>
          <p:nvPr>
            <p:ph type="body" sz="quarter" idx="14"/>
          </p:nvPr>
        </p:nvSpPr>
        <p:spPr>
          <a:xfrm>
            <a:off x="4418091" y="1975476"/>
            <a:ext cx="7592111" cy="3911616"/>
          </a:xfrm>
        </p:spPr>
        <p:txBody>
          <a:bodyPr lIns="91440" tIns="45720" rIns="91440" bIns="45720" anchor="t">
            <a:noAutofit/>
          </a:bodyPr>
          <a:lstStyle/>
          <a:p>
            <a:pPr>
              <a:spcBef>
                <a:spcPts val="180"/>
              </a:spcBef>
              <a:spcAft>
                <a:spcPts val="180"/>
              </a:spcAft>
            </a:pPr>
            <a:r>
              <a:rPr lang="en-US" sz="2000" dirty="0">
                <a:ea typeface="+mn-lt"/>
                <a:cs typeface="+mn-lt"/>
              </a:rPr>
              <a:t>Generative AI is becoming a valuable tool in agriculture by producing </a:t>
            </a:r>
            <a:r>
              <a:rPr lang="en-US" sz="2000" b="1" dirty="0">
                <a:ea typeface="+mn-lt"/>
                <a:cs typeface="+mn-lt"/>
              </a:rPr>
              <a:t>synthetic crop data</a:t>
            </a:r>
            <a:r>
              <a:rPr lang="en-US" sz="2000" dirty="0">
                <a:ea typeface="+mn-lt"/>
                <a:cs typeface="+mn-lt"/>
              </a:rPr>
              <a:t> that enhances the training and performance of machine learning models. </a:t>
            </a:r>
          </a:p>
          <a:p>
            <a:pPr>
              <a:spcBef>
                <a:spcPts val="180"/>
              </a:spcBef>
              <a:spcAft>
                <a:spcPts val="180"/>
              </a:spcAft>
            </a:pPr>
            <a:r>
              <a:rPr lang="en-US" sz="2000" dirty="0">
                <a:ea typeface="+mn-lt"/>
                <a:cs typeface="+mn-lt"/>
              </a:rPr>
              <a:t>It helps </a:t>
            </a:r>
            <a:r>
              <a:rPr lang="en-US" sz="2000" b="1" dirty="0">
                <a:ea typeface="+mn-lt"/>
                <a:cs typeface="+mn-lt"/>
              </a:rPr>
              <a:t>augment datasets with rare events</a:t>
            </a:r>
            <a:r>
              <a:rPr lang="en-US" sz="2000" dirty="0">
                <a:ea typeface="+mn-lt"/>
                <a:cs typeface="+mn-lt"/>
              </a:rPr>
              <a:t>, such as infrequent </a:t>
            </a:r>
            <a:r>
              <a:rPr lang="en-US" sz="2000" b="1" dirty="0">
                <a:ea typeface="+mn-lt"/>
                <a:cs typeface="+mn-lt"/>
              </a:rPr>
              <a:t>disease symptoms or pest infestations</a:t>
            </a:r>
            <a:r>
              <a:rPr lang="en-US" sz="2000" dirty="0">
                <a:ea typeface="+mn-lt"/>
                <a:cs typeface="+mn-lt"/>
              </a:rPr>
              <a:t>, which are hard to capture in real-world field conditions but critical for early detection systems. By </a:t>
            </a:r>
            <a:r>
              <a:rPr lang="en-US" sz="2000" b="1" dirty="0">
                <a:ea typeface="+mn-lt"/>
                <a:cs typeface="+mn-lt"/>
              </a:rPr>
              <a:t>simulating diverse environmental scenarios</a:t>
            </a:r>
            <a:r>
              <a:rPr lang="en-US" sz="2000" dirty="0">
                <a:ea typeface="+mn-lt"/>
                <a:cs typeface="+mn-lt"/>
              </a:rPr>
              <a:t>—like </a:t>
            </a:r>
            <a:r>
              <a:rPr lang="en-US" sz="2000" b="1" dirty="0">
                <a:ea typeface="+mn-lt"/>
                <a:cs typeface="+mn-lt"/>
              </a:rPr>
              <a:t>droughts, floods, or frosts</a:t>
            </a:r>
            <a:r>
              <a:rPr lang="en-US" sz="2000" dirty="0">
                <a:ea typeface="+mn-lt"/>
                <a:cs typeface="+mn-lt"/>
              </a:rPr>
              <a:t>—generative AI enables stress-testing of models under varied and extreme conditions. </a:t>
            </a:r>
          </a:p>
          <a:p>
            <a:pPr>
              <a:spcBef>
                <a:spcPts val="180"/>
              </a:spcBef>
              <a:spcAft>
                <a:spcPts val="180"/>
              </a:spcAft>
            </a:pPr>
            <a:r>
              <a:rPr lang="en-US" sz="2000" dirty="0">
                <a:ea typeface="+mn-lt"/>
                <a:cs typeface="+mn-lt"/>
              </a:rPr>
              <a:t>Techniques such as </a:t>
            </a:r>
            <a:r>
              <a:rPr lang="en-US" sz="2000" b="1" dirty="0">
                <a:ea typeface="+mn-lt"/>
                <a:cs typeface="+mn-lt"/>
              </a:rPr>
              <a:t>Generative Adversarial Networks (GANs)</a:t>
            </a:r>
            <a:r>
              <a:rPr lang="en-US" sz="2000" dirty="0">
                <a:ea typeface="+mn-lt"/>
                <a:cs typeface="+mn-lt"/>
              </a:rPr>
              <a:t> and </a:t>
            </a:r>
            <a:r>
              <a:rPr lang="en-US" sz="2000" b="1" dirty="0">
                <a:ea typeface="+mn-lt"/>
                <a:cs typeface="+mn-lt"/>
              </a:rPr>
              <a:t>diffusion models</a:t>
            </a:r>
            <a:r>
              <a:rPr lang="en-US" sz="2000" dirty="0">
                <a:ea typeface="+mn-lt"/>
                <a:cs typeface="+mn-lt"/>
              </a:rPr>
              <a:t> are used to create </a:t>
            </a:r>
            <a:r>
              <a:rPr lang="en-US" sz="2000" b="1" dirty="0">
                <a:ea typeface="+mn-lt"/>
                <a:cs typeface="+mn-lt"/>
              </a:rPr>
              <a:t>highly realistic images of crops and fields</a:t>
            </a:r>
            <a:r>
              <a:rPr lang="en-US" sz="2000" dirty="0">
                <a:ea typeface="+mn-lt"/>
                <a:cs typeface="+mn-lt"/>
              </a:rPr>
              <a:t>, broadening the variety of training inputs. </a:t>
            </a:r>
          </a:p>
          <a:p>
            <a:pPr>
              <a:spcBef>
                <a:spcPts val="180"/>
              </a:spcBef>
              <a:spcAft>
                <a:spcPts val="180"/>
              </a:spcAft>
            </a:pPr>
            <a:r>
              <a:rPr lang="en-US" sz="2000" dirty="0">
                <a:ea typeface="+mn-lt"/>
                <a:cs typeface="+mn-lt"/>
              </a:rPr>
              <a:t>This approach significantly </a:t>
            </a:r>
            <a:r>
              <a:rPr lang="en-US" sz="2000" b="1" dirty="0">
                <a:ea typeface="+mn-lt"/>
                <a:cs typeface="+mn-lt"/>
              </a:rPr>
              <a:t>improves the robustness and </a:t>
            </a:r>
            <a:r>
              <a:rPr lang="en-US" sz="2000" b="1" dirty="0" err="1">
                <a:ea typeface="+mn-lt"/>
                <a:cs typeface="+mn-lt"/>
              </a:rPr>
              <a:t>generalisation</a:t>
            </a:r>
            <a:r>
              <a:rPr lang="en-US" sz="2000" dirty="0">
                <a:ea typeface="+mn-lt"/>
                <a:cs typeface="+mn-lt"/>
              </a:rPr>
              <a:t> of AI models, ensuring they perform more accurately and reliably when applied to real-world agricultural settings.</a:t>
            </a:r>
            <a:endParaRPr lang="cs-CZ" sz="2000" dirty="0"/>
          </a:p>
        </p:txBody>
      </p:sp>
      <p:pic>
        <p:nvPicPr>
          <p:cNvPr id="5" name="Obrázek 4" descr="Obsah obrázku text, počítač, počítačový monitor, interiér&#10;&#10;Obsah vygenerovaný umělou inteligencí může být nesprávný.">
            <a:extLst>
              <a:ext uri="{FF2B5EF4-FFF2-40B4-BE49-F238E27FC236}">
                <a16:creationId xmlns:a16="http://schemas.microsoft.com/office/drawing/2014/main" id="{7578B20F-949E-861D-56A9-92790C171E04}"/>
              </a:ext>
            </a:extLst>
          </p:cNvPr>
          <p:cNvPicPr>
            <a:picLocks noChangeAspect="1"/>
          </p:cNvPicPr>
          <p:nvPr/>
        </p:nvPicPr>
        <p:blipFill>
          <a:blip r:embed="rId2"/>
          <a:stretch>
            <a:fillRect/>
          </a:stretch>
        </p:blipFill>
        <p:spPr>
          <a:xfrm>
            <a:off x="181798" y="2797815"/>
            <a:ext cx="4170069" cy="2780046"/>
          </a:xfrm>
          <a:prstGeom prst="rect">
            <a:avLst/>
          </a:prstGeom>
        </p:spPr>
      </p:pic>
    </p:spTree>
    <p:extLst>
      <p:ext uri="{BB962C8B-B14F-4D97-AF65-F5344CB8AC3E}">
        <p14:creationId xmlns:p14="http://schemas.microsoft.com/office/powerpoint/2010/main" val="391576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A62EE3C1-953F-BB71-7F50-22F23AAD2DE6}"/>
              </a:ext>
            </a:extLst>
          </p:cNvPr>
          <p:cNvSpPr>
            <a:spLocks noGrp="1"/>
          </p:cNvSpPr>
          <p:nvPr>
            <p:ph type="body" sz="quarter" idx="13"/>
          </p:nvPr>
        </p:nvSpPr>
        <p:spPr/>
        <p:txBody>
          <a:bodyPr/>
          <a:lstStyle/>
          <a:p>
            <a:r>
              <a:rPr lang="en-US" b="1" dirty="0"/>
              <a:t>AI-Enhanced Robotics in Smart Farming</a:t>
            </a:r>
            <a:endParaRPr lang="cs-CZ" b="1" dirty="0"/>
          </a:p>
        </p:txBody>
      </p:sp>
      <p:sp>
        <p:nvSpPr>
          <p:cNvPr id="3" name="Zástupný text 2">
            <a:extLst>
              <a:ext uri="{FF2B5EF4-FFF2-40B4-BE49-F238E27FC236}">
                <a16:creationId xmlns:a16="http://schemas.microsoft.com/office/drawing/2014/main" id="{A76B80AD-ABB3-7AF6-E706-4D37365680E1}"/>
              </a:ext>
            </a:extLst>
          </p:cNvPr>
          <p:cNvSpPr>
            <a:spLocks noGrp="1"/>
          </p:cNvSpPr>
          <p:nvPr>
            <p:ph type="body" sz="quarter" idx="14"/>
          </p:nvPr>
        </p:nvSpPr>
        <p:spPr>
          <a:xfrm>
            <a:off x="4629677" y="1772009"/>
            <a:ext cx="7275629" cy="3245241"/>
          </a:xfrm>
        </p:spPr>
        <p:txBody>
          <a:bodyPr lIns="91440" tIns="45720" rIns="91440" bIns="45720" anchor="t">
            <a:noAutofit/>
          </a:bodyPr>
          <a:lstStyle/>
          <a:p>
            <a:pPr>
              <a:spcBef>
                <a:spcPts val="180"/>
              </a:spcBef>
              <a:spcAft>
                <a:spcPts val="180"/>
              </a:spcAft>
            </a:pPr>
            <a:r>
              <a:rPr lang="en-US" sz="2000" dirty="0">
                <a:ea typeface="+mn-lt"/>
                <a:cs typeface="+mn-lt"/>
              </a:rPr>
              <a:t>AI-enhanced robotics is </a:t>
            </a:r>
            <a:r>
              <a:rPr lang="en-US" sz="2000" dirty="0" err="1">
                <a:ea typeface="+mn-lt"/>
                <a:cs typeface="+mn-lt"/>
              </a:rPr>
              <a:t>revolutionising</a:t>
            </a:r>
            <a:r>
              <a:rPr lang="en-US" sz="2000" dirty="0">
                <a:ea typeface="+mn-lt"/>
                <a:cs typeface="+mn-lt"/>
              </a:rPr>
              <a:t> smart farming by automating key agricultural tasks with high precision and efficiency. </a:t>
            </a:r>
          </a:p>
          <a:p>
            <a:pPr>
              <a:spcBef>
                <a:spcPts val="180"/>
              </a:spcBef>
              <a:spcAft>
                <a:spcPts val="180"/>
              </a:spcAft>
            </a:pPr>
            <a:r>
              <a:rPr lang="en-US" sz="2000" b="1" dirty="0">
                <a:effectLst/>
                <a:ea typeface="+mn-lt"/>
                <a:cs typeface="+mn-lt"/>
              </a:rPr>
              <a:t>Autonomous tractors and harvesters</a:t>
            </a:r>
            <a:r>
              <a:rPr lang="en-US" sz="2000" dirty="0">
                <a:ea typeface="+mn-lt"/>
                <a:cs typeface="+mn-lt"/>
              </a:rPr>
              <a:t> use a combination of </a:t>
            </a:r>
            <a:r>
              <a:rPr lang="en-US" sz="2000" b="1" dirty="0">
                <a:effectLst/>
                <a:ea typeface="+mn-lt"/>
                <a:cs typeface="+mn-lt"/>
              </a:rPr>
              <a:t>AI vision </a:t>
            </a:r>
            <a:r>
              <a:rPr lang="en-US" sz="2000" b="1" dirty="0">
                <a:ea typeface="+mn-lt"/>
                <a:cs typeface="+mn-lt"/>
              </a:rPr>
              <a:t>systems </a:t>
            </a:r>
            <a:r>
              <a:rPr lang="en-US" sz="2000" b="1" dirty="0">
                <a:effectLst/>
                <a:ea typeface="+mn-lt"/>
                <a:cs typeface="+mn-lt"/>
              </a:rPr>
              <a:t>and GPS </a:t>
            </a:r>
            <a:r>
              <a:rPr lang="en-US" sz="2000" b="1" dirty="0">
                <a:ea typeface="+mn-lt"/>
                <a:cs typeface="+mn-lt"/>
              </a:rPr>
              <a:t>technology</a:t>
            </a:r>
            <a:r>
              <a:rPr lang="en-US" sz="2000" dirty="0">
                <a:ea typeface="+mn-lt"/>
                <a:cs typeface="+mn-lt"/>
              </a:rPr>
              <a:t> to navigate </a:t>
            </a:r>
            <a:r>
              <a:rPr lang="en-US" sz="2000" dirty="0">
                <a:effectLst/>
                <a:ea typeface="+mn-lt"/>
                <a:cs typeface="+mn-lt"/>
              </a:rPr>
              <a:t>fields</a:t>
            </a:r>
            <a:r>
              <a:rPr lang="en-US" sz="2000" dirty="0">
                <a:ea typeface="+mn-lt"/>
                <a:cs typeface="+mn-lt"/>
              </a:rPr>
              <a:t> without human drivers, ensuring accurate and consistent operations. </a:t>
            </a:r>
          </a:p>
          <a:p>
            <a:pPr>
              <a:spcBef>
                <a:spcPts val="180"/>
              </a:spcBef>
              <a:spcAft>
                <a:spcPts val="180"/>
              </a:spcAft>
            </a:pPr>
            <a:r>
              <a:rPr lang="en-US" sz="2000" b="1" dirty="0">
                <a:effectLst/>
                <a:ea typeface="+mn-lt"/>
                <a:cs typeface="+mn-lt"/>
              </a:rPr>
              <a:t>Planting and weeding robots</a:t>
            </a:r>
            <a:r>
              <a:rPr lang="en-US" sz="2000" dirty="0">
                <a:ea typeface="+mn-lt"/>
                <a:cs typeface="+mn-lt"/>
              </a:rPr>
              <a:t>, often </a:t>
            </a:r>
            <a:r>
              <a:rPr lang="en-US" sz="2000" dirty="0">
                <a:effectLst/>
                <a:ea typeface="+mn-lt"/>
                <a:cs typeface="+mn-lt"/>
              </a:rPr>
              <a:t>small and </a:t>
            </a:r>
            <a:r>
              <a:rPr lang="en-US" sz="2000" dirty="0">
                <a:ea typeface="+mn-lt"/>
                <a:cs typeface="+mn-lt"/>
              </a:rPr>
              <a:t>agile, employ AI to </a:t>
            </a:r>
            <a:r>
              <a:rPr lang="en-US" sz="2000" b="1" dirty="0">
                <a:ea typeface="+mn-lt"/>
                <a:cs typeface="+mn-lt"/>
              </a:rPr>
              <a:t>identify crop rows and remove weeds or plant </a:t>
            </a:r>
            <a:r>
              <a:rPr lang="en-US" sz="2000" b="1" dirty="0">
                <a:effectLst/>
                <a:ea typeface="+mn-lt"/>
                <a:cs typeface="+mn-lt"/>
              </a:rPr>
              <a:t>seeds</a:t>
            </a:r>
            <a:r>
              <a:rPr lang="en-US" sz="2000" dirty="0">
                <a:ea typeface="+mn-lt"/>
                <a:cs typeface="+mn-lt"/>
              </a:rPr>
              <a:t> with minimal disturbance to the soil. </a:t>
            </a:r>
            <a:r>
              <a:rPr lang="en-US" sz="2000" b="1" dirty="0">
                <a:effectLst/>
                <a:ea typeface="+mn-lt"/>
                <a:cs typeface="+mn-lt"/>
              </a:rPr>
              <a:t>Robotic harvesters</a:t>
            </a:r>
            <a:r>
              <a:rPr lang="en-US" sz="2000" dirty="0">
                <a:ea typeface="+mn-lt"/>
                <a:cs typeface="+mn-lt"/>
              </a:rPr>
              <a:t> equipped with </a:t>
            </a:r>
            <a:r>
              <a:rPr lang="en-US" sz="2000" b="1" dirty="0">
                <a:effectLst/>
                <a:ea typeface="+mn-lt"/>
                <a:cs typeface="+mn-lt"/>
              </a:rPr>
              <a:t>AI-guided arms</a:t>
            </a:r>
            <a:r>
              <a:rPr lang="en-US" sz="2000" dirty="0">
                <a:ea typeface="+mn-lt"/>
                <a:cs typeface="+mn-lt"/>
              </a:rPr>
              <a:t> can detect</a:t>
            </a:r>
            <a:r>
              <a:rPr lang="en-US" sz="2000" dirty="0">
                <a:effectLst/>
                <a:ea typeface="+mn-lt"/>
                <a:cs typeface="+mn-lt"/>
              </a:rPr>
              <a:t> and </a:t>
            </a:r>
            <a:r>
              <a:rPr lang="en-US" sz="2000" dirty="0">
                <a:ea typeface="+mn-lt"/>
                <a:cs typeface="+mn-lt"/>
              </a:rPr>
              <a:t>selectively </a:t>
            </a:r>
            <a:r>
              <a:rPr lang="en-US" sz="2000" b="1" dirty="0">
                <a:ea typeface="+mn-lt"/>
                <a:cs typeface="+mn-lt"/>
              </a:rPr>
              <a:t>harvest </a:t>
            </a:r>
            <a:r>
              <a:rPr lang="en-US" sz="2000" b="1" dirty="0">
                <a:effectLst/>
                <a:ea typeface="+mn-lt"/>
                <a:cs typeface="+mn-lt"/>
              </a:rPr>
              <a:t>ripe produce</a:t>
            </a:r>
            <a:r>
              <a:rPr lang="en-US" sz="2000" dirty="0">
                <a:ea typeface="+mn-lt"/>
                <a:cs typeface="+mn-lt"/>
              </a:rPr>
              <a:t>, reducing damage and labor costs. </a:t>
            </a:r>
          </a:p>
          <a:p>
            <a:pPr>
              <a:spcBef>
                <a:spcPts val="180"/>
              </a:spcBef>
              <a:spcAft>
                <a:spcPts val="180"/>
              </a:spcAft>
            </a:pPr>
            <a:r>
              <a:rPr lang="en-US" sz="2000" dirty="0">
                <a:ea typeface="+mn-lt"/>
                <a:cs typeface="+mn-lt"/>
              </a:rPr>
              <a:t>Additionally, </a:t>
            </a:r>
            <a:r>
              <a:rPr lang="en-US" sz="2000" b="1" dirty="0">
                <a:ea typeface="+mn-lt"/>
                <a:cs typeface="+mn-lt"/>
              </a:rPr>
              <a:t>AI-powered drones</a:t>
            </a:r>
            <a:r>
              <a:rPr lang="en-US" sz="2000" dirty="0">
                <a:ea typeface="+mn-lt"/>
                <a:cs typeface="+mn-lt"/>
              </a:rPr>
              <a:t> are used </a:t>
            </a:r>
            <a:r>
              <a:rPr lang="en-US" sz="2000" dirty="0">
                <a:effectLst/>
                <a:ea typeface="+mn-lt"/>
                <a:cs typeface="+mn-lt"/>
              </a:rPr>
              <a:t>for</a:t>
            </a:r>
            <a:r>
              <a:rPr lang="en-US" sz="2000" dirty="0">
                <a:ea typeface="+mn-lt"/>
                <a:cs typeface="+mn-lt"/>
              </a:rPr>
              <a:t> </a:t>
            </a:r>
            <a:r>
              <a:rPr lang="en-US" sz="2000" b="1" dirty="0">
                <a:ea typeface="+mn-lt"/>
                <a:cs typeface="+mn-lt"/>
              </a:rPr>
              <a:t>targeted</a:t>
            </a:r>
            <a:r>
              <a:rPr lang="en-US" sz="2000" b="1" dirty="0">
                <a:effectLst/>
                <a:ea typeface="+mn-lt"/>
                <a:cs typeface="+mn-lt"/>
              </a:rPr>
              <a:t> spraying</a:t>
            </a:r>
            <a:r>
              <a:rPr lang="en-US" sz="2000" dirty="0">
                <a:ea typeface="+mn-lt"/>
                <a:cs typeface="+mn-lt"/>
              </a:rPr>
              <a:t>, </a:t>
            </a:r>
            <a:r>
              <a:rPr lang="en-US" sz="2000" dirty="0">
                <a:effectLst/>
                <a:ea typeface="+mn-lt"/>
                <a:cs typeface="+mn-lt"/>
              </a:rPr>
              <a:t>applying </a:t>
            </a:r>
            <a:r>
              <a:rPr lang="en-US" sz="2000" dirty="0">
                <a:ea typeface="+mn-lt"/>
                <a:cs typeface="+mn-lt"/>
              </a:rPr>
              <a:t>pesticides or fertilizers only where needed based on </a:t>
            </a:r>
            <a:r>
              <a:rPr lang="en-US" sz="2000" dirty="0">
                <a:effectLst/>
                <a:ea typeface="+mn-lt"/>
                <a:cs typeface="+mn-lt"/>
              </a:rPr>
              <a:t>real-time </a:t>
            </a:r>
            <a:r>
              <a:rPr lang="en-US" sz="2000" dirty="0">
                <a:ea typeface="+mn-lt"/>
                <a:cs typeface="+mn-lt"/>
              </a:rPr>
              <a:t>analysis. Advanced farms are also exploring </a:t>
            </a:r>
            <a:r>
              <a:rPr lang="en-US" sz="2000" b="1" dirty="0">
                <a:ea typeface="+mn-lt"/>
                <a:cs typeface="+mn-lt"/>
              </a:rPr>
              <a:t>multi-robot collaboration</a:t>
            </a:r>
            <a:r>
              <a:rPr lang="en-US" sz="2000" dirty="0">
                <a:ea typeface="+mn-lt"/>
                <a:cs typeface="+mn-lt"/>
              </a:rPr>
              <a:t>, where </a:t>
            </a:r>
            <a:r>
              <a:rPr lang="en-US" sz="2000" b="1" dirty="0">
                <a:ea typeface="+mn-lt"/>
                <a:cs typeface="+mn-lt"/>
              </a:rPr>
              <a:t>drones and ground robots share </a:t>
            </a:r>
            <a:r>
              <a:rPr lang="en-US" sz="2000" b="1" dirty="0">
                <a:effectLst/>
                <a:ea typeface="+mn-lt"/>
                <a:cs typeface="+mn-lt"/>
              </a:rPr>
              <a:t>data </a:t>
            </a:r>
            <a:r>
              <a:rPr lang="en-US" sz="2000" b="1" dirty="0">
                <a:ea typeface="+mn-lt"/>
                <a:cs typeface="+mn-lt"/>
              </a:rPr>
              <a:t>in real-time</a:t>
            </a:r>
            <a:r>
              <a:rPr lang="en-US" sz="2000" dirty="0">
                <a:ea typeface="+mn-lt"/>
                <a:cs typeface="+mn-lt"/>
              </a:rPr>
              <a:t>, coordinating their actions for synchronized, efficient field management.</a:t>
            </a:r>
            <a:endParaRPr lang="cs-CZ" sz="2000" dirty="0">
              <a:effectLst/>
              <a:latin typeface="Cambria" panose="02040503050406030204" pitchFamily="18" charset="0"/>
              <a:ea typeface="Cambria" panose="02040503050406030204" pitchFamily="18" charset="0"/>
              <a:cs typeface="Times New Roman" panose="02020603050405020304" pitchFamily="18" charset="0"/>
            </a:endParaRPr>
          </a:p>
          <a:p>
            <a:endParaRPr lang="cs-CZ" sz="2000" dirty="0"/>
          </a:p>
        </p:txBody>
      </p:sp>
      <p:pic>
        <p:nvPicPr>
          <p:cNvPr id="5" name="Obrázek 4" descr="Obsah obrázku traktor, kolo, vozidlo, obloha&#10;&#10;Obsah vygenerovaný umělou inteligencí může být nesprávný.">
            <a:extLst>
              <a:ext uri="{FF2B5EF4-FFF2-40B4-BE49-F238E27FC236}">
                <a16:creationId xmlns:a16="http://schemas.microsoft.com/office/drawing/2014/main" id="{5A0D1A62-1F5F-293C-28E9-E30D65D4D873}"/>
              </a:ext>
            </a:extLst>
          </p:cNvPr>
          <p:cNvPicPr>
            <a:picLocks noChangeAspect="1"/>
          </p:cNvPicPr>
          <p:nvPr/>
        </p:nvPicPr>
        <p:blipFill>
          <a:blip r:embed="rId2"/>
          <a:stretch>
            <a:fillRect/>
          </a:stretch>
        </p:blipFill>
        <p:spPr>
          <a:xfrm>
            <a:off x="0" y="2175950"/>
            <a:ext cx="4495800" cy="2997200"/>
          </a:xfrm>
          <a:prstGeom prst="rect">
            <a:avLst/>
          </a:prstGeom>
        </p:spPr>
      </p:pic>
    </p:spTree>
    <p:extLst>
      <p:ext uri="{BB962C8B-B14F-4D97-AF65-F5344CB8AC3E}">
        <p14:creationId xmlns:p14="http://schemas.microsoft.com/office/powerpoint/2010/main" val="415758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5A574-E085-EEE4-CC56-4C4C26C895EA}"/>
            </a:ext>
          </a:extLst>
        </p:cNvPr>
        <p:cNvGrpSpPr/>
        <p:nvPr/>
      </p:nvGrpSpPr>
      <p:grpSpPr>
        <a:xfrm>
          <a:off x="0" y="0"/>
          <a:ext cx="0" cy="0"/>
          <a:chOff x="0" y="0"/>
          <a:chExt cx="0" cy="0"/>
        </a:xfrm>
      </p:grpSpPr>
      <p:pic>
        <p:nvPicPr>
          <p:cNvPr id="4" name="Picture Placeholder 13" descr="Blue and orange gradient with arrows">
            <a:extLst>
              <a:ext uri="{FF2B5EF4-FFF2-40B4-BE49-F238E27FC236}">
                <a16:creationId xmlns:a16="http://schemas.microsoft.com/office/drawing/2014/main" id="{098E4F82-5A18-7EC7-C276-C817DD3F328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15" name="TextBox 14">
            <a:extLst>
              <a:ext uri="{FF2B5EF4-FFF2-40B4-BE49-F238E27FC236}">
                <a16:creationId xmlns:a16="http://schemas.microsoft.com/office/drawing/2014/main" id="{C8A7A95B-0F45-971C-E5D5-8385B3948A55}"/>
              </a:ext>
            </a:extLst>
          </p:cNvPr>
          <p:cNvSpPr txBox="1"/>
          <p:nvPr/>
        </p:nvSpPr>
        <p:spPr>
          <a:xfrm>
            <a:off x="1163902" y="2253755"/>
            <a:ext cx="7978908" cy="646331"/>
          </a:xfrm>
          <a:prstGeom prst="rect">
            <a:avLst/>
          </a:prstGeom>
          <a:solidFill>
            <a:srgbClr val="EEA821"/>
          </a:solid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ADVANCED APPROACHES &amp; TRENDS</a:t>
            </a:r>
          </a:p>
        </p:txBody>
      </p:sp>
      <p:sp>
        <p:nvSpPr>
          <p:cNvPr id="6" name="Rectangle 5">
            <a:extLst>
              <a:ext uri="{FF2B5EF4-FFF2-40B4-BE49-F238E27FC236}">
                <a16:creationId xmlns:a16="http://schemas.microsoft.com/office/drawing/2014/main" id="{79381393-23F3-FD8E-1B29-86D48AE4ECBB}"/>
              </a:ext>
            </a:extLst>
          </p:cNvPr>
          <p:cNvSpPr/>
          <p:nvPr/>
        </p:nvSpPr>
        <p:spPr>
          <a:xfrm>
            <a:off x="10027950" y="0"/>
            <a:ext cx="1407911" cy="2637692"/>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CAC3B5E-F11A-F181-143E-298C7479A4E3}"/>
              </a:ext>
            </a:extLst>
          </p:cNvPr>
          <p:cNvSpPr/>
          <p:nvPr/>
        </p:nvSpPr>
        <p:spPr>
          <a:xfrm>
            <a:off x="0" y="5371864"/>
            <a:ext cx="1407911" cy="1486136"/>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9829BDDC-AA44-4EEA-854E-DDAC64CD117B}"/>
              </a:ext>
            </a:extLst>
          </p:cNvPr>
          <p:cNvSpPr>
            <a:spLocks noGrp="1"/>
          </p:cNvSpPr>
          <p:nvPr>
            <p:ph type="body" sz="quarter" idx="17"/>
          </p:nvPr>
        </p:nvSpPr>
        <p:spPr>
          <a:xfrm>
            <a:off x="9241981" y="871477"/>
            <a:ext cx="2066906" cy="582221"/>
          </a:xfrm>
        </p:spPr>
        <p:txBody>
          <a:bodyPr/>
          <a:lstStyle/>
          <a:p>
            <a:r>
              <a:rPr lang="cs-CZ" dirty="0"/>
              <a:t>05</a:t>
            </a:r>
            <a:endParaRPr lang="en-US" dirty="0"/>
          </a:p>
        </p:txBody>
      </p:sp>
      <p:grpSp>
        <p:nvGrpSpPr>
          <p:cNvPr id="10" name="Group 9">
            <a:extLst>
              <a:ext uri="{FF2B5EF4-FFF2-40B4-BE49-F238E27FC236}">
                <a16:creationId xmlns:a16="http://schemas.microsoft.com/office/drawing/2014/main" id="{F8349961-44C2-77E1-E53E-8E176DAFF80F}"/>
              </a:ext>
            </a:extLst>
          </p:cNvPr>
          <p:cNvGrpSpPr/>
          <p:nvPr/>
        </p:nvGrpSpPr>
        <p:grpSpPr>
          <a:xfrm>
            <a:off x="9142810" y="3808810"/>
            <a:ext cx="3049190" cy="3049190"/>
            <a:chOff x="3268483" y="5538141"/>
            <a:chExt cx="1760348" cy="1760348"/>
          </a:xfrm>
          <a:solidFill>
            <a:schemeClr val="bg1">
              <a:alpha val="7008"/>
            </a:schemeClr>
          </a:solidFill>
        </p:grpSpPr>
        <p:sp>
          <p:nvSpPr>
            <p:cNvPr id="11" name="Freeform 10">
              <a:extLst>
                <a:ext uri="{FF2B5EF4-FFF2-40B4-BE49-F238E27FC236}">
                  <a16:creationId xmlns:a16="http://schemas.microsoft.com/office/drawing/2014/main" id="{FC8E657C-6963-0869-F892-CDDF2B70CC7A}"/>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220A99C-18FA-4ED4-0B61-93B2C58873C4}"/>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619242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FF4B7AB7-5665-DDA7-2692-D9FF812FC58C}"/>
              </a:ext>
            </a:extLst>
          </p:cNvPr>
          <p:cNvSpPr>
            <a:spLocks noGrp="1"/>
          </p:cNvSpPr>
          <p:nvPr>
            <p:ph type="body" sz="quarter" idx="15"/>
          </p:nvPr>
        </p:nvSpPr>
        <p:spPr>
          <a:xfrm>
            <a:off x="5841363" y="1650814"/>
            <a:ext cx="700387" cy="566443"/>
          </a:xfrm>
          <a:prstGeom prst="rect">
            <a:avLst/>
          </a:prstGeom>
        </p:spPr>
        <p:txBody>
          <a:bodyPr/>
          <a:lstStyle/>
          <a:p>
            <a:r>
              <a:rPr lang="en-US" dirty="0"/>
              <a:t>01</a:t>
            </a:r>
          </a:p>
        </p:txBody>
      </p:sp>
      <p:sp>
        <p:nvSpPr>
          <p:cNvPr id="12" name="Text Placeholder 11">
            <a:extLst>
              <a:ext uri="{FF2B5EF4-FFF2-40B4-BE49-F238E27FC236}">
                <a16:creationId xmlns:a16="http://schemas.microsoft.com/office/drawing/2014/main" id="{618E74DA-E321-B6BA-ED4F-BB7481A5779B}"/>
              </a:ext>
            </a:extLst>
          </p:cNvPr>
          <p:cNvSpPr>
            <a:spLocks noGrp="1"/>
          </p:cNvSpPr>
          <p:nvPr>
            <p:ph type="body" sz="quarter" idx="14"/>
          </p:nvPr>
        </p:nvSpPr>
        <p:spPr>
          <a:xfrm>
            <a:off x="6676659" y="1650815"/>
            <a:ext cx="4541325" cy="566444"/>
          </a:xfrm>
          <a:prstGeom prst="rect">
            <a:avLst/>
          </a:prstGeom>
        </p:spPr>
        <p:txBody>
          <a:bodyPr/>
          <a:lstStyle/>
          <a:p>
            <a:r>
              <a:rPr lang="en-US" dirty="0"/>
              <a:t>Basic Principles of AI in Agriculture</a:t>
            </a:r>
          </a:p>
        </p:txBody>
      </p:sp>
      <p:sp>
        <p:nvSpPr>
          <p:cNvPr id="16" name="Text Placeholder 15">
            <a:extLst>
              <a:ext uri="{FF2B5EF4-FFF2-40B4-BE49-F238E27FC236}">
                <a16:creationId xmlns:a16="http://schemas.microsoft.com/office/drawing/2014/main" id="{6BEF168E-3D34-4311-160C-06908A6D0135}"/>
              </a:ext>
            </a:extLst>
          </p:cNvPr>
          <p:cNvSpPr>
            <a:spLocks noGrp="1"/>
          </p:cNvSpPr>
          <p:nvPr>
            <p:ph type="body" sz="quarter" idx="29"/>
          </p:nvPr>
        </p:nvSpPr>
        <p:spPr>
          <a:xfrm>
            <a:off x="5841363" y="2228676"/>
            <a:ext cx="700387" cy="566443"/>
          </a:xfrm>
          <a:prstGeom prst="rect">
            <a:avLst/>
          </a:prstGeom>
        </p:spPr>
        <p:txBody>
          <a:bodyPr/>
          <a:lstStyle/>
          <a:p>
            <a:r>
              <a:rPr lang="en-US" dirty="0"/>
              <a:t>02</a:t>
            </a:r>
          </a:p>
        </p:txBody>
      </p:sp>
      <p:sp>
        <p:nvSpPr>
          <p:cNvPr id="17" name="Text Placeholder 16">
            <a:extLst>
              <a:ext uri="{FF2B5EF4-FFF2-40B4-BE49-F238E27FC236}">
                <a16:creationId xmlns:a16="http://schemas.microsoft.com/office/drawing/2014/main" id="{8A6B29AA-54AD-EA6F-A377-7A4F9FB9B39D}"/>
              </a:ext>
            </a:extLst>
          </p:cNvPr>
          <p:cNvSpPr>
            <a:spLocks noGrp="1"/>
          </p:cNvSpPr>
          <p:nvPr>
            <p:ph type="body" sz="quarter" idx="30"/>
          </p:nvPr>
        </p:nvSpPr>
        <p:spPr>
          <a:xfrm>
            <a:off x="6676659" y="2228677"/>
            <a:ext cx="4541325" cy="566444"/>
          </a:xfrm>
          <a:prstGeom prst="rect">
            <a:avLst/>
          </a:prstGeom>
        </p:spPr>
        <p:txBody>
          <a:bodyPr/>
          <a:lstStyle/>
          <a:p>
            <a:r>
              <a:rPr lang="cs-CZ" dirty="0"/>
              <a:t>AI Technologies and </a:t>
            </a:r>
            <a:r>
              <a:rPr lang="cs-CZ" dirty="0" err="1"/>
              <a:t>Applications</a:t>
            </a:r>
            <a:endParaRPr lang="en-US" dirty="0"/>
          </a:p>
        </p:txBody>
      </p:sp>
      <p:sp>
        <p:nvSpPr>
          <p:cNvPr id="18" name="Text Placeholder 17">
            <a:extLst>
              <a:ext uri="{FF2B5EF4-FFF2-40B4-BE49-F238E27FC236}">
                <a16:creationId xmlns:a16="http://schemas.microsoft.com/office/drawing/2014/main" id="{E9303FF4-63A9-CB5E-DCAF-D6FB2661E437}"/>
              </a:ext>
            </a:extLst>
          </p:cNvPr>
          <p:cNvSpPr>
            <a:spLocks noGrp="1"/>
          </p:cNvSpPr>
          <p:nvPr>
            <p:ph type="body" sz="quarter" idx="31"/>
          </p:nvPr>
        </p:nvSpPr>
        <p:spPr>
          <a:xfrm>
            <a:off x="5841363" y="2807745"/>
            <a:ext cx="700387" cy="566443"/>
          </a:xfrm>
          <a:prstGeom prst="rect">
            <a:avLst/>
          </a:prstGeom>
        </p:spPr>
        <p:txBody>
          <a:bodyPr/>
          <a:lstStyle/>
          <a:p>
            <a:r>
              <a:rPr lang="en-US" dirty="0"/>
              <a:t>03</a:t>
            </a:r>
          </a:p>
        </p:txBody>
      </p:sp>
      <p:sp>
        <p:nvSpPr>
          <p:cNvPr id="19" name="Text Placeholder 18">
            <a:extLst>
              <a:ext uri="{FF2B5EF4-FFF2-40B4-BE49-F238E27FC236}">
                <a16:creationId xmlns:a16="http://schemas.microsoft.com/office/drawing/2014/main" id="{DFBB02C6-9BDA-9E0B-0E5B-71972BB8D8C0}"/>
              </a:ext>
            </a:extLst>
          </p:cNvPr>
          <p:cNvSpPr>
            <a:spLocks noGrp="1"/>
          </p:cNvSpPr>
          <p:nvPr>
            <p:ph type="body" sz="quarter" idx="32"/>
          </p:nvPr>
        </p:nvSpPr>
        <p:spPr>
          <a:xfrm>
            <a:off x="6676659" y="2807746"/>
            <a:ext cx="4541325" cy="566444"/>
          </a:xfrm>
          <a:prstGeom prst="rect">
            <a:avLst/>
          </a:prstGeom>
        </p:spPr>
        <p:txBody>
          <a:bodyPr/>
          <a:lstStyle/>
          <a:p>
            <a:r>
              <a:rPr lang="en-US" dirty="0" err="1"/>
              <a:t>Visualisation</a:t>
            </a:r>
            <a:r>
              <a:rPr lang="en-US" dirty="0"/>
              <a:t>, Case Studies and IoT</a:t>
            </a:r>
          </a:p>
        </p:txBody>
      </p:sp>
      <p:sp>
        <p:nvSpPr>
          <p:cNvPr id="20" name="Text Placeholder 19">
            <a:extLst>
              <a:ext uri="{FF2B5EF4-FFF2-40B4-BE49-F238E27FC236}">
                <a16:creationId xmlns:a16="http://schemas.microsoft.com/office/drawing/2014/main" id="{749CB14E-783B-FB67-81AB-B31C82517C6A}"/>
              </a:ext>
            </a:extLst>
          </p:cNvPr>
          <p:cNvSpPr>
            <a:spLocks noGrp="1"/>
          </p:cNvSpPr>
          <p:nvPr>
            <p:ph type="body" sz="quarter" idx="33"/>
          </p:nvPr>
        </p:nvSpPr>
        <p:spPr>
          <a:xfrm>
            <a:off x="5841363" y="3390071"/>
            <a:ext cx="700387" cy="566443"/>
          </a:xfrm>
          <a:prstGeom prst="rect">
            <a:avLst/>
          </a:prstGeom>
        </p:spPr>
        <p:txBody>
          <a:bodyPr/>
          <a:lstStyle/>
          <a:p>
            <a:r>
              <a:rPr lang="en-US" dirty="0"/>
              <a:t>04</a:t>
            </a:r>
          </a:p>
        </p:txBody>
      </p:sp>
      <p:sp>
        <p:nvSpPr>
          <p:cNvPr id="21" name="Text Placeholder 20">
            <a:extLst>
              <a:ext uri="{FF2B5EF4-FFF2-40B4-BE49-F238E27FC236}">
                <a16:creationId xmlns:a16="http://schemas.microsoft.com/office/drawing/2014/main" id="{B7B784B3-E0A5-B4FC-957A-133F09335BEA}"/>
              </a:ext>
            </a:extLst>
          </p:cNvPr>
          <p:cNvSpPr>
            <a:spLocks noGrp="1"/>
          </p:cNvSpPr>
          <p:nvPr>
            <p:ph type="body" sz="quarter" idx="34"/>
          </p:nvPr>
        </p:nvSpPr>
        <p:spPr>
          <a:xfrm>
            <a:off x="6676659" y="3390072"/>
            <a:ext cx="4541325" cy="566444"/>
          </a:xfrm>
          <a:prstGeom prst="rect">
            <a:avLst/>
          </a:prstGeom>
        </p:spPr>
        <p:txBody>
          <a:bodyPr/>
          <a:lstStyle/>
          <a:p>
            <a:r>
              <a:rPr lang="cs-CZ" dirty="0" err="1"/>
              <a:t>Advanced</a:t>
            </a:r>
            <a:r>
              <a:rPr lang="cs-CZ" dirty="0"/>
              <a:t> </a:t>
            </a:r>
            <a:r>
              <a:rPr lang="cs-CZ" dirty="0" err="1"/>
              <a:t>Approaches</a:t>
            </a:r>
            <a:r>
              <a:rPr lang="cs-CZ" dirty="0"/>
              <a:t> and </a:t>
            </a:r>
            <a:r>
              <a:rPr lang="cs-CZ" dirty="0" err="1"/>
              <a:t>Trends</a:t>
            </a:r>
            <a:endParaRPr lang="en-US" dirty="0"/>
          </a:p>
        </p:txBody>
      </p:sp>
      <p:grpSp>
        <p:nvGrpSpPr>
          <p:cNvPr id="5" name="Group 4">
            <a:extLst>
              <a:ext uri="{FF2B5EF4-FFF2-40B4-BE49-F238E27FC236}">
                <a16:creationId xmlns:a16="http://schemas.microsoft.com/office/drawing/2014/main" id="{7D2A6678-F0DD-6427-6C79-E589605853AB}"/>
              </a:ext>
            </a:extLst>
          </p:cNvPr>
          <p:cNvGrpSpPr/>
          <p:nvPr/>
        </p:nvGrpSpPr>
        <p:grpSpPr>
          <a:xfrm>
            <a:off x="0" y="4931446"/>
            <a:ext cx="3049190" cy="3049190"/>
            <a:chOff x="3268483" y="5538141"/>
            <a:chExt cx="1760348" cy="1760348"/>
          </a:xfrm>
          <a:solidFill>
            <a:schemeClr val="bg1">
              <a:alpha val="42000"/>
            </a:schemeClr>
          </a:solidFill>
        </p:grpSpPr>
        <p:sp>
          <p:nvSpPr>
            <p:cNvPr id="6" name="Freeform 5">
              <a:extLst>
                <a:ext uri="{FF2B5EF4-FFF2-40B4-BE49-F238E27FC236}">
                  <a16:creationId xmlns:a16="http://schemas.microsoft.com/office/drawing/2014/main" id="{F801231C-4864-7319-E4F3-92B848940D29}"/>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06DAFED-5D03-151D-C0BC-53E9F205F5AB}"/>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endParaRPr lang="en-US"/>
            </a:p>
          </p:txBody>
        </p:sp>
      </p:grpSp>
      <p:sp>
        <p:nvSpPr>
          <p:cNvPr id="24" name="Text Placeholder 57">
            <a:extLst>
              <a:ext uri="{FF2B5EF4-FFF2-40B4-BE49-F238E27FC236}">
                <a16:creationId xmlns:a16="http://schemas.microsoft.com/office/drawing/2014/main" id="{846C7D63-3BCF-AEF9-0D24-0DD428ABA74B}"/>
              </a:ext>
            </a:extLst>
          </p:cNvPr>
          <p:cNvSpPr txBox="1">
            <a:spLocks/>
          </p:cNvSpPr>
          <p:nvPr/>
        </p:nvSpPr>
        <p:spPr>
          <a:xfrm>
            <a:off x="2911363" y="622421"/>
            <a:ext cx="2964504" cy="780271"/>
          </a:xfrm>
          <a:prstGeom prst="rect">
            <a:avLst/>
          </a:prstGeom>
          <a:solidFill>
            <a:srgbClr val="EEA821">
              <a:alpha val="80000"/>
            </a:srgbClr>
          </a:solidFill>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5300" dirty="0">
                <a:solidFill>
                  <a:schemeClr val="bg1"/>
                </a:solidFill>
              </a:rPr>
              <a:t>contents</a:t>
            </a:r>
          </a:p>
        </p:txBody>
      </p:sp>
      <p:grpSp>
        <p:nvGrpSpPr>
          <p:cNvPr id="28" name="Group 27">
            <a:extLst>
              <a:ext uri="{FF2B5EF4-FFF2-40B4-BE49-F238E27FC236}">
                <a16:creationId xmlns:a16="http://schemas.microsoft.com/office/drawing/2014/main" id="{95514505-D608-51EC-1CBF-5AAF3DC284E0}"/>
              </a:ext>
            </a:extLst>
          </p:cNvPr>
          <p:cNvGrpSpPr/>
          <p:nvPr/>
        </p:nvGrpSpPr>
        <p:grpSpPr>
          <a:xfrm>
            <a:off x="5530576" y="2168857"/>
            <a:ext cx="5617029" cy="1748012"/>
            <a:chOff x="2156224" y="3114739"/>
            <a:chExt cx="8867227" cy="1748012"/>
          </a:xfrm>
        </p:grpSpPr>
        <p:cxnSp>
          <p:nvCxnSpPr>
            <p:cNvPr id="29" name="Straight Connector 28">
              <a:extLst>
                <a:ext uri="{FF2B5EF4-FFF2-40B4-BE49-F238E27FC236}">
                  <a16:creationId xmlns:a16="http://schemas.microsoft.com/office/drawing/2014/main" id="{1CAF9BDE-12B2-80E2-8558-226E9AD0E1AE}"/>
                </a:ext>
              </a:extLst>
            </p:cNvPr>
            <p:cNvCxnSpPr>
              <a:cxnSpLocks/>
            </p:cNvCxnSpPr>
            <p:nvPr userDrawn="1"/>
          </p:nvCxnSpPr>
          <p:spPr>
            <a:xfrm flipV="1">
              <a:off x="2156224" y="3114739"/>
              <a:ext cx="8867227" cy="14543"/>
            </a:xfrm>
            <a:prstGeom prst="line">
              <a:avLst/>
            </a:prstGeom>
            <a:ln w="19050">
              <a:solidFill>
                <a:srgbClr val="EEA82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A2A5C0F-2AAF-134C-9791-EFB1114CE7AC}"/>
                </a:ext>
              </a:extLst>
            </p:cNvPr>
            <p:cNvCxnSpPr>
              <a:cxnSpLocks/>
            </p:cNvCxnSpPr>
            <p:nvPr userDrawn="1"/>
          </p:nvCxnSpPr>
          <p:spPr>
            <a:xfrm flipV="1">
              <a:off x="2156224" y="3692562"/>
              <a:ext cx="8867227" cy="14543"/>
            </a:xfrm>
            <a:prstGeom prst="line">
              <a:avLst/>
            </a:prstGeom>
            <a:ln w="19050">
              <a:solidFill>
                <a:srgbClr val="EEA82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30BF1B3-A962-EA53-D94A-F02E836EC108}"/>
                </a:ext>
              </a:extLst>
            </p:cNvPr>
            <p:cNvCxnSpPr>
              <a:cxnSpLocks/>
            </p:cNvCxnSpPr>
            <p:nvPr userDrawn="1"/>
          </p:nvCxnSpPr>
          <p:spPr>
            <a:xfrm flipV="1">
              <a:off x="2156224" y="4270385"/>
              <a:ext cx="8867227" cy="14543"/>
            </a:xfrm>
            <a:prstGeom prst="line">
              <a:avLst/>
            </a:prstGeom>
            <a:ln w="19050">
              <a:solidFill>
                <a:srgbClr val="EEA82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015756C-D9A7-8C15-3266-B8FFF60C2E38}"/>
                </a:ext>
              </a:extLst>
            </p:cNvPr>
            <p:cNvCxnSpPr>
              <a:cxnSpLocks/>
            </p:cNvCxnSpPr>
            <p:nvPr userDrawn="1"/>
          </p:nvCxnSpPr>
          <p:spPr>
            <a:xfrm flipV="1">
              <a:off x="2156224" y="4848208"/>
              <a:ext cx="8867227" cy="14543"/>
            </a:xfrm>
            <a:prstGeom prst="line">
              <a:avLst/>
            </a:prstGeom>
            <a:ln w="19050">
              <a:solidFill>
                <a:srgbClr val="EEA821"/>
              </a:solidFill>
            </a:ln>
          </p:spPr>
          <p:style>
            <a:lnRef idx="1">
              <a:schemeClr val="accent1"/>
            </a:lnRef>
            <a:fillRef idx="0">
              <a:schemeClr val="accent1"/>
            </a:fillRef>
            <a:effectRef idx="0">
              <a:schemeClr val="accent1"/>
            </a:effectRef>
            <a:fontRef idx="minor">
              <a:schemeClr val="tx1"/>
            </a:fontRef>
          </p:style>
        </p:cxnSp>
      </p:grpSp>
      <p:sp>
        <p:nvSpPr>
          <p:cNvPr id="2" name="Text Placeholder 19">
            <a:extLst>
              <a:ext uri="{FF2B5EF4-FFF2-40B4-BE49-F238E27FC236}">
                <a16:creationId xmlns:a16="http://schemas.microsoft.com/office/drawing/2014/main" id="{D3993F42-CA61-3F83-34C3-001AD8AC7249}"/>
              </a:ext>
            </a:extLst>
          </p:cNvPr>
          <p:cNvSpPr txBox="1">
            <a:spLocks/>
          </p:cNvSpPr>
          <p:nvPr/>
        </p:nvSpPr>
        <p:spPr>
          <a:xfrm>
            <a:off x="5836059" y="3922238"/>
            <a:ext cx="700387" cy="566443"/>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a:buNone/>
              <a:defRPr sz="3200" b="1" kern="1200" baseline="0">
                <a:solidFill>
                  <a:srgbClr val="007772"/>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cs-CZ" dirty="0"/>
              <a:t>05</a:t>
            </a:r>
            <a:endParaRPr lang="en-US" dirty="0"/>
          </a:p>
        </p:txBody>
      </p:sp>
      <p:sp>
        <p:nvSpPr>
          <p:cNvPr id="3" name="Text Placeholder 20">
            <a:extLst>
              <a:ext uri="{FF2B5EF4-FFF2-40B4-BE49-F238E27FC236}">
                <a16:creationId xmlns:a16="http://schemas.microsoft.com/office/drawing/2014/main" id="{F6A70685-FFF1-11FC-99F1-91004F5A8DE5}"/>
              </a:ext>
            </a:extLst>
          </p:cNvPr>
          <p:cNvSpPr txBox="1">
            <a:spLocks/>
          </p:cNvSpPr>
          <p:nvPr/>
        </p:nvSpPr>
        <p:spPr>
          <a:xfrm>
            <a:off x="6671355" y="3922239"/>
            <a:ext cx="4541325" cy="566444"/>
          </a:xfrm>
          <a:prstGeom prst="rect">
            <a:avLst/>
          </a:prstGeom>
        </p:spPr>
        <p:txBody>
          <a:bodyPr anchor="ctr">
            <a:noAutofit/>
          </a:bodyPr>
          <a:lstStyle>
            <a:lvl1pPr marL="0" indent="0" algn="l" defTabSz="914400" rtl="0" eaLnBrk="1" latinLnBrk="0" hangingPunct="1">
              <a:lnSpc>
                <a:spcPct val="100000"/>
              </a:lnSpc>
              <a:spcBef>
                <a:spcPts val="0"/>
              </a:spcBef>
              <a:buFont typeface="Arial"/>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Case Study</a:t>
            </a:r>
            <a:endParaRPr lang="cs-CZ" dirty="0"/>
          </a:p>
        </p:txBody>
      </p:sp>
      <p:cxnSp>
        <p:nvCxnSpPr>
          <p:cNvPr id="4" name="Straight Connector 31">
            <a:extLst>
              <a:ext uri="{FF2B5EF4-FFF2-40B4-BE49-F238E27FC236}">
                <a16:creationId xmlns:a16="http://schemas.microsoft.com/office/drawing/2014/main" id="{49430488-CEE6-79B5-BBE8-381147669386}"/>
              </a:ext>
            </a:extLst>
          </p:cNvPr>
          <p:cNvCxnSpPr>
            <a:cxnSpLocks/>
          </p:cNvCxnSpPr>
          <p:nvPr/>
        </p:nvCxnSpPr>
        <p:spPr>
          <a:xfrm flipV="1">
            <a:off x="5530576" y="4433901"/>
            <a:ext cx="5617029" cy="14543"/>
          </a:xfrm>
          <a:prstGeom prst="line">
            <a:avLst/>
          </a:prstGeom>
          <a:ln w="19050">
            <a:solidFill>
              <a:srgbClr val="EEA821"/>
            </a:solidFill>
          </a:ln>
        </p:spPr>
        <p:style>
          <a:lnRef idx="1">
            <a:schemeClr val="accent1"/>
          </a:lnRef>
          <a:fillRef idx="0">
            <a:schemeClr val="accent1"/>
          </a:fillRef>
          <a:effectRef idx="0">
            <a:schemeClr val="accent1"/>
          </a:effectRef>
          <a:fontRef idx="minor">
            <a:schemeClr val="tx1"/>
          </a:fontRef>
        </p:style>
      </p:cxnSp>
      <p:sp>
        <p:nvSpPr>
          <p:cNvPr id="9" name="Text Placeholder 19">
            <a:extLst>
              <a:ext uri="{FF2B5EF4-FFF2-40B4-BE49-F238E27FC236}">
                <a16:creationId xmlns:a16="http://schemas.microsoft.com/office/drawing/2014/main" id="{20660BE1-A5E1-40A9-D538-1407BB21D16C}"/>
              </a:ext>
            </a:extLst>
          </p:cNvPr>
          <p:cNvSpPr txBox="1">
            <a:spLocks/>
          </p:cNvSpPr>
          <p:nvPr/>
        </p:nvSpPr>
        <p:spPr>
          <a:xfrm>
            <a:off x="5836059" y="4488680"/>
            <a:ext cx="700387" cy="566443"/>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a:buNone/>
              <a:defRPr sz="3200" b="1" kern="1200" baseline="0">
                <a:solidFill>
                  <a:srgbClr val="007772"/>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cs-CZ" dirty="0"/>
              <a:t>06</a:t>
            </a:r>
            <a:endParaRPr lang="en-US" dirty="0"/>
          </a:p>
        </p:txBody>
      </p:sp>
      <p:sp>
        <p:nvSpPr>
          <p:cNvPr id="10" name="Text Placeholder 20">
            <a:extLst>
              <a:ext uri="{FF2B5EF4-FFF2-40B4-BE49-F238E27FC236}">
                <a16:creationId xmlns:a16="http://schemas.microsoft.com/office/drawing/2014/main" id="{967DCB54-82C8-05A2-AF55-15B041A073D0}"/>
              </a:ext>
            </a:extLst>
          </p:cNvPr>
          <p:cNvSpPr txBox="1">
            <a:spLocks/>
          </p:cNvSpPr>
          <p:nvPr/>
        </p:nvSpPr>
        <p:spPr>
          <a:xfrm>
            <a:off x="6671355" y="4488681"/>
            <a:ext cx="4541325" cy="566444"/>
          </a:xfrm>
          <a:prstGeom prst="rect">
            <a:avLst/>
          </a:prstGeom>
        </p:spPr>
        <p:txBody>
          <a:bodyPr anchor="ctr">
            <a:noAutofit/>
          </a:bodyPr>
          <a:lstStyle>
            <a:lvl1pPr marL="0" indent="0" algn="l" defTabSz="914400" rtl="0" eaLnBrk="1" latinLnBrk="0" hangingPunct="1">
              <a:lnSpc>
                <a:spcPct val="100000"/>
              </a:lnSpc>
              <a:spcBef>
                <a:spcPts val="0"/>
              </a:spcBef>
              <a:buFont typeface="Arial"/>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Let’s Practice</a:t>
            </a:r>
            <a:endParaRPr lang="cs-CZ" dirty="0"/>
          </a:p>
        </p:txBody>
      </p:sp>
      <p:sp>
        <p:nvSpPr>
          <p:cNvPr id="22" name="TextBox 21">
            <a:extLst>
              <a:ext uri="{FF2B5EF4-FFF2-40B4-BE49-F238E27FC236}">
                <a16:creationId xmlns:a16="http://schemas.microsoft.com/office/drawing/2014/main" id="{6B6F2A16-7036-2341-0F6E-6E260AE8B837}"/>
              </a:ext>
            </a:extLst>
          </p:cNvPr>
          <p:cNvSpPr txBox="1"/>
          <p:nvPr/>
        </p:nvSpPr>
        <p:spPr>
          <a:xfrm>
            <a:off x="401869" y="1502459"/>
            <a:ext cx="4541324" cy="3416320"/>
          </a:xfrm>
          <a:prstGeom prst="rect">
            <a:avLst/>
          </a:prstGeom>
          <a:noFill/>
        </p:spPr>
        <p:txBody>
          <a:bodyPr wrap="square">
            <a:spAutoFit/>
          </a:bodyPr>
          <a:lstStyle/>
          <a:p>
            <a:r>
              <a:rPr lang="en-US" sz="2400" dirty="0">
                <a:solidFill>
                  <a:schemeClr val="bg1"/>
                </a:solidFill>
              </a:rPr>
              <a:t>This module focuses on developing AI skills to prepare learners for the future of farming. It explores how precision agriculture is data-driven. Learners will gain insights into how AI supports better decisions on the farm, helping to boost yields, reduce waste, and protect the environment.</a:t>
            </a:r>
            <a:endParaRPr lang="en-IE" sz="2400" dirty="0">
              <a:solidFill>
                <a:schemeClr val="bg1"/>
              </a:solidFill>
            </a:endParaRPr>
          </a:p>
        </p:txBody>
      </p:sp>
    </p:spTree>
    <p:extLst>
      <p:ext uri="{BB962C8B-B14F-4D97-AF65-F5344CB8AC3E}">
        <p14:creationId xmlns:p14="http://schemas.microsoft.com/office/powerpoint/2010/main" val="1667784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FE6C7CB5-52DB-3C73-412B-4111FB33AD49}"/>
              </a:ext>
            </a:extLst>
          </p:cNvPr>
          <p:cNvSpPr>
            <a:spLocks noGrp="1"/>
          </p:cNvSpPr>
          <p:nvPr>
            <p:ph type="body" sz="quarter" idx="13"/>
          </p:nvPr>
        </p:nvSpPr>
        <p:spPr/>
        <p:txBody>
          <a:bodyPr/>
          <a:lstStyle/>
          <a:p>
            <a:r>
              <a:rPr lang="en-US" b="1" dirty="0">
                <a:highlight>
                  <a:srgbClr val="EEA821"/>
                </a:highlight>
              </a:rPr>
              <a:t>Case Study: </a:t>
            </a:r>
            <a:r>
              <a:rPr lang="en-US" dirty="0"/>
              <a:t>AI-Driven Decision Making in Crop Management</a:t>
            </a:r>
            <a:endParaRPr lang="cs-CZ" dirty="0"/>
          </a:p>
        </p:txBody>
      </p:sp>
      <p:sp>
        <p:nvSpPr>
          <p:cNvPr id="3" name="Zástupný text 2">
            <a:extLst>
              <a:ext uri="{FF2B5EF4-FFF2-40B4-BE49-F238E27FC236}">
                <a16:creationId xmlns:a16="http://schemas.microsoft.com/office/drawing/2014/main" id="{45D14C2B-11B7-F832-ED97-8CDB7A5AD85B}"/>
              </a:ext>
            </a:extLst>
          </p:cNvPr>
          <p:cNvSpPr>
            <a:spLocks noGrp="1"/>
          </p:cNvSpPr>
          <p:nvPr>
            <p:ph type="body" sz="quarter" idx="14"/>
          </p:nvPr>
        </p:nvSpPr>
        <p:spPr>
          <a:xfrm>
            <a:off x="1639836" y="1906438"/>
            <a:ext cx="8912328" cy="4050225"/>
          </a:xfrm>
        </p:spPr>
        <p:txBody>
          <a:bodyPr/>
          <a:lstStyle/>
          <a:p>
            <a:pPr>
              <a:buNone/>
            </a:pPr>
            <a:r>
              <a:rPr lang="en-US" sz="2000" b="1" dirty="0"/>
              <a:t>Problem:</a:t>
            </a:r>
            <a:br>
              <a:rPr lang="en-US" sz="2000" dirty="0"/>
            </a:br>
            <a:r>
              <a:rPr lang="en-US" sz="2000" dirty="0"/>
              <a:t>Farmers often struggle with unpredictable weather conditions and limited access to localized agronomic data, resulting in poor decision-making and reduced crop yields.</a:t>
            </a:r>
          </a:p>
          <a:p>
            <a:pPr>
              <a:buNone/>
            </a:pPr>
            <a:r>
              <a:rPr lang="en-US" sz="2000" b="1" dirty="0"/>
              <a:t>Solution:</a:t>
            </a:r>
            <a:br>
              <a:rPr lang="en-US" sz="2000" dirty="0"/>
            </a:br>
            <a:r>
              <a:rPr lang="en-US" sz="2000" dirty="0"/>
              <a:t>The platform uses artificial intelligence to analyze hyper-local weather forecasts, soil conditions, and crop growth models.</a:t>
            </a:r>
          </a:p>
          <a:p>
            <a:pPr>
              <a:buNone/>
            </a:pPr>
            <a:r>
              <a:rPr lang="en-US" sz="2000" b="1" dirty="0"/>
              <a:t>Implementation:</a:t>
            </a:r>
            <a:br>
              <a:rPr lang="en-US" sz="2000" dirty="0"/>
            </a:br>
            <a:r>
              <a:rPr lang="en-US" sz="2000" dirty="0"/>
              <a:t>Data from weather stations and soil sensors is processed using AI algorithms to generate real-time alerts (e.g., frost, drought) and personalized recommendations for irrigation, fertilization, and harvesting. The system delivers these insights via mobile or web interfaces.</a:t>
            </a:r>
          </a:p>
          <a:p>
            <a:r>
              <a:rPr lang="en-US" sz="2000" b="1" dirty="0"/>
              <a:t>Results:</a:t>
            </a:r>
            <a:br>
              <a:rPr lang="en-US" sz="2000" dirty="0"/>
            </a:br>
            <a:r>
              <a:rPr lang="en-US" sz="2000" dirty="0"/>
              <a:t>Farmers experienced a reduction in weather-related crop losses and improved harvest planning</a:t>
            </a:r>
            <a:r>
              <a:rPr lang="cs-CZ" sz="2000" dirty="0"/>
              <a:t>,</a:t>
            </a:r>
            <a:r>
              <a:rPr lang="en-US" sz="2000" dirty="0"/>
              <a:t>leading to greater efficiency and productivity.</a:t>
            </a:r>
          </a:p>
          <a:p>
            <a:endParaRPr lang="cs-CZ" sz="2000" dirty="0"/>
          </a:p>
        </p:txBody>
      </p:sp>
    </p:spTree>
    <p:extLst>
      <p:ext uri="{BB962C8B-B14F-4D97-AF65-F5344CB8AC3E}">
        <p14:creationId xmlns:p14="http://schemas.microsoft.com/office/powerpoint/2010/main" val="4117982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0F160-8E30-0697-14A6-F97942A1829A}"/>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DD6A15E5-F3AC-FCE4-ACA4-605ADA896951}"/>
              </a:ext>
            </a:extLst>
          </p:cNvPr>
          <p:cNvSpPr>
            <a:spLocks noGrp="1"/>
          </p:cNvSpPr>
          <p:nvPr>
            <p:ph type="body" sz="quarter" idx="13"/>
          </p:nvPr>
        </p:nvSpPr>
        <p:spPr/>
        <p:txBody>
          <a:bodyPr/>
          <a:lstStyle/>
          <a:p>
            <a:r>
              <a:rPr lang="en-US" b="1" dirty="0">
                <a:highlight>
                  <a:srgbClr val="EEA821"/>
                </a:highlight>
              </a:rPr>
              <a:t>Case Study: </a:t>
            </a:r>
            <a:r>
              <a:rPr lang="sv-SE" dirty="0"/>
              <a:t>Smart Vineyard Irrigation (AI + IoT)</a:t>
            </a:r>
            <a:endParaRPr lang="cs-CZ" dirty="0"/>
          </a:p>
        </p:txBody>
      </p:sp>
      <p:sp>
        <p:nvSpPr>
          <p:cNvPr id="3" name="Zástupný text 2">
            <a:extLst>
              <a:ext uri="{FF2B5EF4-FFF2-40B4-BE49-F238E27FC236}">
                <a16:creationId xmlns:a16="http://schemas.microsoft.com/office/drawing/2014/main" id="{588A06CC-7F72-16C7-A7C3-668411E38A1C}"/>
              </a:ext>
            </a:extLst>
          </p:cNvPr>
          <p:cNvSpPr>
            <a:spLocks noGrp="1"/>
          </p:cNvSpPr>
          <p:nvPr>
            <p:ph type="body" sz="quarter" idx="14"/>
          </p:nvPr>
        </p:nvSpPr>
        <p:spPr>
          <a:xfrm>
            <a:off x="1639836" y="1906438"/>
            <a:ext cx="8849639" cy="4050225"/>
          </a:xfrm>
        </p:spPr>
        <p:txBody>
          <a:bodyPr/>
          <a:lstStyle/>
          <a:p>
            <a:pPr>
              <a:buNone/>
            </a:pPr>
            <a:r>
              <a:rPr lang="en-US" sz="2000" b="1" dirty="0"/>
              <a:t>Problem:</a:t>
            </a:r>
            <a:br>
              <a:rPr lang="en-US" sz="2000" dirty="0"/>
            </a:br>
            <a:r>
              <a:rPr lang="en-US" sz="2000" dirty="0"/>
              <a:t>Traditional irrigation methods often waste water and energy due to overwatering or improper timing, especially in water-stressed regions.</a:t>
            </a:r>
          </a:p>
          <a:p>
            <a:pPr>
              <a:buNone/>
            </a:pPr>
            <a:r>
              <a:rPr lang="en-US" sz="2000" b="1" dirty="0"/>
              <a:t>Solution:</a:t>
            </a:r>
            <a:br>
              <a:rPr lang="en-US" sz="2000" dirty="0"/>
            </a:br>
            <a:r>
              <a:rPr lang="en-US" sz="2000" dirty="0"/>
              <a:t>An AI-integrated IoT irrigation system monitors soil moisture and weather conditions in real-time to </a:t>
            </a:r>
            <a:r>
              <a:rPr lang="en-US" sz="2000" dirty="0" err="1"/>
              <a:t>optimise</a:t>
            </a:r>
            <a:r>
              <a:rPr lang="en-US" sz="2000" dirty="0"/>
              <a:t> water use.</a:t>
            </a:r>
          </a:p>
          <a:p>
            <a:pPr>
              <a:buNone/>
            </a:pPr>
            <a:r>
              <a:rPr lang="en-US" sz="2000" b="1" dirty="0"/>
              <a:t>Implementation:</a:t>
            </a:r>
            <a:br>
              <a:rPr lang="en-US" sz="2000" dirty="0"/>
            </a:br>
            <a:r>
              <a:rPr lang="en-US" sz="2000" dirty="0"/>
              <a:t>Sensors placed in vineyards continuously collect data on moisture levels and environmental conditions. This data is analyzed by AI algorithms that determine the precise amount and timing of irrigation required.</a:t>
            </a:r>
          </a:p>
          <a:p>
            <a:r>
              <a:rPr lang="en-US" sz="2000" b="1" dirty="0"/>
              <a:t>Results:</a:t>
            </a:r>
            <a:br>
              <a:rPr lang="en-US" sz="2000" dirty="0"/>
            </a:br>
            <a:r>
              <a:rPr lang="en-US" sz="2000" dirty="0"/>
              <a:t>Water usage was reduced without any loss in yield. The system also minimized energy consumption and promoted sustainable water management.</a:t>
            </a:r>
          </a:p>
        </p:txBody>
      </p:sp>
    </p:spTree>
    <p:extLst>
      <p:ext uri="{BB962C8B-B14F-4D97-AF65-F5344CB8AC3E}">
        <p14:creationId xmlns:p14="http://schemas.microsoft.com/office/powerpoint/2010/main" val="1543989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A0EAB-0911-40E5-04B8-0465F591A2BC}"/>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F0B8E835-E7E3-304A-77E3-BA36E60E044B}"/>
              </a:ext>
            </a:extLst>
          </p:cNvPr>
          <p:cNvSpPr>
            <a:spLocks noGrp="1"/>
          </p:cNvSpPr>
          <p:nvPr>
            <p:ph type="body" sz="quarter" idx="13"/>
          </p:nvPr>
        </p:nvSpPr>
        <p:spPr/>
        <p:txBody>
          <a:bodyPr/>
          <a:lstStyle/>
          <a:p>
            <a:r>
              <a:rPr lang="en-US" b="1" dirty="0">
                <a:highlight>
                  <a:srgbClr val="EEA821"/>
                </a:highlight>
              </a:rPr>
              <a:t>Case Study: </a:t>
            </a:r>
            <a:r>
              <a:rPr lang="cs-CZ" dirty="0" err="1"/>
              <a:t>Automated</a:t>
            </a:r>
            <a:r>
              <a:rPr lang="cs-CZ" dirty="0"/>
              <a:t> </a:t>
            </a:r>
            <a:r>
              <a:rPr lang="cs-CZ" dirty="0" err="1"/>
              <a:t>Greenhouse</a:t>
            </a:r>
            <a:r>
              <a:rPr lang="cs-CZ" dirty="0"/>
              <a:t> Management</a:t>
            </a:r>
          </a:p>
        </p:txBody>
      </p:sp>
      <p:sp>
        <p:nvSpPr>
          <p:cNvPr id="3" name="Zástupný text 2">
            <a:extLst>
              <a:ext uri="{FF2B5EF4-FFF2-40B4-BE49-F238E27FC236}">
                <a16:creationId xmlns:a16="http://schemas.microsoft.com/office/drawing/2014/main" id="{0183EFC4-1A38-687C-2D5C-DADB3852B064}"/>
              </a:ext>
            </a:extLst>
          </p:cNvPr>
          <p:cNvSpPr>
            <a:spLocks noGrp="1"/>
          </p:cNvSpPr>
          <p:nvPr>
            <p:ph type="body" sz="quarter" idx="14"/>
          </p:nvPr>
        </p:nvSpPr>
        <p:spPr>
          <a:xfrm>
            <a:off x="1639836" y="1906438"/>
            <a:ext cx="8849639" cy="4050225"/>
          </a:xfrm>
        </p:spPr>
        <p:txBody>
          <a:bodyPr/>
          <a:lstStyle/>
          <a:p>
            <a:pPr>
              <a:buNone/>
            </a:pPr>
            <a:r>
              <a:rPr lang="en-US" sz="2000" b="1" dirty="0"/>
              <a:t>Problem:</a:t>
            </a:r>
            <a:br>
              <a:rPr lang="en-US" sz="2000" dirty="0"/>
            </a:br>
            <a:r>
              <a:rPr lang="en-US" sz="2000" dirty="0"/>
              <a:t>Manual control of greenhouse conditions can be labor-intensive and imprecise, affecting crop quality and consistency.</a:t>
            </a:r>
          </a:p>
          <a:p>
            <a:pPr>
              <a:buNone/>
            </a:pPr>
            <a:r>
              <a:rPr lang="en-US" sz="2000" b="1" dirty="0"/>
              <a:t>Solution:</a:t>
            </a:r>
            <a:br>
              <a:rPr lang="en-US" sz="2000" dirty="0"/>
            </a:br>
            <a:r>
              <a:rPr lang="en-US" sz="2000" dirty="0"/>
              <a:t>A fully automated greenhouse management system integrates IoT sensors and AI to regulate ventilation, lighting, irrigation, and temperature.</a:t>
            </a:r>
          </a:p>
          <a:p>
            <a:pPr>
              <a:buNone/>
            </a:pPr>
            <a:r>
              <a:rPr lang="en-US" sz="2000" b="1" dirty="0"/>
              <a:t>Implementation:</a:t>
            </a:r>
            <a:br>
              <a:rPr lang="en-US" sz="2000" dirty="0"/>
            </a:br>
            <a:r>
              <a:rPr lang="en-US" sz="2000" dirty="0"/>
              <a:t>Real-time data from sensors is processed locally or in the cloud. Based on this analysis, the system makes autonomous adjustments to maintain optimal growing conditions.</a:t>
            </a:r>
          </a:p>
          <a:p>
            <a:r>
              <a:rPr lang="en-US" sz="2000" b="1" dirty="0"/>
              <a:t>Results:</a:t>
            </a:r>
            <a:br>
              <a:rPr lang="en-US" sz="2000" dirty="0"/>
            </a:br>
            <a:r>
              <a:rPr lang="en-US" sz="2000" dirty="0"/>
              <a:t>Improved crop quality and uniformity, reduced labor costs, and energy savings through optimized climate control.</a:t>
            </a:r>
          </a:p>
        </p:txBody>
      </p:sp>
    </p:spTree>
    <p:extLst>
      <p:ext uri="{BB962C8B-B14F-4D97-AF65-F5344CB8AC3E}">
        <p14:creationId xmlns:p14="http://schemas.microsoft.com/office/powerpoint/2010/main" val="1182647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6F6B2-838C-53C2-7898-2757AFAF4174}"/>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6A0BD281-4431-A30F-2466-5D9FAC6C1A98}"/>
              </a:ext>
            </a:extLst>
          </p:cNvPr>
          <p:cNvSpPr>
            <a:spLocks noGrp="1"/>
          </p:cNvSpPr>
          <p:nvPr>
            <p:ph type="body" sz="quarter" idx="13"/>
          </p:nvPr>
        </p:nvSpPr>
        <p:spPr/>
        <p:txBody>
          <a:bodyPr/>
          <a:lstStyle/>
          <a:p>
            <a:r>
              <a:rPr lang="en-US" b="1" dirty="0">
                <a:highlight>
                  <a:srgbClr val="EEA821"/>
                </a:highlight>
              </a:rPr>
              <a:t>Case Study: </a:t>
            </a:r>
            <a:r>
              <a:rPr lang="cs-CZ" dirty="0" err="1"/>
              <a:t>Automated</a:t>
            </a:r>
            <a:r>
              <a:rPr lang="cs-CZ" dirty="0"/>
              <a:t> </a:t>
            </a:r>
            <a:r>
              <a:rPr lang="cs-CZ" dirty="0" err="1"/>
              <a:t>Greenhouse</a:t>
            </a:r>
            <a:r>
              <a:rPr lang="cs-CZ" dirty="0"/>
              <a:t> Management</a:t>
            </a:r>
          </a:p>
        </p:txBody>
      </p:sp>
      <p:sp>
        <p:nvSpPr>
          <p:cNvPr id="3" name="Zástupný text 2">
            <a:extLst>
              <a:ext uri="{FF2B5EF4-FFF2-40B4-BE49-F238E27FC236}">
                <a16:creationId xmlns:a16="http://schemas.microsoft.com/office/drawing/2014/main" id="{C85C6345-8D53-DC4C-DCDB-35D6C742C2CF}"/>
              </a:ext>
            </a:extLst>
          </p:cNvPr>
          <p:cNvSpPr>
            <a:spLocks noGrp="1"/>
          </p:cNvSpPr>
          <p:nvPr>
            <p:ph type="body" sz="quarter" idx="14"/>
          </p:nvPr>
        </p:nvSpPr>
        <p:spPr>
          <a:xfrm>
            <a:off x="1639836" y="1906438"/>
            <a:ext cx="8849639" cy="4050225"/>
          </a:xfrm>
        </p:spPr>
        <p:txBody>
          <a:bodyPr/>
          <a:lstStyle/>
          <a:p>
            <a:pPr>
              <a:buNone/>
            </a:pPr>
            <a:r>
              <a:rPr lang="en-US" sz="2000" b="1" dirty="0"/>
              <a:t>Problem:</a:t>
            </a:r>
            <a:br>
              <a:rPr lang="en-US" sz="2000" dirty="0"/>
            </a:br>
            <a:r>
              <a:rPr lang="en-US" sz="2000" dirty="0"/>
              <a:t>Many farms lack reliable internet or infrastructure to analyze data from multiple sources, limiting precision farming opportunities.</a:t>
            </a:r>
          </a:p>
          <a:p>
            <a:pPr>
              <a:buNone/>
            </a:pPr>
            <a:r>
              <a:rPr lang="en-US" sz="2000" b="1" dirty="0"/>
              <a:t>Solution:</a:t>
            </a:r>
            <a:br>
              <a:rPr lang="en-US" sz="2000" dirty="0"/>
            </a:br>
            <a:r>
              <a:rPr lang="en-US" sz="2000" dirty="0">
                <a:hlinkClick r:id="rId2"/>
              </a:rPr>
              <a:t>Microsoft </a:t>
            </a:r>
            <a:r>
              <a:rPr lang="en-US" sz="2000" dirty="0" err="1">
                <a:hlinkClick r:id="rId2"/>
              </a:rPr>
              <a:t>FarmBeats</a:t>
            </a:r>
            <a:r>
              <a:rPr lang="en-US" sz="2000" dirty="0">
                <a:hlinkClick r:id="rId2"/>
              </a:rPr>
              <a:t> </a:t>
            </a:r>
            <a:r>
              <a:rPr lang="en-US" sz="2000" dirty="0"/>
              <a:t>combines IoT sensors, edge computing, and AI to create a robust platform for farm data analysis, even with limited connectivity.</a:t>
            </a:r>
          </a:p>
          <a:p>
            <a:pPr>
              <a:buNone/>
            </a:pPr>
            <a:r>
              <a:rPr lang="en-US" sz="2000" b="1" dirty="0"/>
              <a:t>Implementation:</a:t>
            </a:r>
            <a:br>
              <a:rPr lang="en-US" sz="2000" dirty="0"/>
            </a:br>
            <a:r>
              <a:rPr lang="en-US" sz="2000" dirty="0"/>
              <a:t>The system collects data from soil sensors, drones, and cameras, processes it locally, and syncs with cloud servers when possible. AI algorithms analyze the data to detect issues like crop stress or equipment failure.</a:t>
            </a:r>
          </a:p>
          <a:p>
            <a:r>
              <a:rPr lang="en-US" sz="2000" b="1" dirty="0"/>
              <a:t>Results:</a:t>
            </a:r>
            <a:br>
              <a:rPr lang="en-US" sz="2000" dirty="0"/>
            </a:br>
            <a:r>
              <a:rPr lang="en-US" sz="2000" dirty="0"/>
              <a:t>Enhanced decision-making, predictive maintenance, and higher productivity with reduced dependency on constant internet access.</a:t>
            </a:r>
          </a:p>
        </p:txBody>
      </p:sp>
    </p:spTree>
    <p:extLst>
      <p:ext uri="{BB962C8B-B14F-4D97-AF65-F5344CB8AC3E}">
        <p14:creationId xmlns:p14="http://schemas.microsoft.com/office/powerpoint/2010/main" val="3957399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9A5C5-EF5D-7A68-E9DA-FF5DAFE57E4E}"/>
            </a:ext>
          </a:extLst>
        </p:cNvPr>
        <p:cNvGrpSpPr/>
        <p:nvPr/>
      </p:nvGrpSpPr>
      <p:grpSpPr>
        <a:xfrm>
          <a:off x="0" y="0"/>
          <a:ext cx="0" cy="0"/>
          <a:chOff x="0" y="0"/>
          <a:chExt cx="0" cy="0"/>
        </a:xfrm>
      </p:grpSpPr>
      <p:pic>
        <p:nvPicPr>
          <p:cNvPr id="8" name="Symbol zastępczy obrazu 7" descr="Obraz zawierający osoba, Materiały biurowe, ubrania, w pomieszczeniu&#10;&#10;Zawartość wygenerowana przez sztuczną inteligencję może być niepoprawna.">
            <a:extLst>
              <a:ext uri="{FF2B5EF4-FFF2-40B4-BE49-F238E27FC236}">
                <a16:creationId xmlns:a16="http://schemas.microsoft.com/office/drawing/2014/main" id="{DAD293C3-744C-63CE-D172-3E759C3834F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15" name="TextBox 14">
            <a:extLst>
              <a:ext uri="{FF2B5EF4-FFF2-40B4-BE49-F238E27FC236}">
                <a16:creationId xmlns:a16="http://schemas.microsoft.com/office/drawing/2014/main" id="{6F26A54D-8C99-3EE9-49D7-F6DA68919D73}"/>
              </a:ext>
            </a:extLst>
          </p:cNvPr>
          <p:cNvSpPr txBox="1"/>
          <p:nvPr/>
        </p:nvSpPr>
        <p:spPr>
          <a:xfrm>
            <a:off x="3301924" y="2268415"/>
            <a:ext cx="4795872" cy="646331"/>
          </a:xfrm>
          <a:prstGeom prst="rect">
            <a:avLst/>
          </a:prstGeom>
          <a:solidFill>
            <a:srgbClr val="EEA82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324"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LET’S PRACTICE</a:t>
            </a:r>
          </a:p>
        </p:txBody>
      </p:sp>
      <p:sp>
        <p:nvSpPr>
          <p:cNvPr id="6" name="Rectangle 5">
            <a:extLst>
              <a:ext uri="{FF2B5EF4-FFF2-40B4-BE49-F238E27FC236}">
                <a16:creationId xmlns:a16="http://schemas.microsoft.com/office/drawing/2014/main" id="{C71325F5-4B40-57EF-5045-91D874F5F026}"/>
              </a:ext>
            </a:extLst>
          </p:cNvPr>
          <p:cNvSpPr/>
          <p:nvPr/>
        </p:nvSpPr>
        <p:spPr>
          <a:xfrm>
            <a:off x="10027950" y="0"/>
            <a:ext cx="1407911" cy="2637692"/>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94C7AF-7D2C-14A9-624B-41EB14060801}"/>
              </a:ext>
            </a:extLst>
          </p:cNvPr>
          <p:cNvSpPr/>
          <p:nvPr/>
        </p:nvSpPr>
        <p:spPr>
          <a:xfrm>
            <a:off x="0" y="5371864"/>
            <a:ext cx="1407911" cy="1486136"/>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EC8FD7ED-54F8-EDC5-44BD-E35AC3286545}"/>
              </a:ext>
            </a:extLst>
          </p:cNvPr>
          <p:cNvSpPr>
            <a:spLocks noGrp="1"/>
          </p:cNvSpPr>
          <p:nvPr>
            <p:ph type="body" sz="quarter" idx="17"/>
          </p:nvPr>
        </p:nvSpPr>
        <p:spPr>
          <a:xfrm>
            <a:off x="9241981" y="871477"/>
            <a:ext cx="2066906" cy="582221"/>
          </a:xfrm>
        </p:spPr>
        <p:txBody>
          <a:bodyPr/>
          <a:lstStyle/>
          <a:p>
            <a:r>
              <a:rPr lang="en-GB" noProof="0" dirty="0"/>
              <a:t>06</a:t>
            </a:r>
          </a:p>
        </p:txBody>
      </p:sp>
      <p:grpSp>
        <p:nvGrpSpPr>
          <p:cNvPr id="10" name="Group 9">
            <a:extLst>
              <a:ext uri="{FF2B5EF4-FFF2-40B4-BE49-F238E27FC236}">
                <a16:creationId xmlns:a16="http://schemas.microsoft.com/office/drawing/2014/main" id="{D193A908-1291-0EFF-DD18-69080C019568}"/>
              </a:ext>
            </a:extLst>
          </p:cNvPr>
          <p:cNvGrpSpPr/>
          <p:nvPr/>
        </p:nvGrpSpPr>
        <p:grpSpPr>
          <a:xfrm>
            <a:off x="9142810" y="3808810"/>
            <a:ext cx="3049190" cy="3049190"/>
            <a:chOff x="3268483" y="5538141"/>
            <a:chExt cx="1760348" cy="1760348"/>
          </a:xfrm>
          <a:solidFill>
            <a:schemeClr val="bg1">
              <a:alpha val="7008"/>
            </a:schemeClr>
          </a:solidFill>
        </p:grpSpPr>
        <p:sp>
          <p:nvSpPr>
            <p:cNvPr id="11" name="Freeform 10">
              <a:extLst>
                <a:ext uri="{FF2B5EF4-FFF2-40B4-BE49-F238E27FC236}">
                  <a16:creationId xmlns:a16="http://schemas.microsoft.com/office/drawing/2014/main" id="{E44E3BB9-E61E-FACE-786E-E53E468C8A15}"/>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34D34096-E8AF-97DB-48E9-55AB336DAE09}"/>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60189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36745-EC2F-EF0F-2BEE-8F7E857F86C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7F2CCA4-2A2D-A867-94FD-3ED4D8643049}"/>
              </a:ext>
            </a:extLst>
          </p:cNvPr>
          <p:cNvSpPr>
            <a:spLocks noGrp="1"/>
          </p:cNvSpPr>
          <p:nvPr>
            <p:ph type="body" sz="quarter" idx="16"/>
          </p:nvPr>
        </p:nvSpPr>
        <p:spPr>
          <a:prstGeom prst="rect">
            <a:avLst/>
          </a:prstGeom>
        </p:spPr>
        <p:txBody>
          <a:bodyPr/>
          <a:lstStyle/>
          <a:p>
            <a:r>
              <a:rPr lang="en-GB" b="1" kern="100" dirty="0">
                <a:effectLst/>
                <a:highlight>
                  <a:srgbClr val="EEA821"/>
                </a:highlight>
                <a:latin typeface="Aptos" panose="020B0004020202020204" pitchFamily="34" charset="0"/>
                <a:ea typeface="Aptos" panose="020B0004020202020204" pitchFamily="34" charset="0"/>
                <a:cs typeface="Times New Roman" panose="02020603050405020304" pitchFamily="18" charset="0"/>
              </a:rPr>
              <a:t>Learner Exercise:</a:t>
            </a:r>
            <a:endParaRPr lang="sk-SK" kern="100" dirty="0">
              <a:effectLst/>
              <a:highlight>
                <a:srgbClr val="EEA821"/>
              </a:highlight>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B9F8A1B4-8BC5-02F9-4C58-08B8AFD03087}"/>
              </a:ext>
            </a:extLst>
          </p:cNvPr>
          <p:cNvSpPr>
            <a:spLocks noGrp="1"/>
          </p:cNvSpPr>
          <p:nvPr>
            <p:ph type="body" sz="quarter" idx="19"/>
          </p:nvPr>
        </p:nvSpPr>
        <p:spPr>
          <a:xfrm>
            <a:off x="904856" y="1624109"/>
            <a:ext cx="10621736" cy="4558681"/>
          </a:xfrm>
          <a:prstGeom prst="rect">
            <a:avLst/>
          </a:prstGeom>
        </p:spPr>
        <p:txBody>
          <a:bodyPr lIns="91440" tIns="45720" rIns="91440" bIns="45720" anchor="t"/>
          <a:lstStyle/>
          <a:p>
            <a:pPr>
              <a:lnSpc>
                <a:spcPct val="100000"/>
              </a:lnSpc>
              <a:spcBef>
                <a:spcPts val="600"/>
              </a:spcBef>
              <a:buNone/>
            </a:pPr>
            <a:r>
              <a:rPr lang="en-US" b="1" dirty="0"/>
              <a:t>Practical Activity:</a:t>
            </a:r>
            <a:r>
              <a:rPr lang="en-US" dirty="0"/>
              <a:t> </a:t>
            </a:r>
            <a:r>
              <a:rPr lang="en-US" i="1" dirty="0"/>
              <a:t>"Explore AI in Agriculture"</a:t>
            </a:r>
            <a:endParaRPr lang="en-US" dirty="0"/>
          </a:p>
          <a:p>
            <a:pPr marL="0" indent="0">
              <a:lnSpc>
                <a:spcPct val="100000"/>
              </a:lnSpc>
              <a:spcBef>
                <a:spcPts val="600"/>
              </a:spcBef>
            </a:pPr>
            <a:r>
              <a:rPr lang="en-US" dirty="0"/>
              <a:t>Choose one advanced AI technology or case study presented in the module (e.g., Blue River See &amp; Spray, </a:t>
            </a:r>
            <a:r>
              <a:rPr lang="en-US" dirty="0" err="1"/>
              <a:t>FarmBeats</a:t>
            </a:r>
            <a:r>
              <a:rPr lang="en-US" dirty="0"/>
              <a:t>, </a:t>
            </a:r>
            <a:r>
              <a:rPr lang="en-US" dirty="0" err="1"/>
              <a:t>Gamaya</a:t>
            </a:r>
            <a:r>
              <a:rPr lang="en-US" dirty="0"/>
              <a:t>, </a:t>
            </a:r>
            <a:r>
              <a:rPr lang="en-US" dirty="0" err="1"/>
              <a:t>Plantix</a:t>
            </a:r>
            <a:r>
              <a:rPr lang="en-US" dirty="0"/>
              <a:t> app).</a:t>
            </a:r>
            <a:endParaRPr lang="cs-CZ" dirty="0"/>
          </a:p>
          <a:p>
            <a:pPr marL="0" indent="0">
              <a:lnSpc>
                <a:spcPct val="100000"/>
              </a:lnSpc>
              <a:spcBef>
                <a:spcPts val="600"/>
              </a:spcBef>
            </a:pPr>
            <a:endParaRPr lang="en-US" dirty="0">
              <a:ea typeface="Calibri"/>
              <a:cs typeface="Calibri"/>
            </a:endParaRPr>
          </a:p>
          <a:p>
            <a:pPr marL="0" indent="0">
              <a:lnSpc>
                <a:spcPct val="100000"/>
              </a:lnSpc>
              <a:spcBef>
                <a:spcPts val="600"/>
              </a:spcBef>
            </a:pPr>
            <a:r>
              <a:rPr lang="en-US" b="1" dirty="0"/>
              <a:t>Task:</a:t>
            </a:r>
            <a:r>
              <a:rPr lang="en-US" dirty="0"/>
              <a:t> Write a short paragraph explaining how the AI system works, what agricultural challenge it solves, and what benefits it brings to farmers or sustainability.</a:t>
            </a:r>
            <a:endParaRPr lang="cs-CZ" dirty="0">
              <a:ea typeface="Calibri" panose="020F0502020204030204"/>
              <a:cs typeface="Calibri" panose="020F0502020204030204"/>
            </a:endParaRPr>
          </a:p>
          <a:p>
            <a:pPr marL="0" indent="0">
              <a:lnSpc>
                <a:spcPct val="100000"/>
              </a:lnSpc>
              <a:spcBef>
                <a:spcPts val="600"/>
              </a:spcBef>
            </a:pPr>
            <a:endParaRPr lang="en-US" dirty="0">
              <a:ea typeface="Calibri"/>
              <a:cs typeface="Calibri"/>
            </a:endParaRPr>
          </a:p>
          <a:p>
            <a:pPr marL="0" indent="0">
              <a:lnSpc>
                <a:spcPct val="100000"/>
              </a:lnSpc>
              <a:spcBef>
                <a:spcPts val="600"/>
              </a:spcBef>
            </a:pPr>
            <a:r>
              <a:rPr lang="en-US" b="1" dirty="0"/>
              <a:t>Optional:</a:t>
            </a:r>
            <a:r>
              <a:rPr lang="en-US" dirty="0"/>
              <a:t> Attach an image or video of the solution</a:t>
            </a:r>
            <a:r>
              <a:rPr lang="cs-CZ" dirty="0"/>
              <a:t>.</a:t>
            </a:r>
            <a:endParaRPr lang="en-US" dirty="0">
              <a:ea typeface="Calibri" panose="020F0502020204030204"/>
              <a:cs typeface="Calibri" panose="020F0502020204030204"/>
            </a:endParaRPr>
          </a:p>
        </p:txBody>
      </p:sp>
      <p:sp>
        <p:nvSpPr>
          <p:cNvPr id="5" name="TextovéPole 4">
            <a:extLst>
              <a:ext uri="{FF2B5EF4-FFF2-40B4-BE49-F238E27FC236}">
                <a16:creationId xmlns:a16="http://schemas.microsoft.com/office/drawing/2014/main" id="{763D2BC9-988A-22F2-86B8-B6035C4F1E64}"/>
              </a:ext>
            </a:extLst>
          </p:cNvPr>
          <p:cNvSpPr txBox="1"/>
          <p:nvPr/>
        </p:nvSpPr>
        <p:spPr>
          <a:xfrm>
            <a:off x="904856" y="5479666"/>
            <a:ext cx="6933481" cy="369332"/>
          </a:xfrm>
          <a:prstGeom prst="rect">
            <a:avLst/>
          </a:prstGeom>
          <a:noFill/>
        </p:spPr>
        <p:txBody>
          <a:bodyPr wrap="square">
            <a:spAutoFit/>
          </a:bodyPr>
          <a:lstStyle/>
          <a:p>
            <a:r>
              <a:rPr lang="cs-CZ" i="1" dirty="0"/>
              <a:t>Tip: Focus on </a:t>
            </a:r>
            <a:r>
              <a:rPr lang="cs-CZ" i="1" dirty="0" err="1"/>
              <a:t>automation</a:t>
            </a:r>
            <a:r>
              <a:rPr lang="cs-CZ" i="1" dirty="0"/>
              <a:t>, </a:t>
            </a:r>
            <a:r>
              <a:rPr lang="cs-CZ" i="1" dirty="0" err="1"/>
              <a:t>decision-making</a:t>
            </a:r>
            <a:r>
              <a:rPr lang="cs-CZ" i="1" dirty="0"/>
              <a:t>, </a:t>
            </a:r>
            <a:r>
              <a:rPr lang="cs-CZ" i="1" dirty="0" err="1"/>
              <a:t>or</a:t>
            </a:r>
            <a:r>
              <a:rPr lang="cs-CZ" i="1" dirty="0"/>
              <a:t> </a:t>
            </a:r>
            <a:r>
              <a:rPr lang="cs-CZ" i="1" dirty="0" err="1"/>
              <a:t>environmental</a:t>
            </a:r>
            <a:r>
              <a:rPr lang="cs-CZ" i="1" dirty="0"/>
              <a:t> </a:t>
            </a:r>
            <a:r>
              <a:rPr lang="cs-CZ" i="1" dirty="0" err="1"/>
              <a:t>impact</a:t>
            </a:r>
            <a:r>
              <a:rPr lang="cs-CZ" i="1" dirty="0"/>
              <a:t>.</a:t>
            </a:r>
          </a:p>
        </p:txBody>
      </p:sp>
    </p:spTree>
    <p:extLst>
      <p:ext uri="{BB962C8B-B14F-4D97-AF65-F5344CB8AC3E}">
        <p14:creationId xmlns:p14="http://schemas.microsoft.com/office/powerpoint/2010/main" val="4293876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FA8CB-8F40-80AE-1837-792DAABB7F4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DFC06FC-44BF-6E65-1FE1-4592C088DD8F}"/>
              </a:ext>
            </a:extLst>
          </p:cNvPr>
          <p:cNvSpPr>
            <a:spLocks noGrp="1"/>
          </p:cNvSpPr>
          <p:nvPr>
            <p:ph type="body" sz="quarter" idx="16"/>
          </p:nvPr>
        </p:nvSpPr>
        <p:spPr>
          <a:prstGeom prst="rect">
            <a:avLst/>
          </a:prstGeom>
        </p:spPr>
        <p:txBody>
          <a:bodyPr/>
          <a:lstStyle/>
          <a:p>
            <a:r>
              <a:rPr lang="en-GB" b="1" kern="100" dirty="0">
                <a:effectLst/>
                <a:highlight>
                  <a:srgbClr val="EEA821"/>
                </a:highlight>
                <a:ea typeface="Aptos" panose="020B0004020202020204" pitchFamily="34" charset="0"/>
                <a:cs typeface="Times New Roman" panose="02020603050405020304" pitchFamily="18" charset="0"/>
              </a:rPr>
              <a:t>Group Exercise or Reflection:</a:t>
            </a:r>
            <a:endParaRPr lang="sk-SK" kern="100" dirty="0">
              <a:effectLst/>
              <a:highlight>
                <a:srgbClr val="EEA821"/>
              </a:highlight>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13A92592-EB4B-C05B-318B-5DD286B8A529}"/>
              </a:ext>
            </a:extLst>
          </p:cNvPr>
          <p:cNvSpPr>
            <a:spLocks noGrp="1"/>
          </p:cNvSpPr>
          <p:nvPr>
            <p:ph type="body" sz="quarter" idx="19"/>
          </p:nvPr>
        </p:nvSpPr>
        <p:spPr>
          <a:xfrm>
            <a:off x="904856" y="1624109"/>
            <a:ext cx="10621736" cy="4558681"/>
          </a:xfrm>
          <a:prstGeom prst="rect">
            <a:avLst/>
          </a:prstGeom>
        </p:spPr>
        <p:txBody>
          <a:bodyPr lIns="91440" tIns="45720" rIns="91440" bIns="45720" anchor="t"/>
          <a:lstStyle/>
          <a:p>
            <a:pPr>
              <a:lnSpc>
                <a:spcPct val="100000"/>
              </a:lnSpc>
              <a:spcBef>
                <a:spcPts val="600"/>
              </a:spcBef>
            </a:pPr>
            <a:r>
              <a:rPr lang="en-US" b="1" dirty="0"/>
              <a:t>Discussion Prompt:</a:t>
            </a:r>
            <a:endParaRPr lang="cs-CZ" dirty="0"/>
          </a:p>
          <a:p>
            <a:pPr>
              <a:lnSpc>
                <a:spcPct val="100000"/>
              </a:lnSpc>
              <a:spcBef>
                <a:spcPts val="600"/>
              </a:spcBef>
            </a:pPr>
            <a:r>
              <a:rPr lang="en-US" dirty="0"/>
              <a:t>How can AI reshape the future of farming? What risks or barriers (e.g. cost, complexity, data privacy) must be addressed to support wider adoption of AI in agriculture?</a:t>
            </a:r>
            <a:endParaRPr lang="cs-CZ" dirty="0">
              <a:ea typeface="Calibri"/>
              <a:cs typeface="Calibri"/>
            </a:endParaRPr>
          </a:p>
          <a:p>
            <a:pPr>
              <a:lnSpc>
                <a:spcPct val="100000"/>
              </a:lnSpc>
              <a:spcBef>
                <a:spcPts val="600"/>
              </a:spcBef>
            </a:pPr>
            <a:endParaRPr lang="en-US" dirty="0"/>
          </a:p>
          <a:p>
            <a:pPr>
              <a:lnSpc>
                <a:spcPct val="100000"/>
              </a:lnSpc>
              <a:spcBef>
                <a:spcPts val="600"/>
              </a:spcBef>
            </a:pPr>
            <a:r>
              <a:rPr lang="en-US" b="1" dirty="0"/>
              <a:t>Purpose:</a:t>
            </a:r>
            <a:r>
              <a:rPr lang="en-US" dirty="0"/>
              <a:t> </a:t>
            </a:r>
          </a:p>
          <a:p>
            <a:pPr>
              <a:lnSpc>
                <a:spcPct val="100000"/>
              </a:lnSpc>
              <a:spcBef>
                <a:spcPts val="600"/>
              </a:spcBef>
            </a:pPr>
            <a:r>
              <a:rPr lang="en-US" dirty="0"/>
              <a:t>Engage learners in evaluating the real-world impact of AI tools and encourage critical reflection on their potential and limitations.</a:t>
            </a:r>
            <a:endParaRPr lang="en-US" dirty="0">
              <a:ea typeface="Calibri"/>
              <a:cs typeface="Calibri"/>
            </a:endParaRPr>
          </a:p>
        </p:txBody>
      </p:sp>
    </p:spTree>
    <p:extLst>
      <p:ext uri="{BB962C8B-B14F-4D97-AF65-F5344CB8AC3E}">
        <p14:creationId xmlns:p14="http://schemas.microsoft.com/office/powerpoint/2010/main" val="2616429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5">
            <a:extLst>
              <a:ext uri="{FF2B5EF4-FFF2-40B4-BE49-F238E27FC236}">
                <a16:creationId xmlns:a16="http://schemas.microsoft.com/office/drawing/2014/main" id="{BA7FEA00-62B7-171C-1585-8637BA1408B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Rectangle 7"/>
          <p:cNvSpPr/>
          <p:nvPr/>
        </p:nvSpPr>
        <p:spPr>
          <a:xfrm rot="5400000">
            <a:off x="2114875" y="2703308"/>
            <a:ext cx="1291817" cy="5521569"/>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8">
            <a:extLst>
              <a:ext uri="{FF2B5EF4-FFF2-40B4-BE49-F238E27FC236}">
                <a16:creationId xmlns:a16="http://schemas.microsoft.com/office/drawing/2014/main" id="{3533546D-38D9-0918-85CF-26948F9DE80F}"/>
              </a:ext>
            </a:extLst>
          </p:cNvPr>
          <p:cNvSpPr txBox="1">
            <a:spLocks/>
          </p:cNvSpPr>
          <p:nvPr/>
        </p:nvSpPr>
        <p:spPr>
          <a:xfrm>
            <a:off x="624024" y="5211784"/>
            <a:ext cx="5881764" cy="634242"/>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a:solidFill>
                  <a:schemeClr val="bg1"/>
                </a:solidFill>
              </a:rPr>
              <a:t>Follow our journey</a:t>
            </a:r>
          </a:p>
        </p:txBody>
      </p:sp>
      <p:grpSp>
        <p:nvGrpSpPr>
          <p:cNvPr id="40" name="Group 39">
            <a:extLst>
              <a:ext uri="{FF2B5EF4-FFF2-40B4-BE49-F238E27FC236}">
                <a16:creationId xmlns:a16="http://schemas.microsoft.com/office/drawing/2014/main" id="{2127C271-11D1-C617-97C3-5A6EF8B231DB}"/>
              </a:ext>
            </a:extLst>
          </p:cNvPr>
          <p:cNvGrpSpPr/>
          <p:nvPr/>
        </p:nvGrpSpPr>
        <p:grpSpPr>
          <a:xfrm>
            <a:off x="626654" y="5794708"/>
            <a:ext cx="2817464" cy="475324"/>
            <a:chOff x="9893620" y="5409126"/>
            <a:chExt cx="1664680" cy="280842"/>
          </a:xfrm>
        </p:grpSpPr>
        <p:grpSp>
          <p:nvGrpSpPr>
            <p:cNvPr id="41" name="Graphic 3">
              <a:extLst>
                <a:ext uri="{FF2B5EF4-FFF2-40B4-BE49-F238E27FC236}">
                  <a16:creationId xmlns:a16="http://schemas.microsoft.com/office/drawing/2014/main" id="{FBE344A5-1688-988F-DC24-E7C63673645B}"/>
                </a:ext>
              </a:extLst>
            </p:cNvPr>
            <p:cNvGrpSpPr/>
            <p:nvPr/>
          </p:nvGrpSpPr>
          <p:grpSpPr>
            <a:xfrm>
              <a:off x="10931758" y="5409126"/>
              <a:ext cx="280634" cy="280634"/>
              <a:chOff x="1950027" y="2499889"/>
              <a:chExt cx="850463" cy="850463"/>
            </a:xfrm>
          </p:grpSpPr>
          <p:sp>
            <p:nvSpPr>
              <p:cNvPr id="53" name="Freeform 52">
                <a:extLst>
                  <a:ext uri="{FF2B5EF4-FFF2-40B4-BE49-F238E27FC236}">
                    <a16:creationId xmlns:a16="http://schemas.microsoft.com/office/drawing/2014/main" id="{09C84D44-EA48-DEA2-EE39-179C8239029D}"/>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EA82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54" name="Graphic 3">
                <a:extLst>
                  <a:ext uri="{FF2B5EF4-FFF2-40B4-BE49-F238E27FC236}">
                    <a16:creationId xmlns:a16="http://schemas.microsoft.com/office/drawing/2014/main" id="{86D3DD64-9CA7-71BB-F837-E7D11EEC16DA}"/>
                  </a:ext>
                </a:extLst>
              </p:cNvPr>
              <p:cNvGrpSpPr/>
              <p:nvPr/>
            </p:nvGrpSpPr>
            <p:grpSpPr>
              <a:xfrm>
                <a:off x="2107521" y="2657382"/>
                <a:ext cx="535476" cy="535477"/>
                <a:chOff x="2107521" y="2657382"/>
                <a:chExt cx="535476" cy="535477"/>
              </a:xfrm>
              <a:solidFill>
                <a:srgbClr val="FFFFFF"/>
              </a:solidFill>
            </p:grpSpPr>
            <p:sp>
              <p:nvSpPr>
                <p:cNvPr id="55" name="Freeform 54">
                  <a:extLst>
                    <a:ext uri="{FF2B5EF4-FFF2-40B4-BE49-F238E27FC236}">
                      <a16:creationId xmlns:a16="http://schemas.microsoft.com/office/drawing/2014/main" id="{C64E93BC-0B66-7403-0AB1-6C9725BB369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553B9228-C3AE-56A6-9D4E-9EA55E9CE30B}"/>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8C0E161C-9D45-0B20-E05F-A19B54B1506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51" name="Freeform 50">
              <a:extLst>
                <a:ext uri="{FF2B5EF4-FFF2-40B4-BE49-F238E27FC236}">
                  <a16:creationId xmlns:a16="http://schemas.microsoft.com/office/drawing/2014/main" id="{5FEEDE3F-44ED-C980-9AB9-2FB72A3FE355}"/>
                </a:ext>
              </a:extLst>
            </p:cNvPr>
            <p:cNvSpPr/>
            <p:nvPr/>
          </p:nvSpPr>
          <p:spPr>
            <a:xfrm>
              <a:off x="10239527" y="540912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EA82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3" name="Graphic 3">
              <a:extLst>
                <a:ext uri="{FF2B5EF4-FFF2-40B4-BE49-F238E27FC236}">
                  <a16:creationId xmlns:a16="http://schemas.microsoft.com/office/drawing/2014/main" id="{88D1C542-0B80-DF52-8819-54D6EE1D7061}"/>
                </a:ext>
              </a:extLst>
            </p:cNvPr>
            <p:cNvGrpSpPr/>
            <p:nvPr/>
          </p:nvGrpSpPr>
          <p:grpSpPr>
            <a:xfrm>
              <a:off x="11277666" y="5409126"/>
              <a:ext cx="280634" cy="280634"/>
              <a:chOff x="2998302" y="2499889"/>
              <a:chExt cx="850463" cy="850463"/>
            </a:xfrm>
          </p:grpSpPr>
          <p:sp>
            <p:nvSpPr>
              <p:cNvPr id="49" name="Freeform 48">
                <a:extLst>
                  <a:ext uri="{FF2B5EF4-FFF2-40B4-BE49-F238E27FC236}">
                    <a16:creationId xmlns:a16="http://schemas.microsoft.com/office/drawing/2014/main" id="{81D29495-C8C0-4B65-F1E4-B4FC0E8A3CB1}"/>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EA82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0027AC84-5B69-6A5C-3FDD-54B92A8D5696}"/>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4" name="Graphic 3">
              <a:extLst>
                <a:ext uri="{FF2B5EF4-FFF2-40B4-BE49-F238E27FC236}">
                  <a16:creationId xmlns:a16="http://schemas.microsoft.com/office/drawing/2014/main" id="{9475ED84-CA0E-560A-A006-BFE6FB0D6338}"/>
                </a:ext>
              </a:extLst>
            </p:cNvPr>
            <p:cNvGrpSpPr/>
            <p:nvPr/>
          </p:nvGrpSpPr>
          <p:grpSpPr>
            <a:xfrm>
              <a:off x="9893620" y="5409126"/>
              <a:ext cx="280634" cy="280842"/>
              <a:chOff x="-1196056" y="2499889"/>
              <a:chExt cx="850463" cy="851093"/>
            </a:xfrm>
          </p:grpSpPr>
          <p:sp>
            <p:nvSpPr>
              <p:cNvPr id="47" name="Freeform 46">
                <a:extLst>
                  <a:ext uri="{FF2B5EF4-FFF2-40B4-BE49-F238E27FC236}">
                    <a16:creationId xmlns:a16="http://schemas.microsoft.com/office/drawing/2014/main" id="{56CD6E99-2011-D6A1-BBB6-E2A479E08EB3}"/>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EA82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9CEC29C4-C278-1AA5-A7AB-CAA78C42D74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45" name="Freeform 44">
              <a:extLst>
                <a:ext uri="{FF2B5EF4-FFF2-40B4-BE49-F238E27FC236}">
                  <a16:creationId xmlns:a16="http://schemas.microsoft.com/office/drawing/2014/main" id="{596691C4-B20A-F95D-473A-FE9E25EC4E7B}"/>
                </a:ext>
              </a:extLst>
            </p:cNvPr>
            <p:cNvSpPr/>
            <p:nvPr/>
          </p:nvSpPr>
          <p:spPr>
            <a:xfrm>
              <a:off x="10585643" y="540912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EA82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6" name="Graphic 45" descr="World with solid fill">
              <a:extLst>
                <a:ext uri="{FF2B5EF4-FFF2-40B4-BE49-F238E27FC236}">
                  <a16:creationId xmlns:a16="http://schemas.microsoft.com/office/drawing/2014/main" id="{FC01AC2E-2738-86BB-2A49-BD68D42489E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00539" y="5425572"/>
              <a:ext cx="246077" cy="246077"/>
            </a:xfrm>
            <a:prstGeom prst="rect">
              <a:avLst/>
            </a:prstGeom>
          </p:spPr>
        </p:pic>
      </p:grpSp>
      <p:sp>
        <p:nvSpPr>
          <p:cNvPr id="4" name="Text Placeholder 58">
            <a:extLst>
              <a:ext uri="{FF2B5EF4-FFF2-40B4-BE49-F238E27FC236}">
                <a16:creationId xmlns:a16="http://schemas.microsoft.com/office/drawing/2014/main" id="{2E0C1970-EE4D-7561-A3A5-702849A36459}"/>
              </a:ext>
            </a:extLst>
          </p:cNvPr>
          <p:cNvSpPr txBox="1">
            <a:spLocks/>
          </p:cNvSpPr>
          <p:nvPr/>
        </p:nvSpPr>
        <p:spPr>
          <a:xfrm>
            <a:off x="4976446" y="4607170"/>
            <a:ext cx="7215555" cy="935236"/>
          </a:xfrm>
          <a:prstGeom prst="rect">
            <a:avLst/>
          </a:prstGeom>
          <a:solidFill>
            <a:srgbClr val="EEA821">
              <a:alpha val="71000"/>
            </a:srgbClr>
          </a:solidFill>
        </p:spPr>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www.</a:t>
            </a:r>
            <a:r>
              <a:rPr lang="en-US" sz="4000" b="1" dirty="0">
                <a:solidFill>
                  <a:schemeClr val="bg1"/>
                </a:solidFill>
                <a:latin typeface="Calibri" panose="020F0502020204030204" pitchFamily="34" charset="0"/>
                <a:cs typeface="Calibri" panose="020F0502020204030204" pitchFamily="34" charset="0"/>
              </a:rPr>
              <a:t>smartskillsproject</a:t>
            </a:r>
            <a:r>
              <a:rPr lang="en-US" sz="4000" dirty="0">
                <a:solidFill>
                  <a:schemeClr val="bg1"/>
                </a:solidFill>
              </a:rPr>
              <a:t>.eu</a:t>
            </a:r>
          </a:p>
        </p:txBody>
      </p:sp>
      <p:grpSp>
        <p:nvGrpSpPr>
          <p:cNvPr id="37" name="Group 36">
            <a:extLst>
              <a:ext uri="{FF2B5EF4-FFF2-40B4-BE49-F238E27FC236}">
                <a16:creationId xmlns:a16="http://schemas.microsoft.com/office/drawing/2014/main" id="{8654BA78-F22D-97E5-8C83-E90010123DFA}"/>
              </a:ext>
            </a:extLst>
          </p:cNvPr>
          <p:cNvGrpSpPr/>
          <p:nvPr/>
        </p:nvGrpSpPr>
        <p:grpSpPr>
          <a:xfrm>
            <a:off x="-527645" y="-768737"/>
            <a:ext cx="3049190" cy="3049190"/>
            <a:chOff x="3268483" y="5538141"/>
            <a:chExt cx="1760348" cy="1760348"/>
          </a:xfrm>
          <a:solidFill>
            <a:schemeClr val="bg1">
              <a:alpha val="42000"/>
            </a:schemeClr>
          </a:solidFill>
        </p:grpSpPr>
        <p:sp>
          <p:nvSpPr>
            <p:cNvPr id="38" name="Freeform 37">
              <a:extLst>
                <a:ext uri="{FF2B5EF4-FFF2-40B4-BE49-F238E27FC236}">
                  <a16:creationId xmlns:a16="http://schemas.microsoft.com/office/drawing/2014/main" id="{8B1E37AE-4197-F011-9D2F-0371C63F92C5}"/>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349F46C-F7F7-E5B5-B72B-AB52E8641BB4}"/>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endParaRPr lang="en-US"/>
            </a:p>
          </p:txBody>
        </p:sp>
      </p:grpSp>
      <p:sp>
        <p:nvSpPr>
          <p:cNvPr id="6" name="Zástupný text 5">
            <a:extLst>
              <a:ext uri="{FF2B5EF4-FFF2-40B4-BE49-F238E27FC236}">
                <a16:creationId xmlns:a16="http://schemas.microsoft.com/office/drawing/2014/main" id="{36184E10-5789-1CA3-7FC8-8861D3A0763E}"/>
              </a:ext>
            </a:extLst>
          </p:cNvPr>
          <p:cNvSpPr txBox="1">
            <a:spLocks/>
          </p:cNvSpPr>
          <p:nvPr/>
        </p:nvSpPr>
        <p:spPr>
          <a:xfrm>
            <a:off x="6238897" y="2531731"/>
            <a:ext cx="4757563" cy="837258"/>
          </a:xfrm>
          <a:prstGeom prst="rect">
            <a:avLst/>
          </a:prstGeom>
        </p:spPr>
        <p:txBody>
          <a:bodyPr anchor="ctr">
            <a:normAutofit/>
          </a:bodyPr>
          <a:lstStyle>
            <a:lvl1pPr marL="0" indent="0" algn="l" defTabSz="914400" rtl="0" eaLnBrk="1" latinLnBrk="0" hangingPunct="1">
              <a:lnSpc>
                <a:spcPct val="90000"/>
              </a:lnSpc>
              <a:spcBef>
                <a:spcPts val="1000"/>
              </a:spcBef>
              <a:buFont typeface="Arial"/>
              <a:buNone/>
              <a:defRPr sz="5000" kern="1200" baseline="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Congratulations</a:t>
            </a:r>
            <a:r>
              <a:rPr lang="cs-CZ" dirty="0"/>
              <a:t>!</a:t>
            </a:r>
          </a:p>
        </p:txBody>
      </p:sp>
      <p:sp>
        <p:nvSpPr>
          <p:cNvPr id="2" name="Zástupný text 4">
            <a:extLst>
              <a:ext uri="{FF2B5EF4-FFF2-40B4-BE49-F238E27FC236}">
                <a16:creationId xmlns:a16="http://schemas.microsoft.com/office/drawing/2014/main" id="{180FA47F-1294-AC57-54AA-442B5544CF5D}"/>
              </a:ext>
            </a:extLst>
          </p:cNvPr>
          <p:cNvSpPr txBox="1">
            <a:spLocks/>
          </p:cNvSpPr>
          <p:nvPr/>
        </p:nvSpPr>
        <p:spPr>
          <a:xfrm>
            <a:off x="6238897" y="3474871"/>
            <a:ext cx="5449127" cy="1056958"/>
          </a:xfrm>
          <a:prstGeom prst="rect">
            <a:avLst/>
          </a:prstGeom>
        </p:spPr>
        <p:txBody>
          <a:bodyPr anchor="ctr">
            <a:normAutofit fontScale="85000" lnSpcReduction="20000"/>
          </a:bodyPr>
          <a:lstStyle>
            <a:lvl1pPr marL="0" indent="0" algn="l" defTabSz="914400" rtl="0" eaLnBrk="1" latinLnBrk="0" hangingPunct="1">
              <a:lnSpc>
                <a:spcPct val="90000"/>
              </a:lnSpc>
              <a:spcBef>
                <a:spcPts val="1000"/>
              </a:spcBef>
              <a:buFont typeface="Arial"/>
              <a:buNone/>
              <a:defRPr sz="2800" kern="1200" baseline="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cs-CZ" dirty="0"/>
              <a:t>You </a:t>
            </a:r>
            <a:r>
              <a:rPr lang="en-IE" dirty="0"/>
              <a:t>have completed </a:t>
            </a:r>
            <a:r>
              <a:rPr lang="cs-CZ" dirty="0"/>
              <a:t>Course 1! ​</a:t>
            </a:r>
          </a:p>
          <a:p>
            <a:r>
              <a:rPr lang="cs-CZ" dirty="0"/>
              <a:t>Why not test your knowledge by taking </a:t>
            </a:r>
            <a:r>
              <a:rPr lang="en-IE" dirty="0"/>
              <a:t>the </a:t>
            </a:r>
            <a:r>
              <a:rPr lang="cs-CZ" dirty="0"/>
              <a:t>related quiz</a:t>
            </a:r>
            <a:r>
              <a:rPr lang="en-IE" dirty="0"/>
              <a:t> now</a:t>
            </a:r>
            <a:r>
              <a:rPr lang="cs-CZ" dirty="0"/>
              <a:t>!!</a:t>
            </a:r>
          </a:p>
        </p:txBody>
      </p:sp>
    </p:spTree>
    <p:extLst>
      <p:ext uri="{BB962C8B-B14F-4D97-AF65-F5344CB8AC3E}">
        <p14:creationId xmlns:p14="http://schemas.microsoft.com/office/powerpoint/2010/main" val="1667090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3">
            <a:extLst>
              <a:ext uri="{FF2B5EF4-FFF2-40B4-BE49-F238E27FC236}">
                <a16:creationId xmlns:a16="http://schemas.microsoft.com/office/drawing/2014/main" id="{C367FFC3-8A67-A32F-9380-6503EDDD560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5" name="TextBox 14">
            <a:extLst>
              <a:ext uri="{FF2B5EF4-FFF2-40B4-BE49-F238E27FC236}">
                <a16:creationId xmlns:a16="http://schemas.microsoft.com/office/drawing/2014/main" id="{04695EEA-D075-3642-8CB0-45ED61E791B1}"/>
              </a:ext>
            </a:extLst>
          </p:cNvPr>
          <p:cNvSpPr txBox="1"/>
          <p:nvPr/>
        </p:nvSpPr>
        <p:spPr>
          <a:xfrm>
            <a:off x="935097" y="2303656"/>
            <a:ext cx="8127422" cy="646331"/>
          </a:xfrm>
          <a:prstGeom prst="rect">
            <a:avLst/>
          </a:prstGeom>
          <a:solidFill>
            <a:srgbClr val="EEA821"/>
          </a:solid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BASIC PRINCIPLES OF AI IN AGRICULTURE</a:t>
            </a:r>
          </a:p>
        </p:txBody>
      </p:sp>
      <p:sp>
        <p:nvSpPr>
          <p:cNvPr id="6" name="Rectangle 5">
            <a:extLst>
              <a:ext uri="{FF2B5EF4-FFF2-40B4-BE49-F238E27FC236}">
                <a16:creationId xmlns:a16="http://schemas.microsoft.com/office/drawing/2014/main" id="{3CAD1C74-24B9-B5AD-E1EE-65AAD7E2FE73}"/>
              </a:ext>
            </a:extLst>
          </p:cNvPr>
          <p:cNvSpPr/>
          <p:nvPr/>
        </p:nvSpPr>
        <p:spPr>
          <a:xfrm>
            <a:off x="10027950" y="0"/>
            <a:ext cx="1407911" cy="2637692"/>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D53A18-C26E-9BA1-9747-FC0011B3E3B9}"/>
              </a:ext>
            </a:extLst>
          </p:cNvPr>
          <p:cNvSpPr/>
          <p:nvPr/>
        </p:nvSpPr>
        <p:spPr>
          <a:xfrm>
            <a:off x="0" y="5371864"/>
            <a:ext cx="1407911" cy="1486136"/>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9241981" y="871477"/>
            <a:ext cx="2066906" cy="582221"/>
          </a:xfrm>
        </p:spPr>
        <p:txBody>
          <a:bodyPr/>
          <a:lstStyle/>
          <a:p>
            <a:r>
              <a:rPr lang="en-US" dirty="0"/>
              <a:t>01</a:t>
            </a:r>
          </a:p>
        </p:txBody>
      </p:sp>
      <p:grpSp>
        <p:nvGrpSpPr>
          <p:cNvPr id="10" name="Group 9">
            <a:extLst>
              <a:ext uri="{FF2B5EF4-FFF2-40B4-BE49-F238E27FC236}">
                <a16:creationId xmlns:a16="http://schemas.microsoft.com/office/drawing/2014/main" id="{C161FA4A-1766-EABF-EF3A-FB52813DD791}"/>
              </a:ext>
            </a:extLst>
          </p:cNvPr>
          <p:cNvGrpSpPr/>
          <p:nvPr/>
        </p:nvGrpSpPr>
        <p:grpSpPr>
          <a:xfrm>
            <a:off x="9142810" y="3808810"/>
            <a:ext cx="3049190" cy="3049190"/>
            <a:chOff x="3268483" y="5538141"/>
            <a:chExt cx="1760348" cy="1760348"/>
          </a:xfrm>
          <a:solidFill>
            <a:schemeClr val="bg1">
              <a:alpha val="7008"/>
            </a:schemeClr>
          </a:solidFill>
        </p:grpSpPr>
        <p:sp>
          <p:nvSpPr>
            <p:cNvPr id="11" name="Freeform 10">
              <a:extLst>
                <a:ext uri="{FF2B5EF4-FFF2-40B4-BE49-F238E27FC236}">
                  <a16:creationId xmlns:a16="http://schemas.microsoft.com/office/drawing/2014/main" id="{FCF2549F-9210-1D78-A949-DA74FF616D72}"/>
                </a:ext>
              </a:extLst>
            </p:cNvPr>
            <p:cNvSpPr/>
            <p:nvPr/>
          </p:nvSpPr>
          <p:spPr>
            <a:xfrm>
              <a:off x="3268483" y="5538141"/>
              <a:ext cx="1760348" cy="1760348"/>
            </a:xfrm>
            <a:custGeom>
              <a:avLst/>
              <a:gdLst>
                <a:gd name="connsiteX0" fmla="*/ 818562 w 1760348"/>
                <a:gd name="connsiteY0" fmla="*/ 0 h 1760348"/>
                <a:gd name="connsiteX1" fmla="*/ 1760349 w 1760348"/>
                <a:gd name="connsiteY1" fmla="*/ 0 h 1760348"/>
                <a:gd name="connsiteX2" fmla="*/ 1760349 w 1760348"/>
                <a:gd name="connsiteY2" fmla="*/ 941787 h 1760348"/>
                <a:gd name="connsiteX3" fmla="*/ 1520501 w 1760348"/>
                <a:gd name="connsiteY3" fmla="*/ 1520501 h 1760348"/>
                <a:gd name="connsiteX4" fmla="*/ 941787 w 1760348"/>
                <a:gd name="connsiteY4" fmla="*/ 1760349 h 1760348"/>
                <a:gd name="connsiteX5" fmla="*/ 0 w 1760348"/>
                <a:gd name="connsiteY5" fmla="*/ 1760349 h 1760348"/>
                <a:gd name="connsiteX6" fmla="*/ 0 w 1760348"/>
                <a:gd name="connsiteY6" fmla="*/ 1606318 h 1760348"/>
                <a:gd name="connsiteX7" fmla="*/ 701939 w 1760348"/>
                <a:gd name="connsiteY7" fmla="*/ 1606318 h 1760348"/>
                <a:gd name="connsiteX8" fmla="*/ 1025403 w 1760348"/>
                <a:gd name="connsiteY8" fmla="*/ 1472092 h 1760348"/>
                <a:gd name="connsiteX9" fmla="*/ 1159630 w 1760348"/>
                <a:gd name="connsiteY9" fmla="*/ 1148628 h 1760348"/>
                <a:gd name="connsiteX10" fmla="*/ 1159630 w 1760348"/>
                <a:gd name="connsiteY10" fmla="*/ 987996 h 1760348"/>
                <a:gd name="connsiteX11" fmla="*/ 420283 w 1760348"/>
                <a:gd name="connsiteY11" fmla="*/ 987996 h 1760348"/>
                <a:gd name="connsiteX12" fmla="*/ 572113 w 1760348"/>
                <a:gd name="connsiteY12" fmla="*/ 833965 h 1760348"/>
                <a:gd name="connsiteX13" fmla="*/ 1313660 w 1760348"/>
                <a:gd name="connsiteY13" fmla="*/ 833965 h 1760348"/>
                <a:gd name="connsiteX14" fmla="*/ 1313660 w 1760348"/>
                <a:gd name="connsiteY14" fmla="*/ 1148628 h 1760348"/>
                <a:gd name="connsiteX15" fmla="*/ 1137625 w 1760348"/>
                <a:gd name="connsiteY15" fmla="*/ 1577713 h 1760348"/>
                <a:gd name="connsiteX16" fmla="*/ 1410479 w 1760348"/>
                <a:gd name="connsiteY16" fmla="*/ 1412680 h 1760348"/>
                <a:gd name="connsiteX17" fmla="*/ 1606318 w 1760348"/>
                <a:gd name="connsiteY17" fmla="*/ 943987 h 1760348"/>
                <a:gd name="connsiteX18" fmla="*/ 1606318 w 1760348"/>
                <a:gd name="connsiteY18" fmla="*/ 156231 h 1760348"/>
                <a:gd name="connsiteX19" fmla="*/ 818562 w 1760348"/>
                <a:gd name="connsiteY19" fmla="*/ 156231 h 1760348"/>
                <a:gd name="connsiteX20" fmla="*/ 349869 w 1760348"/>
                <a:gd name="connsiteY20" fmla="*/ 352070 h 1760348"/>
                <a:gd name="connsiteX21" fmla="*/ 184837 w 1760348"/>
                <a:gd name="connsiteY21" fmla="*/ 624924 h 1760348"/>
                <a:gd name="connsiteX22" fmla="*/ 613922 w 1760348"/>
                <a:gd name="connsiteY22" fmla="*/ 448889 h 1760348"/>
                <a:gd name="connsiteX23" fmla="*/ 1315861 w 1760348"/>
                <a:gd name="connsiteY23" fmla="*/ 448889 h 1760348"/>
                <a:gd name="connsiteX24" fmla="*/ 1315861 w 1760348"/>
                <a:gd name="connsiteY24" fmla="*/ 602920 h 1760348"/>
                <a:gd name="connsiteX25" fmla="*/ 613922 w 1760348"/>
                <a:gd name="connsiteY25" fmla="*/ 602920 h 1760348"/>
                <a:gd name="connsiteX26" fmla="*/ 290457 w 1760348"/>
                <a:gd name="connsiteY26" fmla="*/ 737146 h 1760348"/>
                <a:gd name="connsiteX27" fmla="*/ 156231 w 1760348"/>
                <a:gd name="connsiteY27" fmla="*/ 1060610 h 1760348"/>
                <a:gd name="connsiteX28" fmla="*/ 156231 w 1760348"/>
                <a:gd name="connsiteY28" fmla="*/ 1221242 h 1760348"/>
                <a:gd name="connsiteX29" fmla="*/ 895577 w 1760348"/>
                <a:gd name="connsiteY29" fmla="*/ 1221242 h 1760348"/>
                <a:gd name="connsiteX30" fmla="*/ 743747 w 1760348"/>
                <a:gd name="connsiteY30" fmla="*/ 1375272 h 1760348"/>
                <a:gd name="connsiteX31" fmla="*/ 2200 w 1760348"/>
                <a:gd name="connsiteY31" fmla="*/ 1375272 h 1760348"/>
                <a:gd name="connsiteX32" fmla="*/ 2200 w 1760348"/>
                <a:gd name="connsiteY32" fmla="*/ 818562 h 1760348"/>
                <a:gd name="connsiteX33" fmla="*/ 242048 w 1760348"/>
                <a:gd name="connsiteY33" fmla="*/ 239848 h 1760348"/>
                <a:gd name="connsiteX34" fmla="*/ 820763 w 1760348"/>
                <a:gd name="connsiteY34" fmla="*/ 0 h 176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348" h="1760348">
                  <a:moveTo>
                    <a:pt x="818562" y="0"/>
                  </a:moveTo>
                  <a:lnTo>
                    <a:pt x="1760349" y="0"/>
                  </a:lnTo>
                  <a:lnTo>
                    <a:pt x="1760349" y="941787"/>
                  </a:lnTo>
                  <a:cubicBezTo>
                    <a:pt x="1760349" y="1166231"/>
                    <a:pt x="1667930" y="1370872"/>
                    <a:pt x="1520501" y="1520501"/>
                  </a:cubicBezTo>
                  <a:cubicBezTo>
                    <a:pt x="1373072" y="1667931"/>
                    <a:pt x="1168432" y="1760349"/>
                    <a:pt x="941787" y="1760349"/>
                  </a:cubicBezTo>
                  <a:lnTo>
                    <a:pt x="0" y="1760349"/>
                  </a:lnTo>
                  <a:lnTo>
                    <a:pt x="0" y="1606318"/>
                  </a:lnTo>
                  <a:lnTo>
                    <a:pt x="701939" y="1606318"/>
                  </a:lnTo>
                  <a:cubicBezTo>
                    <a:pt x="827364" y="1606318"/>
                    <a:pt x="941787" y="1555708"/>
                    <a:pt x="1025403" y="1472092"/>
                  </a:cubicBezTo>
                  <a:cubicBezTo>
                    <a:pt x="1109020" y="1388475"/>
                    <a:pt x="1159630" y="1274052"/>
                    <a:pt x="1159630" y="1148628"/>
                  </a:cubicBezTo>
                  <a:lnTo>
                    <a:pt x="1159630" y="987996"/>
                  </a:lnTo>
                  <a:lnTo>
                    <a:pt x="420283" y="987996"/>
                  </a:lnTo>
                  <a:cubicBezTo>
                    <a:pt x="420283" y="902179"/>
                    <a:pt x="488497" y="833965"/>
                    <a:pt x="572113" y="833965"/>
                  </a:cubicBezTo>
                  <a:lnTo>
                    <a:pt x="1313660" y="833965"/>
                  </a:lnTo>
                  <a:lnTo>
                    <a:pt x="1313660" y="1148628"/>
                  </a:lnTo>
                  <a:cubicBezTo>
                    <a:pt x="1313660" y="1315861"/>
                    <a:pt x="1247647" y="1465490"/>
                    <a:pt x="1137625" y="1577713"/>
                  </a:cubicBezTo>
                  <a:cubicBezTo>
                    <a:pt x="1241046" y="1544706"/>
                    <a:pt x="1335665" y="1487495"/>
                    <a:pt x="1410479" y="1412680"/>
                  </a:cubicBezTo>
                  <a:cubicBezTo>
                    <a:pt x="1531503" y="1291656"/>
                    <a:pt x="1606318" y="1126623"/>
                    <a:pt x="1606318" y="943987"/>
                  </a:cubicBezTo>
                  <a:lnTo>
                    <a:pt x="1606318" y="156231"/>
                  </a:lnTo>
                  <a:lnTo>
                    <a:pt x="818562" y="156231"/>
                  </a:lnTo>
                  <a:cubicBezTo>
                    <a:pt x="635926" y="156231"/>
                    <a:pt x="470893" y="231046"/>
                    <a:pt x="349869" y="352070"/>
                  </a:cubicBezTo>
                  <a:cubicBezTo>
                    <a:pt x="275055" y="426885"/>
                    <a:pt x="215643" y="521503"/>
                    <a:pt x="184837" y="624924"/>
                  </a:cubicBezTo>
                  <a:cubicBezTo>
                    <a:pt x="294858" y="517102"/>
                    <a:pt x="446689" y="448889"/>
                    <a:pt x="613922" y="448889"/>
                  </a:cubicBezTo>
                  <a:lnTo>
                    <a:pt x="1315861" y="448889"/>
                  </a:lnTo>
                  <a:lnTo>
                    <a:pt x="1315861" y="602920"/>
                  </a:lnTo>
                  <a:lnTo>
                    <a:pt x="613922" y="602920"/>
                  </a:lnTo>
                  <a:cubicBezTo>
                    <a:pt x="488497" y="602920"/>
                    <a:pt x="374074" y="653529"/>
                    <a:pt x="290457" y="737146"/>
                  </a:cubicBezTo>
                  <a:cubicBezTo>
                    <a:pt x="206841" y="820763"/>
                    <a:pt x="156231" y="935185"/>
                    <a:pt x="156231" y="1060610"/>
                  </a:cubicBezTo>
                  <a:lnTo>
                    <a:pt x="156231" y="1221242"/>
                  </a:lnTo>
                  <a:lnTo>
                    <a:pt x="895577" y="1221242"/>
                  </a:lnTo>
                  <a:cubicBezTo>
                    <a:pt x="895577" y="1307059"/>
                    <a:pt x="827364" y="1375272"/>
                    <a:pt x="743747" y="1375272"/>
                  </a:cubicBezTo>
                  <a:lnTo>
                    <a:pt x="2200" y="1375272"/>
                  </a:lnTo>
                  <a:lnTo>
                    <a:pt x="2200" y="818562"/>
                  </a:lnTo>
                  <a:cubicBezTo>
                    <a:pt x="2200" y="594118"/>
                    <a:pt x="94619" y="389477"/>
                    <a:pt x="242048" y="239848"/>
                  </a:cubicBezTo>
                  <a:cubicBezTo>
                    <a:pt x="389477" y="92418"/>
                    <a:pt x="594118" y="0"/>
                    <a:pt x="820763" y="0"/>
                  </a:cubicBezTo>
                  <a:close/>
                </a:path>
              </a:pathLst>
            </a:custGeom>
            <a:grp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A3C5E88-1E50-A503-ACC7-A534CD3A500E}"/>
                </a:ext>
              </a:extLst>
            </p:cNvPr>
            <p:cNvSpPr/>
            <p:nvPr/>
          </p:nvSpPr>
          <p:spPr>
            <a:xfrm>
              <a:off x="3468723" y="6185069"/>
              <a:ext cx="948387" cy="913180"/>
            </a:xfrm>
            <a:custGeom>
              <a:avLst/>
              <a:gdLst>
                <a:gd name="connsiteX0" fmla="*/ 101220 w 948387"/>
                <a:gd name="connsiteY0" fmla="*/ 913181 h 913180"/>
                <a:gd name="connsiteX1" fmla="*/ 101220 w 948387"/>
                <a:gd name="connsiteY1" fmla="*/ 774553 h 913180"/>
                <a:gd name="connsiteX2" fmla="*/ 539107 w 948387"/>
                <a:gd name="connsiteY2" fmla="*/ 774553 h 913180"/>
                <a:gd name="connsiteX3" fmla="*/ 739346 w 948387"/>
                <a:gd name="connsiteY3" fmla="*/ 574314 h 913180"/>
                <a:gd name="connsiteX4" fmla="*/ 739346 w 948387"/>
                <a:gd name="connsiteY4" fmla="*/ 525904 h 913180"/>
                <a:gd name="connsiteX5" fmla="*/ 0 w 948387"/>
                <a:gd name="connsiteY5" fmla="*/ 525904 h 913180"/>
                <a:gd name="connsiteX6" fmla="*/ 0 w 948387"/>
                <a:gd name="connsiteY6" fmla="*/ 411481 h 913180"/>
                <a:gd name="connsiteX7" fmla="*/ 121024 w 948387"/>
                <a:gd name="connsiteY7" fmla="*/ 121024 h 913180"/>
                <a:gd name="connsiteX8" fmla="*/ 411482 w 948387"/>
                <a:gd name="connsiteY8" fmla="*/ 0 h 913180"/>
                <a:gd name="connsiteX9" fmla="*/ 948388 w 948387"/>
                <a:gd name="connsiteY9" fmla="*/ 0 h 913180"/>
                <a:gd name="connsiteX10" fmla="*/ 948388 w 948387"/>
                <a:gd name="connsiteY10" fmla="*/ 138627 h 913180"/>
                <a:gd name="connsiteX11" fmla="*/ 371874 w 948387"/>
                <a:gd name="connsiteY11" fmla="*/ 138627 h 913180"/>
                <a:gd name="connsiteX12" fmla="*/ 171634 w 948387"/>
                <a:gd name="connsiteY12" fmla="*/ 338867 h 913180"/>
                <a:gd name="connsiteX13" fmla="*/ 171634 w 948387"/>
                <a:gd name="connsiteY13" fmla="*/ 387277 h 913180"/>
                <a:gd name="connsiteX14" fmla="*/ 910981 w 948387"/>
                <a:gd name="connsiteY14" fmla="*/ 387277 h 913180"/>
                <a:gd name="connsiteX15" fmla="*/ 910981 w 948387"/>
                <a:gd name="connsiteY15" fmla="*/ 501699 h 913180"/>
                <a:gd name="connsiteX16" fmla="*/ 789957 w 948387"/>
                <a:gd name="connsiteY16" fmla="*/ 792157 h 913180"/>
                <a:gd name="connsiteX17" fmla="*/ 499499 w 948387"/>
                <a:gd name="connsiteY17" fmla="*/ 913181 h 913180"/>
                <a:gd name="connsiteX18" fmla="*/ 103421 w 948387"/>
                <a:gd name="connsiteY18" fmla="*/ 913181 h 9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8387" h="913180">
                  <a:moveTo>
                    <a:pt x="101220" y="913181"/>
                  </a:moveTo>
                  <a:lnTo>
                    <a:pt x="101220" y="774553"/>
                  </a:lnTo>
                  <a:lnTo>
                    <a:pt x="539107" y="774553"/>
                  </a:lnTo>
                  <a:cubicBezTo>
                    <a:pt x="649129" y="774553"/>
                    <a:pt x="739346" y="684336"/>
                    <a:pt x="739346" y="574314"/>
                  </a:cubicBezTo>
                  <a:lnTo>
                    <a:pt x="739346" y="525904"/>
                  </a:lnTo>
                  <a:lnTo>
                    <a:pt x="0" y="525904"/>
                  </a:lnTo>
                  <a:lnTo>
                    <a:pt x="0" y="411481"/>
                  </a:lnTo>
                  <a:cubicBezTo>
                    <a:pt x="0" y="301460"/>
                    <a:pt x="41808" y="200240"/>
                    <a:pt x="121024" y="121024"/>
                  </a:cubicBezTo>
                  <a:cubicBezTo>
                    <a:pt x="198039" y="44009"/>
                    <a:pt x="301460" y="0"/>
                    <a:pt x="411482" y="0"/>
                  </a:cubicBezTo>
                  <a:lnTo>
                    <a:pt x="948388" y="0"/>
                  </a:lnTo>
                  <a:lnTo>
                    <a:pt x="948388" y="138627"/>
                  </a:lnTo>
                  <a:lnTo>
                    <a:pt x="371874" y="138627"/>
                  </a:lnTo>
                  <a:cubicBezTo>
                    <a:pt x="261852" y="138627"/>
                    <a:pt x="171634" y="228845"/>
                    <a:pt x="171634" y="338867"/>
                  </a:cubicBezTo>
                  <a:lnTo>
                    <a:pt x="171634" y="387277"/>
                  </a:lnTo>
                  <a:lnTo>
                    <a:pt x="910981" y="387277"/>
                  </a:lnTo>
                  <a:lnTo>
                    <a:pt x="910981" y="501699"/>
                  </a:lnTo>
                  <a:cubicBezTo>
                    <a:pt x="910981" y="611721"/>
                    <a:pt x="869172" y="712941"/>
                    <a:pt x="789957" y="792157"/>
                  </a:cubicBezTo>
                  <a:cubicBezTo>
                    <a:pt x="712941" y="869172"/>
                    <a:pt x="609521" y="913181"/>
                    <a:pt x="499499" y="913181"/>
                  </a:cubicBezTo>
                  <a:lnTo>
                    <a:pt x="103421" y="913181"/>
                  </a:lnTo>
                  <a:close/>
                </a:path>
              </a:pathLst>
            </a:custGeom>
            <a:grp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095219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Zástupný symbol obrázku 11" descr="Obsah obrázku venku, obloha, tráva, vozidlo&#10;&#10;Obsah vygenerovaný umělou inteligencí může být nesprávný.">
            <a:extLst>
              <a:ext uri="{FF2B5EF4-FFF2-40B4-BE49-F238E27FC236}">
                <a16:creationId xmlns:a16="http://schemas.microsoft.com/office/drawing/2014/main" id="{CEF50A5E-FA28-FAAC-949F-6747F6C52CB4}"/>
              </a:ext>
            </a:extLst>
          </p:cNvPr>
          <p:cNvPicPr>
            <a:picLocks noGrp="1" noChangeAspect="1"/>
          </p:cNvPicPr>
          <p:nvPr>
            <p:ph type="pic" sz="quarter" idx="10"/>
          </p:nvPr>
        </p:nvPicPr>
        <p:blipFill>
          <a:blip r:embed="rId2"/>
          <a:srcRect t="893" b="893"/>
          <a:stretch>
            <a:fillRect/>
          </a:stretch>
        </p:blipFill>
        <p:spPr>
          <a:xfrm>
            <a:off x="7994688" y="1379272"/>
            <a:ext cx="3823653" cy="2494085"/>
          </a:xfrm>
        </p:spPr>
      </p:pic>
      <p:sp>
        <p:nvSpPr>
          <p:cNvPr id="5" name="Zástupný text 4">
            <a:extLst>
              <a:ext uri="{FF2B5EF4-FFF2-40B4-BE49-F238E27FC236}">
                <a16:creationId xmlns:a16="http://schemas.microsoft.com/office/drawing/2014/main" id="{33840CA2-CF1C-EB52-A35A-A7F2263FCC54}"/>
              </a:ext>
            </a:extLst>
          </p:cNvPr>
          <p:cNvSpPr>
            <a:spLocks noGrp="1"/>
          </p:cNvSpPr>
          <p:nvPr>
            <p:ph type="body" sz="quarter" idx="14"/>
          </p:nvPr>
        </p:nvSpPr>
        <p:spPr>
          <a:xfrm>
            <a:off x="587653" y="1390851"/>
            <a:ext cx="7407035" cy="3569677"/>
          </a:xfrm>
        </p:spPr>
        <p:txBody>
          <a:bodyPr lIns="91440" tIns="45720" rIns="91440" bIns="45720" anchor="t">
            <a:noAutofit/>
          </a:bodyPr>
          <a:lstStyle/>
          <a:p>
            <a:r>
              <a:rPr lang="cs-CZ" sz="2200" dirty="0">
                <a:ea typeface="+mn-lt"/>
                <a:cs typeface="+mn-lt"/>
              </a:rPr>
              <a:t>AI technologies are revolutioni</a:t>
            </a:r>
            <a:r>
              <a:rPr lang="en-IE" sz="2200" dirty="0">
                <a:ea typeface="+mn-lt"/>
                <a:cs typeface="+mn-lt"/>
              </a:rPr>
              <a:t>s</a:t>
            </a:r>
            <a:r>
              <a:rPr lang="cs-CZ" sz="2200" dirty="0">
                <a:ea typeface="+mn-lt"/>
                <a:cs typeface="+mn-lt"/>
              </a:rPr>
              <a:t>ing precision agriculture by enabling </a:t>
            </a:r>
            <a:r>
              <a:rPr lang="cs-CZ" sz="2200" b="1" dirty="0">
                <a:ea typeface="+mn-lt"/>
                <a:cs typeface="+mn-lt"/>
              </a:rPr>
              <a:t>real-time crop monitoring using data </a:t>
            </a:r>
            <a:r>
              <a:rPr lang="cs-CZ" sz="2200" dirty="0">
                <a:ea typeface="+mn-lt"/>
                <a:cs typeface="+mn-lt"/>
              </a:rPr>
              <a:t>from sensors, drones, and satellites to assess plant health across entire fields. </a:t>
            </a:r>
          </a:p>
          <a:p>
            <a:r>
              <a:rPr lang="cs-CZ" sz="2200" dirty="0" err="1">
                <a:ea typeface="+mn-lt"/>
                <a:cs typeface="+mn-lt"/>
              </a:rPr>
              <a:t>This</a:t>
            </a:r>
            <a:r>
              <a:rPr lang="cs-CZ" sz="2200" dirty="0">
                <a:ea typeface="+mn-lt"/>
                <a:cs typeface="+mn-lt"/>
              </a:rPr>
              <a:t> </a:t>
            </a:r>
            <a:r>
              <a:rPr lang="cs-CZ" sz="2200" dirty="0" err="1">
                <a:ea typeface="+mn-lt"/>
                <a:cs typeface="+mn-lt"/>
              </a:rPr>
              <a:t>continuous</a:t>
            </a:r>
            <a:r>
              <a:rPr lang="cs-CZ" sz="2200" dirty="0">
                <a:ea typeface="+mn-lt"/>
                <a:cs typeface="+mn-lt"/>
              </a:rPr>
              <a:t> monitoring </a:t>
            </a:r>
            <a:r>
              <a:rPr lang="cs-CZ" sz="2200" dirty="0" err="1">
                <a:ea typeface="+mn-lt"/>
                <a:cs typeface="+mn-lt"/>
              </a:rPr>
              <a:t>supports</a:t>
            </a:r>
            <a:r>
              <a:rPr lang="cs-CZ" sz="2200" dirty="0">
                <a:ea typeface="+mn-lt"/>
                <a:cs typeface="+mn-lt"/>
              </a:rPr>
              <a:t> </a:t>
            </a:r>
            <a:r>
              <a:rPr lang="cs-CZ" sz="2200" dirty="0" err="1">
                <a:ea typeface="+mn-lt"/>
                <a:cs typeface="+mn-lt"/>
              </a:rPr>
              <a:t>targeted</a:t>
            </a:r>
            <a:r>
              <a:rPr lang="cs-CZ" sz="2200" dirty="0">
                <a:ea typeface="+mn-lt"/>
                <a:cs typeface="+mn-lt"/>
              </a:rPr>
              <a:t> </a:t>
            </a:r>
            <a:r>
              <a:rPr lang="cs-CZ" sz="2200" dirty="0" err="1">
                <a:ea typeface="+mn-lt"/>
                <a:cs typeface="+mn-lt"/>
              </a:rPr>
              <a:t>interventions</a:t>
            </a:r>
            <a:r>
              <a:rPr lang="cs-CZ" sz="2200" dirty="0">
                <a:ea typeface="+mn-lt"/>
                <a:cs typeface="+mn-lt"/>
              </a:rPr>
              <a:t>, </a:t>
            </a:r>
            <a:r>
              <a:rPr lang="cs-CZ" sz="2200" dirty="0" err="1">
                <a:ea typeface="+mn-lt"/>
                <a:cs typeface="+mn-lt"/>
              </a:rPr>
              <a:t>allowing</a:t>
            </a:r>
            <a:r>
              <a:rPr lang="cs-CZ" sz="2200" dirty="0">
                <a:ea typeface="+mn-lt"/>
                <a:cs typeface="+mn-lt"/>
              </a:rPr>
              <a:t> </a:t>
            </a:r>
            <a:r>
              <a:rPr lang="cs-CZ" sz="2200" dirty="0" err="1">
                <a:ea typeface="+mn-lt"/>
                <a:cs typeface="+mn-lt"/>
              </a:rPr>
              <a:t>for</a:t>
            </a:r>
            <a:r>
              <a:rPr lang="cs-CZ" sz="2200" dirty="0">
                <a:ea typeface="+mn-lt"/>
                <a:cs typeface="+mn-lt"/>
              </a:rPr>
              <a:t> </a:t>
            </a:r>
            <a:r>
              <a:rPr lang="cs-CZ" sz="2200" dirty="0" err="1">
                <a:ea typeface="+mn-lt"/>
                <a:cs typeface="+mn-lt"/>
              </a:rPr>
              <a:t>variable</a:t>
            </a:r>
            <a:r>
              <a:rPr lang="cs-CZ" sz="2200" dirty="0">
                <a:ea typeface="+mn-lt"/>
                <a:cs typeface="+mn-lt"/>
              </a:rPr>
              <a:t> </a:t>
            </a:r>
            <a:r>
              <a:rPr lang="cs-CZ" sz="2200" dirty="0" err="1">
                <a:ea typeface="+mn-lt"/>
                <a:cs typeface="+mn-lt"/>
              </a:rPr>
              <a:t>rate</a:t>
            </a:r>
            <a:r>
              <a:rPr lang="cs-CZ" sz="2200" dirty="0">
                <a:ea typeface="+mn-lt"/>
                <a:cs typeface="+mn-lt"/>
              </a:rPr>
              <a:t> </a:t>
            </a:r>
            <a:r>
              <a:rPr lang="cs-CZ" sz="2200" dirty="0" err="1">
                <a:ea typeface="+mn-lt"/>
                <a:cs typeface="+mn-lt"/>
              </a:rPr>
              <a:t>applications</a:t>
            </a:r>
            <a:r>
              <a:rPr lang="cs-CZ" sz="2200" dirty="0">
                <a:ea typeface="+mn-lt"/>
                <a:cs typeface="+mn-lt"/>
              </a:rPr>
              <a:t> </a:t>
            </a:r>
            <a:r>
              <a:rPr lang="cs-CZ" sz="2200" dirty="0" err="1">
                <a:ea typeface="+mn-lt"/>
                <a:cs typeface="+mn-lt"/>
              </a:rPr>
              <a:t>of</a:t>
            </a:r>
            <a:r>
              <a:rPr lang="cs-CZ" sz="2200" dirty="0">
                <a:ea typeface="+mn-lt"/>
                <a:cs typeface="+mn-lt"/>
              </a:rPr>
              <a:t> </a:t>
            </a:r>
            <a:r>
              <a:rPr lang="cs-CZ" sz="2200" dirty="0" err="1">
                <a:ea typeface="+mn-lt"/>
                <a:cs typeface="+mn-lt"/>
              </a:rPr>
              <a:t>fertilizers</a:t>
            </a:r>
            <a:r>
              <a:rPr lang="cs-CZ" sz="2200" dirty="0">
                <a:ea typeface="+mn-lt"/>
                <a:cs typeface="+mn-lt"/>
              </a:rPr>
              <a:t>, </a:t>
            </a:r>
            <a:r>
              <a:rPr lang="cs-CZ" sz="2200" dirty="0" err="1">
                <a:ea typeface="+mn-lt"/>
                <a:cs typeface="+mn-lt"/>
              </a:rPr>
              <a:t>irrigation</a:t>
            </a:r>
            <a:r>
              <a:rPr lang="cs-CZ" sz="2200" dirty="0">
                <a:ea typeface="+mn-lt"/>
                <a:cs typeface="+mn-lt"/>
              </a:rPr>
              <a:t>, and </a:t>
            </a:r>
            <a:r>
              <a:rPr lang="cs-CZ" sz="2200" dirty="0" err="1">
                <a:ea typeface="+mn-lt"/>
                <a:cs typeface="+mn-lt"/>
              </a:rPr>
              <a:t>pesticides</a:t>
            </a:r>
            <a:r>
              <a:rPr lang="cs-CZ" sz="2200" dirty="0">
                <a:ea typeface="+mn-lt"/>
                <a:cs typeface="+mn-lt"/>
              </a:rPr>
              <a:t>—</a:t>
            </a:r>
            <a:r>
              <a:rPr lang="cs-CZ" sz="2200" dirty="0" err="1">
                <a:ea typeface="+mn-lt"/>
                <a:cs typeface="+mn-lt"/>
              </a:rPr>
              <a:t>delivering</a:t>
            </a:r>
            <a:r>
              <a:rPr lang="cs-CZ" sz="2200" dirty="0">
                <a:ea typeface="+mn-lt"/>
                <a:cs typeface="+mn-lt"/>
              </a:rPr>
              <a:t> </a:t>
            </a:r>
            <a:r>
              <a:rPr lang="cs-CZ" sz="2200" dirty="0" err="1">
                <a:ea typeface="+mn-lt"/>
                <a:cs typeface="+mn-lt"/>
              </a:rPr>
              <a:t>inputs</a:t>
            </a:r>
            <a:r>
              <a:rPr lang="cs-CZ" sz="2200" dirty="0">
                <a:ea typeface="+mn-lt"/>
                <a:cs typeface="+mn-lt"/>
              </a:rPr>
              <a:t> </a:t>
            </a:r>
            <a:r>
              <a:rPr lang="cs-CZ" sz="2200" dirty="0" err="1">
                <a:ea typeface="+mn-lt"/>
                <a:cs typeface="+mn-lt"/>
              </a:rPr>
              <a:t>only</a:t>
            </a:r>
            <a:r>
              <a:rPr lang="cs-CZ" sz="2200" dirty="0">
                <a:ea typeface="+mn-lt"/>
                <a:cs typeface="+mn-lt"/>
              </a:rPr>
              <a:t> </a:t>
            </a:r>
            <a:r>
              <a:rPr lang="cs-CZ" sz="2200" dirty="0" err="1">
                <a:ea typeface="+mn-lt"/>
                <a:cs typeface="+mn-lt"/>
              </a:rPr>
              <a:t>where</a:t>
            </a:r>
            <a:r>
              <a:rPr lang="cs-CZ" sz="2200" dirty="0">
                <a:ea typeface="+mn-lt"/>
                <a:cs typeface="+mn-lt"/>
              </a:rPr>
              <a:t> and </a:t>
            </a:r>
            <a:r>
              <a:rPr lang="cs-CZ" sz="2200" dirty="0" err="1">
                <a:ea typeface="+mn-lt"/>
                <a:cs typeface="+mn-lt"/>
              </a:rPr>
              <a:t>when</a:t>
            </a:r>
            <a:r>
              <a:rPr lang="cs-CZ" sz="2200" dirty="0">
                <a:ea typeface="+mn-lt"/>
                <a:cs typeface="+mn-lt"/>
              </a:rPr>
              <a:t> </a:t>
            </a:r>
            <a:r>
              <a:rPr lang="cs-CZ" sz="2200" dirty="0" err="1">
                <a:ea typeface="+mn-lt"/>
                <a:cs typeface="+mn-lt"/>
              </a:rPr>
              <a:t>they</a:t>
            </a:r>
            <a:r>
              <a:rPr lang="cs-CZ" sz="2200" dirty="0">
                <a:ea typeface="+mn-lt"/>
                <a:cs typeface="+mn-lt"/>
              </a:rPr>
              <a:t> are </a:t>
            </a:r>
            <a:r>
              <a:rPr lang="cs-CZ" sz="2200" dirty="0" err="1">
                <a:ea typeface="+mn-lt"/>
                <a:cs typeface="+mn-lt"/>
              </a:rPr>
              <a:t>needed</a:t>
            </a:r>
            <a:r>
              <a:rPr lang="cs-CZ" sz="2200" dirty="0">
                <a:ea typeface="+mn-lt"/>
                <a:cs typeface="+mn-lt"/>
              </a:rPr>
              <a:t>. AI </a:t>
            </a:r>
            <a:r>
              <a:rPr lang="cs-CZ" sz="2200" dirty="0" err="1">
                <a:ea typeface="+mn-lt"/>
                <a:cs typeface="+mn-lt"/>
              </a:rPr>
              <a:t>also</a:t>
            </a:r>
            <a:r>
              <a:rPr lang="cs-CZ" sz="2200" dirty="0">
                <a:ea typeface="+mn-lt"/>
                <a:cs typeface="+mn-lt"/>
              </a:rPr>
              <a:t> </a:t>
            </a:r>
            <a:r>
              <a:rPr lang="cs-CZ" sz="2200" dirty="0" err="1">
                <a:ea typeface="+mn-lt"/>
                <a:cs typeface="+mn-lt"/>
              </a:rPr>
              <a:t>facilitates</a:t>
            </a:r>
            <a:r>
              <a:rPr lang="cs-CZ" sz="2200" dirty="0">
                <a:ea typeface="+mn-lt"/>
                <a:cs typeface="+mn-lt"/>
              </a:rPr>
              <a:t> </a:t>
            </a:r>
            <a:r>
              <a:rPr lang="cs-CZ" sz="2200" b="1" dirty="0" err="1">
                <a:ea typeface="+mn-lt"/>
                <a:cs typeface="+mn-lt"/>
              </a:rPr>
              <a:t>predictive</a:t>
            </a:r>
            <a:r>
              <a:rPr lang="cs-CZ" sz="2200" b="1" dirty="0">
                <a:ea typeface="+mn-lt"/>
                <a:cs typeface="+mn-lt"/>
              </a:rPr>
              <a:t> </a:t>
            </a:r>
            <a:r>
              <a:rPr lang="cs-CZ" sz="2200" b="1" dirty="0" err="1">
                <a:ea typeface="+mn-lt"/>
                <a:cs typeface="+mn-lt"/>
              </a:rPr>
              <a:t>crop</a:t>
            </a:r>
            <a:r>
              <a:rPr lang="cs-CZ" sz="2200" b="1" dirty="0">
                <a:ea typeface="+mn-lt"/>
                <a:cs typeface="+mn-lt"/>
              </a:rPr>
              <a:t> </a:t>
            </a:r>
            <a:r>
              <a:rPr lang="cs-CZ" sz="2200" b="1" dirty="0" err="1">
                <a:ea typeface="+mn-lt"/>
                <a:cs typeface="+mn-lt"/>
              </a:rPr>
              <a:t>planning</a:t>
            </a:r>
            <a:r>
              <a:rPr lang="cs-CZ" sz="2200" b="1" dirty="0">
                <a:ea typeface="+mn-lt"/>
                <a:cs typeface="+mn-lt"/>
              </a:rPr>
              <a:t> </a:t>
            </a:r>
            <a:r>
              <a:rPr lang="cs-CZ" sz="2200" dirty="0">
                <a:ea typeface="+mn-lt"/>
                <a:cs typeface="+mn-lt"/>
              </a:rPr>
              <a:t>by </a:t>
            </a:r>
            <a:r>
              <a:rPr lang="cs-CZ" sz="2200" dirty="0" err="1">
                <a:ea typeface="+mn-lt"/>
                <a:cs typeface="+mn-lt"/>
              </a:rPr>
              <a:t>analyzing</a:t>
            </a:r>
            <a:r>
              <a:rPr lang="cs-CZ" sz="2200" dirty="0">
                <a:ea typeface="+mn-lt"/>
                <a:cs typeface="+mn-lt"/>
              </a:rPr>
              <a:t> </a:t>
            </a:r>
            <a:r>
              <a:rPr lang="cs-CZ" sz="2200" dirty="0" err="1">
                <a:ea typeface="+mn-lt"/>
                <a:cs typeface="+mn-lt"/>
              </a:rPr>
              <a:t>historical</a:t>
            </a:r>
            <a:r>
              <a:rPr lang="cs-CZ" sz="2200" dirty="0">
                <a:ea typeface="+mn-lt"/>
                <a:cs typeface="+mn-lt"/>
              </a:rPr>
              <a:t> and </a:t>
            </a:r>
            <a:r>
              <a:rPr lang="cs-CZ" sz="2200" dirty="0" err="1">
                <a:ea typeface="+mn-lt"/>
                <a:cs typeface="+mn-lt"/>
              </a:rPr>
              <a:t>real-time</a:t>
            </a:r>
            <a:r>
              <a:rPr lang="cs-CZ" sz="2200" dirty="0">
                <a:ea typeface="+mn-lt"/>
                <a:cs typeface="+mn-lt"/>
              </a:rPr>
              <a:t> data to </a:t>
            </a:r>
            <a:r>
              <a:rPr lang="cs-CZ" sz="2200" dirty="0" err="1">
                <a:ea typeface="+mn-lt"/>
                <a:cs typeface="+mn-lt"/>
              </a:rPr>
              <a:t>recommend</a:t>
            </a:r>
            <a:r>
              <a:rPr lang="cs-CZ" sz="2200" dirty="0">
                <a:ea typeface="+mn-lt"/>
                <a:cs typeface="+mn-lt"/>
              </a:rPr>
              <a:t> </a:t>
            </a:r>
            <a:r>
              <a:rPr lang="cs-CZ" sz="2200" dirty="0" err="1">
                <a:ea typeface="+mn-lt"/>
                <a:cs typeface="+mn-lt"/>
              </a:rPr>
              <a:t>optimal</a:t>
            </a:r>
            <a:r>
              <a:rPr lang="cs-CZ" sz="2200" dirty="0">
                <a:ea typeface="+mn-lt"/>
                <a:cs typeface="+mn-lt"/>
              </a:rPr>
              <a:t> </a:t>
            </a:r>
            <a:r>
              <a:rPr lang="cs-CZ" sz="2200" dirty="0" err="1">
                <a:ea typeface="+mn-lt"/>
                <a:cs typeface="+mn-lt"/>
              </a:rPr>
              <a:t>planting</a:t>
            </a:r>
            <a:r>
              <a:rPr lang="cs-CZ" sz="2200" dirty="0">
                <a:ea typeface="+mn-lt"/>
                <a:cs typeface="+mn-lt"/>
              </a:rPr>
              <a:t> and </a:t>
            </a:r>
            <a:r>
              <a:rPr lang="cs-CZ" sz="2200" dirty="0" err="1">
                <a:ea typeface="+mn-lt"/>
                <a:cs typeface="+mn-lt"/>
              </a:rPr>
              <a:t>harvesting</a:t>
            </a:r>
            <a:r>
              <a:rPr lang="cs-CZ" sz="2200" dirty="0">
                <a:ea typeface="+mn-lt"/>
                <a:cs typeface="+mn-lt"/>
              </a:rPr>
              <a:t> </a:t>
            </a:r>
            <a:r>
              <a:rPr lang="cs-CZ" sz="2200" dirty="0" err="1">
                <a:ea typeface="+mn-lt"/>
                <a:cs typeface="+mn-lt"/>
              </a:rPr>
              <a:t>dates</a:t>
            </a:r>
            <a:r>
              <a:rPr lang="cs-CZ" sz="2200" dirty="0">
                <a:ea typeface="+mn-lt"/>
                <a:cs typeface="+mn-lt"/>
              </a:rPr>
              <a:t> </a:t>
            </a:r>
            <a:r>
              <a:rPr lang="cs-CZ" sz="2200" dirty="0" err="1">
                <a:ea typeface="+mn-lt"/>
                <a:cs typeface="+mn-lt"/>
              </a:rPr>
              <a:t>tailored</a:t>
            </a:r>
            <a:r>
              <a:rPr lang="cs-CZ" sz="2200" dirty="0">
                <a:ea typeface="+mn-lt"/>
                <a:cs typeface="+mn-lt"/>
              </a:rPr>
              <a:t> to </a:t>
            </a:r>
            <a:r>
              <a:rPr lang="cs-CZ" sz="2200" dirty="0" err="1">
                <a:ea typeface="+mn-lt"/>
                <a:cs typeface="+mn-lt"/>
              </a:rPr>
              <a:t>local</a:t>
            </a:r>
            <a:r>
              <a:rPr lang="cs-CZ" sz="2200" dirty="0">
                <a:ea typeface="+mn-lt"/>
                <a:cs typeface="+mn-lt"/>
              </a:rPr>
              <a:t> </a:t>
            </a:r>
            <a:r>
              <a:rPr lang="cs-CZ" sz="2200" dirty="0" err="1">
                <a:ea typeface="+mn-lt"/>
                <a:cs typeface="+mn-lt"/>
              </a:rPr>
              <a:t>conditions</a:t>
            </a:r>
            <a:r>
              <a:rPr lang="cs-CZ" sz="2200" dirty="0">
                <a:ea typeface="+mn-lt"/>
                <a:cs typeface="+mn-lt"/>
              </a:rPr>
              <a:t>. </a:t>
            </a:r>
          </a:p>
          <a:p>
            <a:r>
              <a:rPr lang="cs-CZ" sz="2200" dirty="0" err="1">
                <a:ea typeface="+mn-lt"/>
                <a:cs typeface="+mn-lt"/>
              </a:rPr>
              <a:t>Furthermore</a:t>
            </a:r>
            <a:r>
              <a:rPr lang="cs-CZ" sz="2200" dirty="0">
                <a:ea typeface="+mn-lt"/>
                <a:cs typeface="+mn-lt"/>
              </a:rPr>
              <a:t>, early </a:t>
            </a:r>
            <a:r>
              <a:rPr lang="cs-CZ" sz="2200" b="1" dirty="0" err="1">
                <a:ea typeface="+mn-lt"/>
                <a:cs typeface="+mn-lt"/>
              </a:rPr>
              <a:t>detection</a:t>
            </a:r>
            <a:r>
              <a:rPr lang="cs-CZ" sz="2200" b="1" dirty="0">
                <a:ea typeface="+mn-lt"/>
                <a:cs typeface="+mn-lt"/>
              </a:rPr>
              <a:t> </a:t>
            </a:r>
            <a:r>
              <a:rPr lang="cs-CZ" sz="2200" b="1" dirty="0" err="1">
                <a:ea typeface="+mn-lt"/>
                <a:cs typeface="+mn-lt"/>
              </a:rPr>
              <a:t>of</a:t>
            </a:r>
            <a:r>
              <a:rPr lang="cs-CZ" sz="2200" b="1" dirty="0">
                <a:ea typeface="+mn-lt"/>
                <a:cs typeface="+mn-lt"/>
              </a:rPr>
              <a:t> </a:t>
            </a:r>
            <a:r>
              <a:rPr lang="cs-CZ" sz="2200" b="1" dirty="0" err="1">
                <a:ea typeface="+mn-lt"/>
                <a:cs typeface="+mn-lt"/>
              </a:rPr>
              <a:t>diseases</a:t>
            </a:r>
            <a:r>
              <a:rPr lang="cs-CZ" sz="2200" b="1" dirty="0">
                <a:ea typeface="+mn-lt"/>
                <a:cs typeface="+mn-lt"/>
              </a:rPr>
              <a:t> and </a:t>
            </a:r>
            <a:r>
              <a:rPr lang="cs-CZ" sz="2200" b="1" dirty="0" err="1">
                <a:ea typeface="+mn-lt"/>
                <a:cs typeface="+mn-lt"/>
              </a:rPr>
              <a:t>pests</a:t>
            </a:r>
            <a:r>
              <a:rPr lang="cs-CZ" sz="2200" b="1" dirty="0">
                <a:ea typeface="+mn-lt"/>
                <a:cs typeface="+mn-lt"/>
              </a:rPr>
              <a:t> </a:t>
            </a:r>
            <a:r>
              <a:rPr lang="cs-CZ" sz="2200" dirty="0" err="1">
                <a:ea typeface="+mn-lt"/>
                <a:cs typeface="+mn-lt"/>
              </a:rPr>
              <a:t>through</a:t>
            </a:r>
            <a:r>
              <a:rPr lang="cs-CZ" sz="2200" dirty="0">
                <a:ea typeface="+mn-lt"/>
                <a:cs typeface="+mn-lt"/>
              </a:rPr>
              <a:t> AI image and sensor </a:t>
            </a:r>
            <a:r>
              <a:rPr lang="cs-CZ" sz="2200" dirty="0" err="1">
                <a:ea typeface="+mn-lt"/>
                <a:cs typeface="+mn-lt"/>
              </a:rPr>
              <a:t>analysis</a:t>
            </a:r>
            <a:r>
              <a:rPr lang="cs-CZ" sz="2200" dirty="0">
                <a:ea typeface="+mn-lt"/>
                <a:cs typeface="+mn-lt"/>
              </a:rPr>
              <a:t> </a:t>
            </a:r>
            <a:r>
              <a:rPr lang="cs-CZ" sz="2200" dirty="0" err="1">
                <a:ea typeface="+mn-lt"/>
                <a:cs typeface="+mn-lt"/>
              </a:rPr>
              <a:t>helps</a:t>
            </a:r>
            <a:r>
              <a:rPr lang="cs-CZ" sz="2200" dirty="0">
                <a:ea typeface="+mn-lt"/>
                <a:cs typeface="+mn-lt"/>
              </a:rPr>
              <a:t> </a:t>
            </a:r>
            <a:r>
              <a:rPr lang="cs-CZ" sz="2200" dirty="0" err="1">
                <a:ea typeface="+mn-lt"/>
                <a:cs typeface="+mn-lt"/>
              </a:rPr>
              <a:t>minimize</a:t>
            </a:r>
            <a:r>
              <a:rPr lang="cs-CZ" sz="2200" dirty="0">
                <a:ea typeface="+mn-lt"/>
                <a:cs typeface="+mn-lt"/>
              </a:rPr>
              <a:t> </a:t>
            </a:r>
            <a:r>
              <a:rPr lang="cs-CZ" sz="2200" dirty="0" err="1">
                <a:ea typeface="+mn-lt"/>
                <a:cs typeface="+mn-lt"/>
              </a:rPr>
              <a:t>waste</a:t>
            </a:r>
            <a:r>
              <a:rPr lang="cs-CZ" sz="2200" dirty="0">
                <a:ea typeface="+mn-lt"/>
                <a:cs typeface="+mn-lt"/>
              </a:rPr>
              <a:t> by </a:t>
            </a:r>
            <a:r>
              <a:rPr lang="cs-CZ" sz="2200" dirty="0" err="1">
                <a:ea typeface="+mn-lt"/>
                <a:cs typeface="+mn-lt"/>
              </a:rPr>
              <a:t>preventing</a:t>
            </a:r>
            <a:r>
              <a:rPr lang="cs-CZ" sz="2200" dirty="0">
                <a:ea typeface="+mn-lt"/>
                <a:cs typeface="+mn-lt"/>
              </a:rPr>
              <a:t> </a:t>
            </a:r>
            <a:r>
              <a:rPr lang="cs-CZ" sz="2200" dirty="0" err="1">
                <a:ea typeface="+mn-lt"/>
                <a:cs typeface="+mn-lt"/>
              </a:rPr>
              <a:t>yield</a:t>
            </a:r>
            <a:r>
              <a:rPr lang="cs-CZ" sz="2200" dirty="0">
                <a:ea typeface="+mn-lt"/>
                <a:cs typeface="+mn-lt"/>
              </a:rPr>
              <a:t> </a:t>
            </a:r>
            <a:r>
              <a:rPr lang="cs-CZ" sz="2200" dirty="0" err="1">
                <a:ea typeface="+mn-lt"/>
                <a:cs typeface="+mn-lt"/>
              </a:rPr>
              <a:t>losses</a:t>
            </a:r>
            <a:r>
              <a:rPr lang="cs-CZ" sz="2200" dirty="0">
                <a:ea typeface="+mn-lt"/>
                <a:cs typeface="+mn-lt"/>
              </a:rPr>
              <a:t> and </a:t>
            </a:r>
            <a:r>
              <a:rPr lang="cs-CZ" sz="2200" dirty="0" err="1">
                <a:ea typeface="+mn-lt"/>
                <a:cs typeface="+mn-lt"/>
              </a:rPr>
              <a:t>reducing</a:t>
            </a:r>
            <a:r>
              <a:rPr lang="cs-CZ" sz="2200" dirty="0">
                <a:ea typeface="+mn-lt"/>
                <a:cs typeface="+mn-lt"/>
              </a:rPr>
              <a:t> </a:t>
            </a:r>
            <a:r>
              <a:rPr lang="cs-CZ" sz="2200" dirty="0" err="1">
                <a:ea typeface="+mn-lt"/>
                <a:cs typeface="+mn-lt"/>
              </a:rPr>
              <a:t>the</a:t>
            </a:r>
            <a:r>
              <a:rPr lang="cs-CZ" sz="2200" dirty="0">
                <a:ea typeface="+mn-lt"/>
                <a:cs typeface="+mn-lt"/>
              </a:rPr>
              <a:t> </a:t>
            </a:r>
            <a:r>
              <a:rPr lang="cs-CZ" sz="2200" dirty="0" err="1">
                <a:ea typeface="+mn-lt"/>
                <a:cs typeface="+mn-lt"/>
              </a:rPr>
              <a:t>need</a:t>
            </a:r>
            <a:r>
              <a:rPr lang="cs-CZ" sz="2200" dirty="0">
                <a:ea typeface="+mn-lt"/>
                <a:cs typeface="+mn-lt"/>
              </a:rPr>
              <a:t> </a:t>
            </a:r>
            <a:r>
              <a:rPr lang="cs-CZ" sz="2200" dirty="0" err="1">
                <a:ea typeface="+mn-lt"/>
                <a:cs typeface="+mn-lt"/>
              </a:rPr>
              <a:t>for</a:t>
            </a:r>
            <a:r>
              <a:rPr lang="cs-CZ" sz="2200" dirty="0">
                <a:ea typeface="+mn-lt"/>
                <a:cs typeface="+mn-lt"/>
              </a:rPr>
              <a:t> </a:t>
            </a:r>
            <a:r>
              <a:rPr lang="cs-CZ" sz="2200" dirty="0" err="1">
                <a:ea typeface="+mn-lt"/>
                <a:cs typeface="+mn-lt"/>
              </a:rPr>
              <a:t>widespread</a:t>
            </a:r>
            <a:r>
              <a:rPr lang="cs-CZ" sz="2200" dirty="0">
                <a:ea typeface="+mn-lt"/>
                <a:cs typeface="+mn-lt"/>
              </a:rPr>
              <a:t> </a:t>
            </a:r>
            <a:r>
              <a:rPr lang="cs-CZ" sz="2200" dirty="0" err="1">
                <a:ea typeface="+mn-lt"/>
                <a:cs typeface="+mn-lt"/>
              </a:rPr>
              <a:t>chemical</a:t>
            </a:r>
            <a:r>
              <a:rPr lang="cs-CZ" sz="2200" dirty="0">
                <a:ea typeface="+mn-lt"/>
                <a:cs typeface="+mn-lt"/>
              </a:rPr>
              <a:t> </a:t>
            </a:r>
            <a:r>
              <a:rPr lang="cs-CZ" sz="2200" dirty="0" err="1">
                <a:ea typeface="+mn-lt"/>
                <a:cs typeface="+mn-lt"/>
              </a:rPr>
              <a:t>treatments</a:t>
            </a:r>
            <a:r>
              <a:rPr lang="cs-CZ" sz="2200" dirty="0">
                <a:ea typeface="+mn-lt"/>
                <a:cs typeface="+mn-lt"/>
              </a:rPr>
              <a:t>. </a:t>
            </a:r>
          </a:p>
          <a:p>
            <a:r>
              <a:rPr lang="cs-CZ" sz="2200" dirty="0" err="1">
                <a:ea typeface="+mn-lt"/>
                <a:cs typeface="+mn-lt"/>
              </a:rPr>
              <a:t>Together</a:t>
            </a:r>
            <a:r>
              <a:rPr lang="cs-CZ" sz="2200" dirty="0">
                <a:ea typeface="+mn-lt"/>
                <a:cs typeface="+mn-lt"/>
              </a:rPr>
              <a:t>, these AI-</a:t>
            </a:r>
            <a:r>
              <a:rPr lang="cs-CZ" sz="2200" dirty="0" err="1">
                <a:ea typeface="+mn-lt"/>
                <a:cs typeface="+mn-lt"/>
              </a:rPr>
              <a:t>driven</a:t>
            </a:r>
            <a:r>
              <a:rPr lang="cs-CZ" sz="2200" dirty="0">
                <a:ea typeface="+mn-lt"/>
                <a:cs typeface="+mn-lt"/>
              </a:rPr>
              <a:t> </a:t>
            </a:r>
            <a:r>
              <a:rPr lang="cs-CZ" sz="2200" dirty="0" err="1">
                <a:ea typeface="+mn-lt"/>
                <a:cs typeface="+mn-lt"/>
              </a:rPr>
              <a:t>capabilities</a:t>
            </a:r>
            <a:r>
              <a:rPr lang="cs-CZ" sz="2200" dirty="0">
                <a:ea typeface="+mn-lt"/>
                <a:cs typeface="+mn-lt"/>
              </a:rPr>
              <a:t> </a:t>
            </a:r>
            <a:r>
              <a:rPr lang="cs-CZ" sz="2200" dirty="0" err="1">
                <a:ea typeface="+mn-lt"/>
                <a:cs typeface="+mn-lt"/>
              </a:rPr>
              <a:t>increase</a:t>
            </a:r>
            <a:r>
              <a:rPr lang="cs-CZ" sz="2200" dirty="0">
                <a:ea typeface="+mn-lt"/>
                <a:cs typeface="+mn-lt"/>
              </a:rPr>
              <a:t> </a:t>
            </a:r>
            <a:r>
              <a:rPr lang="cs-CZ" sz="2200" dirty="0" err="1">
                <a:ea typeface="+mn-lt"/>
                <a:cs typeface="+mn-lt"/>
              </a:rPr>
              <a:t>efficiency</a:t>
            </a:r>
            <a:r>
              <a:rPr lang="cs-CZ" sz="2200" dirty="0">
                <a:ea typeface="+mn-lt"/>
                <a:cs typeface="+mn-lt"/>
              </a:rPr>
              <a:t>, </a:t>
            </a:r>
            <a:r>
              <a:rPr lang="cs-CZ" sz="2200" dirty="0" err="1">
                <a:ea typeface="+mn-lt"/>
                <a:cs typeface="+mn-lt"/>
              </a:rPr>
              <a:t>sustainability</a:t>
            </a:r>
            <a:r>
              <a:rPr lang="cs-CZ" sz="2200" dirty="0">
                <a:ea typeface="+mn-lt"/>
                <a:cs typeface="+mn-lt"/>
              </a:rPr>
              <a:t>, and profitability in </a:t>
            </a:r>
            <a:r>
              <a:rPr lang="cs-CZ" sz="2200" dirty="0" err="1">
                <a:ea typeface="+mn-lt"/>
                <a:cs typeface="+mn-lt"/>
              </a:rPr>
              <a:t>modern</a:t>
            </a:r>
            <a:r>
              <a:rPr lang="cs-CZ" sz="2200" dirty="0">
                <a:ea typeface="+mn-lt"/>
                <a:cs typeface="+mn-lt"/>
              </a:rPr>
              <a:t> </a:t>
            </a:r>
            <a:r>
              <a:rPr lang="cs-CZ" sz="2200" dirty="0" err="1">
                <a:ea typeface="+mn-lt"/>
                <a:cs typeface="+mn-lt"/>
              </a:rPr>
              <a:t>farming</a:t>
            </a:r>
            <a:r>
              <a:rPr lang="cs-CZ" sz="2200" dirty="0">
                <a:ea typeface="+mn-lt"/>
                <a:cs typeface="+mn-lt"/>
              </a:rPr>
              <a:t> </a:t>
            </a:r>
            <a:r>
              <a:rPr lang="cs-CZ" sz="2200" dirty="0" err="1">
                <a:ea typeface="+mn-lt"/>
                <a:cs typeface="+mn-lt"/>
              </a:rPr>
              <a:t>practices</a:t>
            </a:r>
            <a:r>
              <a:rPr lang="cs-CZ" sz="2200" dirty="0">
                <a:ea typeface="+mn-lt"/>
                <a:cs typeface="+mn-lt"/>
              </a:rPr>
              <a:t>.</a:t>
            </a:r>
            <a:endParaRPr lang="cs-CZ" sz="2200" dirty="0">
              <a:ea typeface="Calibri" panose="020F0502020204030204"/>
              <a:cs typeface="Calibri" panose="020F0502020204030204"/>
            </a:endParaRPr>
          </a:p>
        </p:txBody>
      </p:sp>
      <p:sp>
        <p:nvSpPr>
          <p:cNvPr id="2" name="Text Placeholder 10">
            <a:extLst>
              <a:ext uri="{FF2B5EF4-FFF2-40B4-BE49-F238E27FC236}">
                <a16:creationId xmlns:a16="http://schemas.microsoft.com/office/drawing/2014/main" id="{0759DDB3-DE33-4A7F-A3D3-7380709713EC}"/>
              </a:ext>
            </a:extLst>
          </p:cNvPr>
          <p:cNvSpPr txBox="1">
            <a:spLocks/>
          </p:cNvSpPr>
          <p:nvPr/>
        </p:nvSpPr>
        <p:spPr>
          <a:xfrm>
            <a:off x="587653" y="602121"/>
            <a:ext cx="7819534" cy="103400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3600" kern="120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007772"/>
                </a:solidFill>
              </a:rPr>
              <a:t>AI Possibilities for Precision Agriculture</a:t>
            </a:r>
            <a:endParaRPr lang="en-US" dirty="0"/>
          </a:p>
        </p:txBody>
      </p:sp>
    </p:spTree>
    <p:extLst>
      <p:ext uri="{BB962C8B-B14F-4D97-AF65-F5344CB8AC3E}">
        <p14:creationId xmlns:p14="http://schemas.microsoft.com/office/powerpoint/2010/main" val="2208330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obrázku 4" descr="Obsah obrázku oblečení, osoba, venku, tráva&#10;&#10;Obsah vygenerovaný umělou inteligencí může být nesprávný.">
            <a:extLst>
              <a:ext uri="{FF2B5EF4-FFF2-40B4-BE49-F238E27FC236}">
                <a16:creationId xmlns:a16="http://schemas.microsoft.com/office/drawing/2014/main" id="{1F06AD9D-DC4C-1234-EDC7-831B8DFF3699}"/>
              </a:ext>
            </a:extLst>
          </p:cNvPr>
          <p:cNvPicPr>
            <a:picLocks noGrp="1" noChangeAspect="1"/>
          </p:cNvPicPr>
          <p:nvPr>
            <p:ph type="pic" sz="quarter" idx="10"/>
          </p:nvPr>
        </p:nvPicPr>
        <p:blipFill>
          <a:blip r:embed="rId2"/>
          <a:srcRect l="11111" r="11111"/>
          <a:stretch>
            <a:fillRect/>
          </a:stretch>
        </p:blipFill>
        <p:spPr>
          <a:xfrm>
            <a:off x="6847955" y="0"/>
            <a:ext cx="5334001" cy="6858000"/>
          </a:xfrm>
        </p:spPr>
      </p:pic>
      <p:sp>
        <p:nvSpPr>
          <p:cNvPr id="11" name="Text Placeholder 10"/>
          <p:cNvSpPr>
            <a:spLocks noGrp="1"/>
          </p:cNvSpPr>
          <p:nvPr>
            <p:ph type="body" sz="quarter" idx="13"/>
          </p:nvPr>
        </p:nvSpPr>
        <p:spPr>
          <a:xfrm>
            <a:off x="403050" y="143044"/>
            <a:ext cx="6320785" cy="1034005"/>
          </a:xfrm>
        </p:spPr>
        <p:txBody>
          <a:bodyPr>
            <a:noAutofit/>
          </a:bodyPr>
          <a:lstStyle/>
          <a:p>
            <a:r>
              <a:rPr lang="en-US" b="1" dirty="0">
                <a:solidFill>
                  <a:srgbClr val="007772"/>
                </a:solidFill>
              </a:rPr>
              <a:t>Machine Learning Algorithms in Agriculture</a:t>
            </a:r>
            <a:endParaRPr lang="en-US" dirty="0"/>
          </a:p>
        </p:txBody>
      </p:sp>
      <p:sp>
        <p:nvSpPr>
          <p:cNvPr id="12" name="Text Placeholder 11"/>
          <p:cNvSpPr>
            <a:spLocks noGrp="1"/>
          </p:cNvSpPr>
          <p:nvPr>
            <p:ph type="body" sz="quarter" idx="14"/>
          </p:nvPr>
        </p:nvSpPr>
        <p:spPr>
          <a:xfrm>
            <a:off x="403623" y="1398540"/>
            <a:ext cx="6434287" cy="3686908"/>
          </a:xfrm>
        </p:spPr>
        <p:txBody>
          <a:bodyPr lIns="91440" tIns="45720" rIns="91440" bIns="45720" anchor="t">
            <a:noAutofit/>
          </a:bodyPr>
          <a:lstStyle/>
          <a:p>
            <a:pPr>
              <a:spcBef>
                <a:spcPts val="180"/>
              </a:spcBef>
              <a:spcAft>
                <a:spcPts val="180"/>
              </a:spcAft>
            </a:pPr>
            <a:r>
              <a:rPr lang="en-US" sz="2000" dirty="0">
                <a:ea typeface="+mn-lt"/>
                <a:cs typeface="+mn-lt"/>
              </a:rPr>
              <a:t>Machine learning algorithms are increasingly integral to modern agriculture, enhancing decision-making and operational efficiency. </a:t>
            </a:r>
            <a:r>
              <a:rPr lang="en-US" sz="2000" b="1" dirty="0">
                <a:ea typeface="+mn-lt"/>
                <a:cs typeface="+mn-lt"/>
              </a:rPr>
              <a:t>Decision trees and statistical models</a:t>
            </a:r>
            <a:r>
              <a:rPr lang="en-US" sz="2000" dirty="0">
                <a:ea typeface="+mn-lt"/>
                <a:cs typeface="+mn-lt"/>
              </a:rPr>
              <a:t> are widely used for </a:t>
            </a:r>
            <a:r>
              <a:rPr lang="en-US" sz="2000" b="1" dirty="0">
                <a:ea typeface="+mn-lt"/>
                <a:cs typeface="+mn-lt"/>
              </a:rPr>
              <a:t>predicting crop yields, analyzing market price trends, and forecasting weather patterns</a:t>
            </a:r>
            <a:r>
              <a:rPr lang="en-US" sz="2000" dirty="0">
                <a:ea typeface="+mn-lt"/>
                <a:cs typeface="+mn-lt"/>
              </a:rPr>
              <a:t>, helping farmers make informed, data-backed choices. </a:t>
            </a:r>
            <a:r>
              <a:rPr lang="en-US" sz="2000" b="1" dirty="0">
                <a:ea typeface="+mn-lt"/>
                <a:cs typeface="+mn-lt"/>
              </a:rPr>
              <a:t>Deep learning</a:t>
            </a:r>
            <a:r>
              <a:rPr lang="en-US" sz="2000" dirty="0">
                <a:ea typeface="+mn-lt"/>
                <a:cs typeface="+mn-lt"/>
              </a:rPr>
              <a:t>, particularly convolutional neural networks, excels at </a:t>
            </a:r>
            <a:r>
              <a:rPr lang="en-US" sz="2000" b="1" dirty="0">
                <a:ea typeface="+mn-lt"/>
                <a:cs typeface="+mn-lt"/>
              </a:rPr>
              <a:t>analyzing plant images to detect diseases and nutrient deficiencies early</a:t>
            </a:r>
            <a:r>
              <a:rPr lang="en-US" sz="2000" dirty="0">
                <a:ea typeface="+mn-lt"/>
                <a:cs typeface="+mn-lt"/>
              </a:rPr>
              <a:t>, often with higher accuracy than traditional methods. </a:t>
            </a:r>
            <a:r>
              <a:rPr lang="en-US" sz="2000" b="1" dirty="0">
                <a:ea typeface="+mn-lt"/>
                <a:cs typeface="+mn-lt"/>
              </a:rPr>
              <a:t>Data clustering techniques</a:t>
            </a:r>
            <a:r>
              <a:rPr lang="en-US" sz="2000" dirty="0">
                <a:ea typeface="+mn-lt"/>
                <a:cs typeface="+mn-lt"/>
              </a:rPr>
              <a:t> allow for </a:t>
            </a:r>
            <a:r>
              <a:rPr lang="en-US" sz="2000" b="1" dirty="0">
                <a:ea typeface="+mn-lt"/>
                <a:cs typeface="+mn-lt"/>
              </a:rPr>
              <a:t>field segmentation based on soil characteristics and local microclimates</a:t>
            </a:r>
            <a:r>
              <a:rPr lang="en-US" sz="2000" dirty="0">
                <a:ea typeface="+mn-lt"/>
                <a:cs typeface="+mn-lt"/>
              </a:rPr>
              <a:t>, enabling site-specific management strategies.</a:t>
            </a:r>
          </a:p>
          <a:p>
            <a:pPr>
              <a:spcBef>
                <a:spcPts val="180"/>
              </a:spcBef>
              <a:spcAft>
                <a:spcPts val="180"/>
              </a:spcAft>
            </a:pPr>
            <a:endParaRPr lang="en-US" sz="600" dirty="0">
              <a:ea typeface="+mn-lt"/>
              <a:cs typeface="+mn-lt"/>
            </a:endParaRPr>
          </a:p>
          <a:p>
            <a:pPr>
              <a:spcBef>
                <a:spcPts val="180"/>
              </a:spcBef>
              <a:spcAft>
                <a:spcPts val="180"/>
              </a:spcAft>
            </a:pPr>
            <a:r>
              <a:rPr lang="en-US" sz="2000" dirty="0">
                <a:ea typeface="+mn-lt"/>
                <a:cs typeface="+mn-lt"/>
              </a:rPr>
              <a:t>Additionally, </a:t>
            </a:r>
            <a:r>
              <a:rPr lang="en-US" sz="2000" b="1" dirty="0">
                <a:ea typeface="+mn-lt"/>
                <a:cs typeface="+mn-lt"/>
              </a:rPr>
              <a:t>reinforcement learning</a:t>
            </a:r>
            <a:r>
              <a:rPr lang="en-US" sz="2000" dirty="0">
                <a:ea typeface="+mn-lt"/>
                <a:cs typeface="+mn-lt"/>
              </a:rPr>
              <a:t> is being applied to </a:t>
            </a:r>
            <a:r>
              <a:rPr lang="en-US" sz="2000" b="1" dirty="0">
                <a:ea typeface="+mn-lt"/>
                <a:cs typeface="+mn-lt"/>
              </a:rPr>
              <a:t>train autonomous agricultural machinery</a:t>
            </a:r>
            <a:r>
              <a:rPr lang="en-US" sz="2000" dirty="0">
                <a:ea typeface="+mn-lt"/>
                <a:cs typeface="+mn-lt"/>
              </a:rPr>
              <a:t>, allowing these systems to learn and improve from real-world feedback, such as optimizing paths or adjusting actions based on environmental conditions.</a:t>
            </a:r>
            <a:endParaRPr lang="cs-CZ" sz="2000" dirty="0"/>
          </a:p>
        </p:txBody>
      </p:sp>
      <p:sp>
        <p:nvSpPr>
          <p:cNvPr id="15" name="Rectangle 14">
            <a:extLst>
              <a:ext uri="{FF2B5EF4-FFF2-40B4-BE49-F238E27FC236}">
                <a16:creationId xmlns:a16="http://schemas.microsoft.com/office/drawing/2014/main" id="{A59AE0CC-4546-634E-993B-BE9F97656608}"/>
              </a:ext>
            </a:extLst>
          </p:cNvPr>
          <p:cNvSpPr/>
          <p:nvPr/>
        </p:nvSpPr>
        <p:spPr>
          <a:xfrm>
            <a:off x="6847955" y="5003800"/>
            <a:ext cx="1407911" cy="1854200"/>
          </a:xfrm>
          <a:prstGeom prst="rect">
            <a:avLst/>
          </a:prstGeom>
          <a:solidFill>
            <a:srgbClr val="0077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B426EBC-AF2C-9E45-802E-CEC3F6970FC3}"/>
              </a:ext>
            </a:extLst>
          </p:cNvPr>
          <p:cNvSpPr/>
          <p:nvPr/>
        </p:nvSpPr>
        <p:spPr>
          <a:xfrm>
            <a:off x="10784089" y="0"/>
            <a:ext cx="1407911" cy="1511300"/>
          </a:xfrm>
          <a:prstGeom prst="rect">
            <a:avLst/>
          </a:prstGeom>
          <a:solidFill>
            <a:srgbClr val="EEA82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5606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12A4F-E75F-B65C-35AD-2CC89F86360B}"/>
            </a:ext>
          </a:extLst>
        </p:cNvPr>
        <p:cNvGrpSpPr/>
        <p:nvPr/>
      </p:nvGrpSpPr>
      <p:grpSpPr>
        <a:xfrm>
          <a:off x="0" y="0"/>
          <a:ext cx="0" cy="0"/>
          <a:chOff x="0" y="0"/>
          <a:chExt cx="0" cy="0"/>
        </a:xfrm>
      </p:grpSpPr>
      <p:sp>
        <p:nvSpPr>
          <p:cNvPr id="4" name="Zástupný text 3">
            <a:extLst>
              <a:ext uri="{FF2B5EF4-FFF2-40B4-BE49-F238E27FC236}">
                <a16:creationId xmlns:a16="http://schemas.microsoft.com/office/drawing/2014/main" id="{08E6F7C4-23D6-A36A-15C7-3D8174F3C392}"/>
              </a:ext>
            </a:extLst>
          </p:cNvPr>
          <p:cNvSpPr>
            <a:spLocks noGrp="1"/>
          </p:cNvSpPr>
          <p:nvPr>
            <p:ph type="body" sz="quarter" idx="13"/>
          </p:nvPr>
        </p:nvSpPr>
        <p:spPr>
          <a:xfrm>
            <a:off x="673254" y="507118"/>
            <a:ext cx="6148785" cy="697353"/>
          </a:xfrm>
        </p:spPr>
        <p:txBody>
          <a:bodyPr>
            <a:noAutofit/>
          </a:bodyPr>
          <a:lstStyle/>
          <a:p>
            <a:r>
              <a:rPr lang="cs-CZ" b="1" dirty="0" err="1">
                <a:solidFill>
                  <a:srgbClr val="007772"/>
                </a:solidFill>
              </a:rPr>
              <a:t>Computer</a:t>
            </a:r>
            <a:r>
              <a:rPr lang="cs-CZ" b="1" dirty="0">
                <a:solidFill>
                  <a:srgbClr val="007772"/>
                </a:solidFill>
              </a:rPr>
              <a:t> Vision (in General</a:t>
            </a:r>
            <a:r>
              <a:rPr lang="cs-CZ" b="1" dirty="0">
                <a:solidFill>
                  <a:schemeClr val="accent4"/>
                </a:solidFill>
              </a:rPr>
              <a:t>)</a:t>
            </a:r>
          </a:p>
        </p:txBody>
      </p:sp>
      <p:sp>
        <p:nvSpPr>
          <p:cNvPr id="5" name="Zástupný text 4">
            <a:extLst>
              <a:ext uri="{FF2B5EF4-FFF2-40B4-BE49-F238E27FC236}">
                <a16:creationId xmlns:a16="http://schemas.microsoft.com/office/drawing/2014/main" id="{751F53BC-86F4-FBEF-9771-C8948A68A56D}"/>
              </a:ext>
            </a:extLst>
          </p:cNvPr>
          <p:cNvSpPr>
            <a:spLocks noGrp="1"/>
          </p:cNvSpPr>
          <p:nvPr>
            <p:ph type="body" sz="quarter" idx="14"/>
          </p:nvPr>
        </p:nvSpPr>
        <p:spPr>
          <a:xfrm>
            <a:off x="673255" y="1201207"/>
            <a:ext cx="7004084" cy="3686908"/>
          </a:xfrm>
        </p:spPr>
        <p:txBody>
          <a:bodyPr lIns="91440" tIns="45720" rIns="91440" bIns="45720" anchor="t">
            <a:noAutofit/>
          </a:bodyPr>
          <a:lstStyle/>
          <a:p>
            <a:pPr>
              <a:spcBef>
                <a:spcPts val="180"/>
              </a:spcBef>
              <a:spcAft>
                <a:spcPts val="180"/>
              </a:spcAft>
            </a:pPr>
            <a:r>
              <a:rPr lang="cs-CZ" sz="2000" dirty="0" err="1">
                <a:ea typeface="+mn-lt"/>
                <a:cs typeface="+mn-lt"/>
              </a:rPr>
              <a:t>Computer</a:t>
            </a:r>
            <a:r>
              <a:rPr lang="cs-CZ" sz="2000" dirty="0">
                <a:ea typeface="+mn-lt"/>
                <a:cs typeface="+mn-lt"/>
              </a:rPr>
              <a:t> vision </a:t>
            </a:r>
            <a:r>
              <a:rPr lang="cs-CZ" sz="2000" dirty="0" err="1">
                <a:ea typeface="+mn-lt"/>
                <a:cs typeface="+mn-lt"/>
              </a:rPr>
              <a:t>is</a:t>
            </a:r>
            <a:r>
              <a:rPr lang="cs-CZ" sz="2000" dirty="0">
                <a:ea typeface="+mn-lt"/>
                <a:cs typeface="+mn-lt"/>
              </a:rPr>
              <a:t> a </a:t>
            </a:r>
            <a:r>
              <a:rPr lang="cs-CZ" sz="2000" dirty="0" err="1">
                <a:ea typeface="+mn-lt"/>
                <a:cs typeface="+mn-lt"/>
              </a:rPr>
              <a:t>field</a:t>
            </a:r>
            <a:r>
              <a:rPr lang="cs-CZ" sz="2000" dirty="0">
                <a:ea typeface="+mn-lt"/>
                <a:cs typeface="+mn-lt"/>
              </a:rPr>
              <a:t> </a:t>
            </a:r>
            <a:r>
              <a:rPr lang="cs-CZ" sz="2000" dirty="0" err="1">
                <a:ea typeface="+mn-lt"/>
                <a:cs typeface="+mn-lt"/>
              </a:rPr>
              <a:t>of</a:t>
            </a:r>
            <a:r>
              <a:rPr lang="cs-CZ" sz="2000" dirty="0">
                <a:ea typeface="+mn-lt"/>
                <a:cs typeface="+mn-lt"/>
              </a:rPr>
              <a:t> </a:t>
            </a:r>
            <a:r>
              <a:rPr lang="cs-CZ" sz="2000" dirty="0" err="1">
                <a:ea typeface="+mn-lt"/>
                <a:cs typeface="+mn-lt"/>
              </a:rPr>
              <a:t>artificial</a:t>
            </a:r>
            <a:r>
              <a:rPr lang="cs-CZ" sz="2000" dirty="0">
                <a:ea typeface="+mn-lt"/>
                <a:cs typeface="+mn-lt"/>
              </a:rPr>
              <a:t> </a:t>
            </a:r>
            <a:r>
              <a:rPr lang="cs-CZ" sz="2000" dirty="0" err="1">
                <a:ea typeface="+mn-lt"/>
                <a:cs typeface="+mn-lt"/>
              </a:rPr>
              <a:t>intelligence</a:t>
            </a:r>
            <a:r>
              <a:rPr lang="cs-CZ" sz="2000" dirty="0">
                <a:ea typeface="+mn-lt"/>
                <a:cs typeface="+mn-lt"/>
              </a:rPr>
              <a:t> </a:t>
            </a:r>
            <a:r>
              <a:rPr lang="cs-CZ" sz="2000" dirty="0" err="1">
                <a:ea typeface="+mn-lt"/>
                <a:cs typeface="+mn-lt"/>
              </a:rPr>
              <a:t>that</a:t>
            </a:r>
            <a:r>
              <a:rPr lang="cs-CZ" sz="2000" dirty="0">
                <a:ea typeface="+mn-lt"/>
                <a:cs typeface="+mn-lt"/>
              </a:rPr>
              <a:t> </a:t>
            </a:r>
            <a:r>
              <a:rPr lang="cs-CZ" sz="2000" dirty="0" err="1">
                <a:ea typeface="+mn-lt"/>
                <a:cs typeface="+mn-lt"/>
              </a:rPr>
              <a:t>enables</a:t>
            </a:r>
            <a:r>
              <a:rPr lang="cs-CZ" sz="2000" dirty="0">
                <a:ea typeface="+mn-lt"/>
                <a:cs typeface="+mn-lt"/>
              </a:rPr>
              <a:t> </a:t>
            </a:r>
            <a:r>
              <a:rPr lang="cs-CZ" sz="2000" dirty="0" err="1">
                <a:ea typeface="+mn-lt"/>
                <a:cs typeface="+mn-lt"/>
              </a:rPr>
              <a:t>machines</a:t>
            </a:r>
            <a:r>
              <a:rPr lang="cs-CZ" sz="2000" dirty="0">
                <a:ea typeface="+mn-lt"/>
                <a:cs typeface="+mn-lt"/>
              </a:rPr>
              <a:t> to interpret and </a:t>
            </a:r>
            <a:r>
              <a:rPr lang="cs-CZ" sz="2000" dirty="0" err="1">
                <a:ea typeface="+mn-lt"/>
                <a:cs typeface="+mn-lt"/>
              </a:rPr>
              <a:t>understand</a:t>
            </a:r>
            <a:r>
              <a:rPr lang="cs-CZ" sz="2000" dirty="0">
                <a:ea typeface="+mn-lt"/>
                <a:cs typeface="+mn-lt"/>
              </a:rPr>
              <a:t> </a:t>
            </a:r>
            <a:r>
              <a:rPr lang="cs-CZ" sz="2000" dirty="0" err="1">
                <a:ea typeface="+mn-lt"/>
                <a:cs typeface="+mn-lt"/>
              </a:rPr>
              <a:t>visual</a:t>
            </a:r>
            <a:r>
              <a:rPr lang="cs-CZ" sz="2000" dirty="0">
                <a:ea typeface="+mn-lt"/>
                <a:cs typeface="+mn-lt"/>
              </a:rPr>
              <a:t> </a:t>
            </a:r>
            <a:r>
              <a:rPr lang="cs-CZ" sz="2000" dirty="0" err="1">
                <a:ea typeface="+mn-lt"/>
                <a:cs typeface="+mn-lt"/>
              </a:rPr>
              <a:t>information</a:t>
            </a:r>
            <a:r>
              <a:rPr lang="cs-CZ" sz="2000" dirty="0">
                <a:ea typeface="+mn-lt"/>
                <a:cs typeface="+mn-lt"/>
              </a:rPr>
              <a:t> </a:t>
            </a:r>
            <a:r>
              <a:rPr lang="cs-CZ" sz="2000" dirty="0" err="1">
                <a:ea typeface="+mn-lt"/>
                <a:cs typeface="+mn-lt"/>
              </a:rPr>
              <a:t>from</a:t>
            </a:r>
            <a:r>
              <a:rPr lang="cs-CZ" sz="2000" dirty="0">
                <a:ea typeface="+mn-lt"/>
                <a:cs typeface="+mn-lt"/>
              </a:rPr>
              <a:t> </a:t>
            </a:r>
            <a:r>
              <a:rPr lang="cs-CZ" sz="2000" dirty="0" err="1">
                <a:ea typeface="+mn-lt"/>
                <a:cs typeface="+mn-lt"/>
              </a:rPr>
              <a:t>the</a:t>
            </a:r>
            <a:r>
              <a:rPr lang="cs-CZ" sz="2000" dirty="0">
                <a:ea typeface="+mn-lt"/>
                <a:cs typeface="+mn-lt"/>
              </a:rPr>
              <a:t> </a:t>
            </a:r>
            <a:r>
              <a:rPr lang="cs-CZ" sz="2000" dirty="0" err="1">
                <a:ea typeface="+mn-lt"/>
                <a:cs typeface="+mn-lt"/>
              </a:rPr>
              <a:t>world</a:t>
            </a:r>
            <a:r>
              <a:rPr lang="cs-CZ" sz="2000" dirty="0">
                <a:ea typeface="+mn-lt"/>
                <a:cs typeface="+mn-lt"/>
              </a:rPr>
              <a:t>, </a:t>
            </a:r>
            <a:r>
              <a:rPr lang="cs-CZ" sz="2000" dirty="0" err="1">
                <a:ea typeface="+mn-lt"/>
                <a:cs typeface="+mn-lt"/>
              </a:rPr>
              <a:t>primarily</a:t>
            </a:r>
            <a:r>
              <a:rPr lang="cs-CZ" sz="2000" dirty="0">
                <a:ea typeface="+mn-lt"/>
                <a:cs typeface="+mn-lt"/>
              </a:rPr>
              <a:t> </a:t>
            </a:r>
            <a:r>
              <a:rPr lang="cs-CZ" sz="2000" dirty="0" err="1">
                <a:ea typeface="+mn-lt"/>
                <a:cs typeface="+mn-lt"/>
              </a:rPr>
              <a:t>through</a:t>
            </a:r>
            <a:r>
              <a:rPr lang="cs-CZ" sz="2000" dirty="0">
                <a:ea typeface="+mn-lt"/>
                <a:cs typeface="+mn-lt"/>
              </a:rPr>
              <a:t> image and video </a:t>
            </a:r>
            <a:r>
              <a:rPr lang="cs-CZ" sz="2000" dirty="0" err="1">
                <a:ea typeface="+mn-lt"/>
                <a:cs typeface="+mn-lt"/>
              </a:rPr>
              <a:t>analysis</a:t>
            </a:r>
            <a:r>
              <a:rPr lang="cs-CZ" sz="2000" dirty="0">
                <a:ea typeface="+mn-lt"/>
                <a:cs typeface="+mn-lt"/>
              </a:rPr>
              <a:t>. </a:t>
            </a:r>
          </a:p>
          <a:p>
            <a:pPr>
              <a:spcBef>
                <a:spcPts val="180"/>
              </a:spcBef>
              <a:spcAft>
                <a:spcPts val="180"/>
              </a:spcAft>
            </a:pPr>
            <a:endParaRPr lang="cs-CZ" sz="600" dirty="0">
              <a:ea typeface="+mn-lt"/>
              <a:cs typeface="+mn-lt"/>
            </a:endParaRPr>
          </a:p>
          <a:p>
            <a:pPr>
              <a:spcBef>
                <a:spcPts val="180"/>
              </a:spcBef>
              <a:spcAft>
                <a:spcPts val="180"/>
              </a:spcAft>
            </a:pPr>
            <a:r>
              <a:rPr lang="cs-CZ" sz="2000" dirty="0">
                <a:ea typeface="+mn-lt"/>
                <a:cs typeface="+mn-lt"/>
              </a:rPr>
              <a:t>Using AI, it can automatically recogni</a:t>
            </a:r>
            <a:r>
              <a:rPr lang="en-IE" sz="2000" dirty="0">
                <a:ea typeface="+mn-lt"/>
                <a:cs typeface="+mn-lt"/>
              </a:rPr>
              <a:t>s</a:t>
            </a:r>
            <a:r>
              <a:rPr lang="cs-CZ" sz="2000" dirty="0">
                <a:ea typeface="+mn-lt"/>
                <a:cs typeface="+mn-lt"/>
              </a:rPr>
              <a:t>e objects and patterns in images—such as distinguishing between healthy plants and those affected by disease. </a:t>
            </a:r>
            <a:r>
              <a:rPr lang="cs-CZ" sz="2000" dirty="0" err="1">
                <a:ea typeface="+mn-lt"/>
                <a:cs typeface="+mn-lt"/>
              </a:rPr>
              <a:t>Visual</a:t>
            </a:r>
            <a:r>
              <a:rPr lang="cs-CZ" sz="2000" dirty="0">
                <a:ea typeface="+mn-lt"/>
                <a:cs typeface="+mn-lt"/>
              </a:rPr>
              <a:t> data </a:t>
            </a:r>
            <a:r>
              <a:rPr lang="cs-CZ" sz="2000" dirty="0" err="1">
                <a:ea typeface="+mn-lt"/>
                <a:cs typeface="+mn-lt"/>
              </a:rPr>
              <a:t>captured</a:t>
            </a:r>
            <a:r>
              <a:rPr lang="cs-CZ" sz="2000" dirty="0">
                <a:ea typeface="+mn-lt"/>
                <a:cs typeface="+mn-lt"/>
              </a:rPr>
              <a:t> </a:t>
            </a:r>
            <a:r>
              <a:rPr lang="cs-CZ" sz="2000" dirty="0" err="1">
                <a:ea typeface="+mn-lt"/>
                <a:cs typeface="+mn-lt"/>
              </a:rPr>
              <a:t>from</a:t>
            </a:r>
            <a:r>
              <a:rPr lang="cs-CZ" sz="2000" dirty="0">
                <a:ea typeface="+mn-lt"/>
                <a:cs typeface="+mn-lt"/>
              </a:rPr>
              <a:t> </a:t>
            </a:r>
            <a:r>
              <a:rPr lang="cs-CZ" sz="2000" b="1" dirty="0" err="1">
                <a:ea typeface="+mn-lt"/>
                <a:cs typeface="+mn-lt"/>
              </a:rPr>
              <a:t>cameras</a:t>
            </a:r>
            <a:r>
              <a:rPr lang="cs-CZ" sz="2000" b="1" dirty="0">
                <a:ea typeface="+mn-lt"/>
                <a:cs typeface="+mn-lt"/>
              </a:rPr>
              <a:t>, </a:t>
            </a:r>
            <a:r>
              <a:rPr lang="cs-CZ" sz="2000" b="1" dirty="0" err="1">
                <a:ea typeface="+mn-lt"/>
                <a:cs typeface="+mn-lt"/>
              </a:rPr>
              <a:t>drones</a:t>
            </a:r>
            <a:r>
              <a:rPr lang="cs-CZ" sz="2000" b="1" dirty="0">
                <a:ea typeface="+mn-lt"/>
                <a:cs typeface="+mn-lt"/>
              </a:rPr>
              <a:t>, and </a:t>
            </a:r>
            <a:r>
              <a:rPr lang="cs-CZ" sz="2000" b="1" dirty="0" err="1">
                <a:ea typeface="+mn-lt"/>
                <a:cs typeface="+mn-lt"/>
              </a:rPr>
              <a:t>satellites</a:t>
            </a:r>
            <a:r>
              <a:rPr lang="cs-CZ" sz="2000" dirty="0">
                <a:ea typeface="+mn-lt"/>
                <a:cs typeface="+mn-lt"/>
              </a:rPr>
              <a:t> </a:t>
            </a:r>
            <a:r>
              <a:rPr lang="cs-CZ" sz="2000" dirty="0" err="1">
                <a:ea typeface="+mn-lt"/>
                <a:cs typeface="+mn-lt"/>
              </a:rPr>
              <a:t>provides</a:t>
            </a:r>
            <a:r>
              <a:rPr lang="cs-CZ" sz="2000" dirty="0">
                <a:ea typeface="+mn-lt"/>
                <a:cs typeface="+mn-lt"/>
              </a:rPr>
              <a:t> </a:t>
            </a:r>
            <a:r>
              <a:rPr lang="cs-CZ" sz="2000" dirty="0" err="1">
                <a:ea typeface="+mn-lt"/>
                <a:cs typeface="+mn-lt"/>
              </a:rPr>
              <a:t>detailed</a:t>
            </a:r>
            <a:r>
              <a:rPr lang="cs-CZ" sz="2000" dirty="0">
                <a:ea typeface="+mn-lt"/>
                <a:cs typeface="+mn-lt"/>
              </a:rPr>
              <a:t> </a:t>
            </a:r>
            <a:r>
              <a:rPr lang="cs-CZ" sz="2000" dirty="0" err="1">
                <a:ea typeface="+mn-lt"/>
                <a:cs typeface="+mn-lt"/>
              </a:rPr>
              <a:t>insights</a:t>
            </a:r>
            <a:r>
              <a:rPr lang="cs-CZ" sz="2000" dirty="0">
                <a:ea typeface="+mn-lt"/>
                <a:cs typeface="+mn-lt"/>
              </a:rPr>
              <a:t> </a:t>
            </a:r>
            <a:r>
              <a:rPr lang="cs-CZ" sz="2000" dirty="0" err="1">
                <a:ea typeface="+mn-lt"/>
                <a:cs typeface="+mn-lt"/>
              </a:rPr>
              <a:t>into</a:t>
            </a:r>
            <a:r>
              <a:rPr lang="cs-CZ" sz="2000" dirty="0">
                <a:ea typeface="+mn-lt"/>
                <a:cs typeface="+mn-lt"/>
              </a:rPr>
              <a:t> </a:t>
            </a:r>
            <a:r>
              <a:rPr lang="cs-CZ" sz="2000" b="1" dirty="0" err="1">
                <a:ea typeface="+mn-lt"/>
                <a:cs typeface="+mn-lt"/>
              </a:rPr>
              <a:t>field</a:t>
            </a:r>
            <a:r>
              <a:rPr lang="cs-CZ" sz="2000" b="1" dirty="0">
                <a:ea typeface="+mn-lt"/>
                <a:cs typeface="+mn-lt"/>
              </a:rPr>
              <a:t> </a:t>
            </a:r>
            <a:r>
              <a:rPr lang="cs-CZ" sz="2000" b="1" dirty="0" err="1">
                <a:ea typeface="+mn-lt"/>
                <a:cs typeface="+mn-lt"/>
              </a:rPr>
              <a:t>conditions</a:t>
            </a:r>
            <a:r>
              <a:rPr lang="cs-CZ" sz="2000" b="1" dirty="0">
                <a:ea typeface="+mn-lt"/>
                <a:cs typeface="+mn-lt"/>
              </a:rPr>
              <a:t>, </a:t>
            </a:r>
            <a:r>
              <a:rPr lang="cs-CZ" sz="2000" b="1" dirty="0" err="1">
                <a:ea typeface="+mn-lt"/>
                <a:cs typeface="+mn-lt"/>
              </a:rPr>
              <a:t>crop</a:t>
            </a:r>
            <a:r>
              <a:rPr lang="cs-CZ" sz="2000" b="1" dirty="0">
                <a:ea typeface="+mn-lt"/>
                <a:cs typeface="+mn-lt"/>
              </a:rPr>
              <a:t> development, and </a:t>
            </a:r>
            <a:r>
              <a:rPr lang="cs-CZ" sz="2000" b="1" dirty="0" err="1">
                <a:ea typeface="+mn-lt"/>
                <a:cs typeface="+mn-lt"/>
              </a:rPr>
              <a:t>livestock</a:t>
            </a:r>
            <a:r>
              <a:rPr lang="cs-CZ" sz="2000" b="1" dirty="0">
                <a:ea typeface="+mn-lt"/>
                <a:cs typeface="+mn-lt"/>
              </a:rPr>
              <a:t> </a:t>
            </a:r>
            <a:r>
              <a:rPr lang="cs-CZ" sz="2000" b="1" dirty="0" err="1">
                <a:ea typeface="+mn-lt"/>
                <a:cs typeface="+mn-lt"/>
              </a:rPr>
              <a:t>behavior</a:t>
            </a:r>
            <a:r>
              <a:rPr lang="cs-CZ" sz="2000" dirty="0">
                <a:ea typeface="+mn-lt"/>
                <a:cs typeface="+mn-lt"/>
              </a:rPr>
              <a:t>.</a:t>
            </a:r>
          </a:p>
          <a:p>
            <a:pPr>
              <a:spcBef>
                <a:spcPts val="180"/>
              </a:spcBef>
              <a:spcAft>
                <a:spcPts val="180"/>
              </a:spcAft>
            </a:pPr>
            <a:endParaRPr lang="cs-CZ" sz="600" dirty="0">
              <a:ea typeface="+mn-lt"/>
              <a:cs typeface="+mn-lt"/>
            </a:endParaRPr>
          </a:p>
          <a:p>
            <a:pPr>
              <a:spcBef>
                <a:spcPts val="180"/>
              </a:spcBef>
              <a:spcAft>
                <a:spcPts val="180"/>
              </a:spcAft>
            </a:pPr>
            <a:r>
              <a:rPr lang="cs-CZ" sz="2000" dirty="0">
                <a:ea typeface="+mn-lt"/>
                <a:cs typeface="+mn-lt"/>
              </a:rPr>
              <a:t>Through </a:t>
            </a:r>
            <a:r>
              <a:rPr lang="cs-CZ" sz="2000" b="1" dirty="0">
                <a:ea typeface="+mn-lt"/>
                <a:cs typeface="+mn-lt"/>
              </a:rPr>
              <a:t>object detection, classification, and segmentation</a:t>
            </a:r>
            <a:r>
              <a:rPr lang="cs-CZ" sz="2000" dirty="0">
                <a:ea typeface="+mn-lt"/>
                <a:cs typeface="+mn-lt"/>
              </a:rPr>
              <a:t>, computer vision systems can accurately identify and differentiate between </a:t>
            </a:r>
            <a:r>
              <a:rPr lang="cs-CZ" sz="2000" b="1" dirty="0">
                <a:ea typeface="+mn-lt"/>
                <a:cs typeface="+mn-lt"/>
              </a:rPr>
              <a:t>crops, weeds, pests, or animals</a:t>
            </a:r>
            <a:r>
              <a:rPr lang="cs-CZ" sz="2000" dirty="0">
                <a:ea typeface="+mn-lt"/>
                <a:cs typeface="+mn-lt"/>
              </a:rPr>
              <a:t> in agricultural settings. </a:t>
            </a:r>
            <a:endParaRPr lang="cs-CZ" dirty="0"/>
          </a:p>
          <a:p>
            <a:pPr>
              <a:spcBef>
                <a:spcPts val="180"/>
              </a:spcBef>
              <a:spcAft>
                <a:spcPts val="180"/>
              </a:spcAft>
            </a:pPr>
            <a:endParaRPr lang="cs-CZ" sz="600" dirty="0">
              <a:ea typeface="+mn-lt"/>
              <a:cs typeface="+mn-lt"/>
            </a:endParaRPr>
          </a:p>
          <a:p>
            <a:pPr>
              <a:spcBef>
                <a:spcPts val="180"/>
              </a:spcBef>
              <a:spcAft>
                <a:spcPts val="180"/>
              </a:spcAft>
            </a:pPr>
            <a:r>
              <a:rPr lang="cs-CZ" sz="2000" dirty="0">
                <a:ea typeface="+mn-lt"/>
                <a:cs typeface="+mn-lt"/>
              </a:rPr>
              <a:t>These </a:t>
            </a:r>
            <a:r>
              <a:rPr lang="cs-CZ" sz="2000" dirty="0" err="1">
                <a:ea typeface="+mn-lt"/>
                <a:cs typeface="+mn-lt"/>
              </a:rPr>
              <a:t>capabilities</a:t>
            </a:r>
            <a:r>
              <a:rPr lang="cs-CZ" sz="2000" dirty="0">
                <a:ea typeface="+mn-lt"/>
                <a:cs typeface="+mn-lt"/>
              </a:rPr>
              <a:t> support a </a:t>
            </a:r>
            <a:r>
              <a:rPr lang="cs-CZ" sz="2000" dirty="0" err="1">
                <a:ea typeface="+mn-lt"/>
                <a:cs typeface="+mn-lt"/>
              </a:rPr>
              <a:t>wide</a:t>
            </a:r>
            <a:r>
              <a:rPr lang="cs-CZ" sz="2000" dirty="0">
                <a:ea typeface="+mn-lt"/>
                <a:cs typeface="+mn-lt"/>
              </a:rPr>
              <a:t> </a:t>
            </a:r>
            <a:r>
              <a:rPr lang="cs-CZ" sz="2000" dirty="0" err="1">
                <a:ea typeface="+mn-lt"/>
                <a:cs typeface="+mn-lt"/>
              </a:rPr>
              <a:t>range</a:t>
            </a:r>
            <a:r>
              <a:rPr lang="cs-CZ" sz="2000" dirty="0">
                <a:ea typeface="+mn-lt"/>
                <a:cs typeface="+mn-lt"/>
              </a:rPr>
              <a:t> </a:t>
            </a:r>
            <a:r>
              <a:rPr lang="cs-CZ" sz="2000" dirty="0" err="1">
                <a:ea typeface="+mn-lt"/>
                <a:cs typeface="+mn-lt"/>
              </a:rPr>
              <a:t>of</a:t>
            </a:r>
            <a:r>
              <a:rPr lang="cs-CZ" sz="2000" dirty="0">
                <a:ea typeface="+mn-lt"/>
                <a:cs typeface="+mn-lt"/>
              </a:rPr>
              <a:t> </a:t>
            </a:r>
            <a:r>
              <a:rPr lang="cs-CZ" sz="2000" b="1" dirty="0">
                <a:ea typeface="+mn-lt"/>
                <a:cs typeface="+mn-lt"/>
              </a:rPr>
              <a:t>on-</a:t>
            </a:r>
            <a:r>
              <a:rPr lang="cs-CZ" sz="2000" b="1" dirty="0" err="1">
                <a:ea typeface="+mn-lt"/>
                <a:cs typeface="+mn-lt"/>
              </a:rPr>
              <a:t>farm</a:t>
            </a:r>
            <a:r>
              <a:rPr lang="cs-CZ" sz="2000" b="1" dirty="0">
                <a:ea typeface="+mn-lt"/>
                <a:cs typeface="+mn-lt"/>
              </a:rPr>
              <a:t> </a:t>
            </a:r>
            <a:r>
              <a:rPr lang="cs-CZ" sz="2000" b="1" dirty="0" err="1">
                <a:ea typeface="+mn-lt"/>
                <a:cs typeface="+mn-lt"/>
              </a:rPr>
              <a:t>applications</a:t>
            </a:r>
            <a:r>
              <a:rPr lang="cs-CZ" sz="2000" dirty="0">
                <a:ea typeface="+mn-lt"/>
                <a:cs typeface="+mn-lt"/>
              </a:rPr>
              <a:t>, </a:t>
            </a:r>
            <a:r>
              <a:rPr lang="cs-CZ" sz="2000" dirty="0" err="1">
                <a:ea typeface="+mn-lt"/>
                <a:cs typeface="+mn-lt"/>
              </a:rPr>
              <a:t>including</a:t>
            </a:r>
            <a:r>
              <a:rPr lang="cs-CZ" sz="2000" dirty="0">
                <a:ea typeface="+mn-lt"/>
                <a:cs typeface="+mn-lt"/>
              </a:rPr>
              <a:t> </a:t>
            </a:r>
            <a:r>
              <a:rPr lang="cs-CZ" sz="2000" b="1" dirty="0" err="1">
                <a:ea typeface="+mn-lt"/>
                <a:cs typeface="+mn-lt"/>
              </a:rPr>
              <a:t>real-time</a:t>
            </a:r>
            <a:r>
              <a:rPr lang="cs-CZ" sz="2000" b="1" dirty="0">
                <a:ea typeface="+mn-lt"/>
                <a:cs typeface="+mn-lt"/>
              </a:rPr>
              <a:t> </a:t>
            </a:r>
            <a:r>
              <a:rPr lang="cs-CZ" sz="2000" b="1" dirty="0" err="1">
                <a:ea typeface="+mn-lt"/>
                <a:cs typeface="+mn-lt"/>
              </a:rPr>
              <a:t>crop</a:t>
            </a:r>
            <a:r>
              <a:rPr lang="cs-CZ" sz="2000" b="1" dirty="0">
                <a:ea typeface="+mn-lt"/>
                <a:cs typeface="+mn-lt"/>
              </a:rPr>
              <a:t> monitoring, </a:t>
            </a:r>
            <a:r>
              <a:rPr lang="cs-CZ" sz="2000" b="1" dirty="0" err="1">
                <a:ea typeface="+mn-lt"/>
                <a:cs typeface="+mn-lt"/>
              </a:rPr>
              <a:t>yield</a:t>
            </a:r>
            <a:r>
              <a:rPr lang="cs-CZ" sz="2000" b="1" dirty="0">
                <a:ea typeface="+mn-lt"/>
                <a:cs typeface="+mn-lt"/>
              </a:rPr>
              <a:t> </a:t>
            </a:r>
            <a:r>
              <a:rPr lang="cs-CZ" sz="2000" b="1" dirty="0" err="1">
                <a:ea typeface="+mn-lt"/>
                <a:cs typeface="+mn-lt"/>
              </a:rPr>
              <a:t>estimation</a:t>
            </a:r>
            <a:r>
              <a:rPr lang="cs-CZ" sz="2000" b="1" dirty="0">
                <a:ea typeface="+mn-lt"/>
                <a:cs typeface="+mn-lt"/>
              </a:rPr>
              <a:t>, </a:t>
            </a:r>
            <a:r>
              <a:rPr lang="cs-CZ" sz="2000" b="1" dirty="0" err="1">
                <a:ea typeface="+mn-lt"/>
                <a:cs typeface="+mn-lt"/>
              </a:rPr>
              <a:t>precision</a:t>
            </a:r>
            <a:r>
              <a:rPr lang="cs-CZ" sz="2000" b="1" dirty="0">
                <a:ea typeface="+mn-lt"/>
                <a:cs typeface="+mn-lt"/>
              </a:rPr>
              <a:t> </a:t>
            </a:r>
            <a:r>
              <a:rPr lang="cs-CZ" sz="2000" b="1" dirty="0" err="1">
                <a:ea typeface="+mn-lt"/>
                <a:cs typeface="+mn-lt"/>
              </a:rPr>
              <a:t>spraying</a:t>
            </a:r>
            <a:r>
              <a:rPr lang="cs-CZ" sz="2000" b="1" dirty="0">
                <a:ea typeface="+mn-lt"/>
                <a:cs typeface="+mn-lt"/>
              </a:rPr>
              <a:t>, and </a:t>
            </a:r>
            <a:r>
              <a:rPr lang="cs-CZ" sz="2000" b="1" dirty="0" err="1">
                <a:ea typeface="+mn-lt"/>
                <a:cs typeface="+mn-lt"/>
              </a:rPr>
              <a:t>supervision</a:t>
            </a:r>
            <a:r>
              <a:rPr lang="cs-CZ" sz="2000" b="1" dirty="0">
                <a:ea typeface="+mn-lt"/>
                <a:cs typeface="+mn-lt"/>
              </a:rPr>
              <a:t> </a:t>
            </a:r>
            <a:r>
              <a:rPr lang="cs-CZ" sz="2000" b="1" dirty="0" err="1">
                <a:ea typeface="+mn-lt"/>
                <a:cs typeface="+mn-lt"/>
              </a:rPr>
              <a:t>of</a:t>
            </a:r>
            <a:r>
              <a:rPr lang="cs-CZ" sz="2000" b="1" dirty="0">
                <a:ea typeface="+mn-lt"/>
                <a:cs typeface="+mn-lt"/>
              </a:rPr>
              <a:t> </a:t>
            </a:r>
            <a:r>
              <a:rPr lang="cs-CZ" sz="2000" b="1" dirty="0" err="1">
                <a:ea typeface="+mn-lt"/>
                <a:cs typeface="+mn-lt"/>
              </a:rPr>
              <a:t>farm</a:t>
            </a:r>
            <a:r>
              <a:rPr lang="cs-CZ" sz="2000" b="1" dirty="0">
                <a:ea typeface="+mn-lt"/>
                <a:cs typeface="+mn-lt"/>
              </a:rPr>
              <a:t> </a:t>
            </a:r>
            <a:r>
              <a:rPr lang="cs-CZ" sz="2000" b="1" dirty="0" err="1">
                <a:ea typeface="+mn-lt"/>
                <a:cs typeface="+mn-lt"/>
              </a:rPr>
              <a:t>machinery</a:t>
            </a:r>
            <a:r>
              <a:rPr lang="cs-CZ" sz="2000" dirty="0">
                <a:ea typeface="+mn-lt"/>
                <a:cs typeface="+mn-lt"/>
              </a:rPr>
              <a:t>, </a:t>
            </a:r>
            <a:r>
              <a:rPr lang="cs-CZ" sz="2000" dirty="0" err="1">
                <a:ea typeface="+mn-lt"/>
                <a:cs typeface="+mn-lt"/>
              </a:rPr>
              <a:t>ultimately</a:t>
            </a:r>
            <a:r>
              <a:rPr lang="cs-CZ" sz="2000" dirty="0">
                <a:ea typeface="+mn-lt"/>
                <a:cs typeface="+mn-lt"/>
              </a:rPr>
              <a:t> </a:t>
            </a:r>
            <a:r>
              <a:rPr lang="cs-CZ" sz="2000" dirty="0" err="1">
                <a:ea typeface="+mn-lt"/>
                <a:cs typeface="+mn-lt"/>
              </a:rPr>
              <a:t>enhancing</a:t>
            </a:r>
            <a:r>
              <a:rPr lang="cs-CZ" sz="2000" dirty="0">
                <a:ea typeface="+mn-lt"/>
                <a:cs typeface="+mn-lt"/>
              </a:rPr>
              <a:t> </a:t>
            </a:r>
            <a:r>
              <a:rPr lang="cs-CZ" sz="2000" dirty="0" err="1">
                <a:ea typeface="+mn-lt"/>
                <a:cs typeface="+mn-lt"/>
              </a:rPr>
              <a:t>productivity</a:t>
            </a:r>
            <a:r>
              <a:rPr lang="cs-CZ" sz="2000" dirty="0">
                <a:ea typeface="+mn-lt"/>
                <a:cs typeface="+mn-lt"/>
              </a:rPr>
              <a:t> and </a:t>
            </a:r>
            <a:r>
              <a:rPr lang="cs-CZ" sz="2000" dirty="0" err="1">
                <a:ea typeface="+mn-lt"/>
                <a:cs typeface="+mn-lt"/>
              </a:rPr>
              <a:t>decision-making</a:t>
            </a:r>
            <a:r>
              <a:rPr lang="cs-CZ" sz="2000" dirty="0">
                <a:ea typeface="+mn-lt"/>
                <a:cs typeface="+mn-lt"/>
              </a:rPr>
              <a:t>.</a:t>
            </a:r>
            <a:endParaRPr lang="cs-CZ" sz="2000" dirty="0"/>
          </a:p>
          <a:p>
            <a:endParaRPr lang="cs-CZ" sz="4400" dirty="0">
              <a:latin typeface="Calibri" panose="020F0502020204030204" pitchFamily="34" charset="0"/>
            </a:endParaRPr>
          </a:p>
        </p:txBody>
      </p:sp>
      <p:pic>
        <p:nvPicPr>
          <p:cNvPr id="12" name="Zástupný symbol obrázku 11" descr="Obsah obrázku venku, tráva, letadlo, rostlina&#10;&#10;Obsah vygenerovaný umělou inteligencí může být nesprávný.">
            <a:extLst>
              <a:ext uri="{FF2B5EF4-FFF2-40B4-BE49-F238E27FC236}">
                <a16:creationId xmlns:a16="http://schemas.microsoft.com/office/drawing/2014/main" id="{E67B46AD-3B33-2B3C-21A7-550F2430788A}"/>
              </a:ext>
            </a:extLst>
          </p:cNvPr>
          <p:cNvPicPr>
            <a:picLocks noGrp="1" noChangeAspect="1"/>
          </p:cNvPicPr>
          <p:nvPr>
            <p:ph type="pic" sz="quarter" idx="10"/>
          </p:nvPr>
        </p:nvPicPr>
        <p:blipFill>
          <a:blip r:embed="rId2"/>
          <a:srcRect l="1667" r="1667"/>
          <a:stretch>
            <a:fillRect/>
          </a:stretch>
        </p:blipFill>
        <p:spPr>
          <a:xfrm>
            <a:off x="7772400" y="0"/>
            <a:ext cx="4419600" cy="6858000"/>
          </a:xfrm>
          <a:prstGeom prst="rect">
            <a:avLst/>
          </a:prstGeom>
        </p:spPr>
      </p:pic>
    </p:spTree>
    <p:extLst>
      <p:ext uri="{BB962C8B-B14F-4D97-AF65-F5344CB8AC3E}">
        <p14:creationId xmlns:p14="http://schemas.microsoft.com/office/powerpoint/2010/main" val="2134861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obrázku 8" descr="Obsah obrázku rostlina, Zobrazovací zařízení, monitor, multimédia&#10;&#10;Obsah vygenerovaný umělou inteligencí může být nesprávný.">
            <a:extLst>
              <a:ext uri="{FF2B5EF4-FFF2-40B4-BE49-F238E27FC236}">
                <a16:creationId xmlns:a16="http://schemas.microsoft.com/office/drawing/2014/main" id="{0059EA54-E05D-674F-1CBD-540E36BE0F3C}"/>
              </a:ext>
            </a:extLst>
          </p:cNvPr>
          <p:cNvPicPr>
            <a:picLocks noGrp="1" noChangeAspect="1"/>
          </p:cNvPicPr>
          <p:nvPr>
            <p:ph type="pic" sz="quarter" idx="10"/>
          </p:nvPr>
        </p:nvPicPr>
        <p:blipFill>
          <a:blip r:embed="rId2"/>
          <a:srcRect l="5887" r="5887"/>
          <a:stretch>
            <a:fillRect/>
          </a:stretch>
        </p:blipFill>
        <p:spPr>
          <a:xfrm>
            <a:off x="8463909" y="2153702"/>
            <a:ext cx="3379080" cy="2550595"/>
          </a:xfrm>
        </p:spPr>
      </p:pic>
      <p:sp>
        <p:nvSpPr>
          <p:cNvPr id="6" name="Zástupný text 5">
            <a:extLst>
              <a:ext uri="{FF2B5EF4-FFF2-40B4-BE49-F238E27FC236}">
                <a16:creationId xmlns:a16="http://schemas.microsoft.com/office/drawing/2014/main" id="{B36336E4-CFA2-67C5-743E-835E1B7A07A4}"/>
              </a:ext>
            </a:extLst>
          </p:cNvPr>
          <p:cNvSpPr>
            <a:spLocks noGrp="1"/>
          </p:cNvSpPr>
          <p:nvPr>
            <p:ph type="body" sz="quarter" idx="13"/>
          </p:nvPr>
        </p:nvSpPr>
        <p:spPr>
          <a:xfrm>
            <a:off x="642645" y="464593"/>
            <a:ext cx="9649486" cy="697353"/>
          </a:xfrm>
        </p:spPr>
        <p:txBody>
          <a:bodyPr>
            <a:normAutofit/>
          </a:bodyPr>
          <a:lstStyle/>
          <a:p>
            <a:pPr>
              <a:lnSpc>
                <a:spcPct val="80000"/>
              </a:lnSpc>
            </a:pPr>
            <a:r>
              <a:rPr lang="cs-CZ" b="1" dirty="0" err="1">
                <a:solidFill>
                  <a:srgbClr val="007772"/>
                </a:solidFill>
              </a:rPr>
              <a:t>Object</a:t>
            </a:r>
            <a:r>
              <a:rPr lang="cs-CZ" b="1" dirty="0">
                <a:solidFill>
                  <a:srgbClr val="007772"/>
                </a:solidFill>
              </a:rPr>
              <a:t> </a:t>
            </a:r>
            <a:r>
              <a:rPr lang="cs-CZ" b="1" dirty="0" err="1">
                <a:solidFill>
                  <a:srgbClr val="007772"/>
                </a:solidFill>
              </a:rPr>
              <a:t>Detection</a:t>
            </a:r>
            <a:r>
              <a:rPr lang="cs-CZ" b="1" dirty="0">
                <a:solidFill>
                  <a:srgbClr val="007772"/>
                </a:solidFill>
              </a:rPr>
              <a:t> in </a:t>
            </a:r>
            <a:r>
              <a:rPr lang="cs-CZ" b="1" dirty="0" err="1">
                <a:solidFill>
                  <a:srgbClr val="007772"/>
                </a:solidFill>
              </a:rPr>
              <a:t>Agriculture</a:t>
            </a:r>
            <a:endParaRPr lang="cs-CZ" b="1" dirty="0">
              <a:solidFill>
                <a:srgbClr val="007772"/>
              </a:solidFill>
            </a:endParaRPr>
          </a:p>
        </p:txBody>
      </p:sp>
      <p:sp>
        <p:nvSpPr>
          <p:cNvPr id="7" name="Zástupný text 6">
            <a:extLst>
              <a:ext uri="{FF2B5EF4-FFF2-40B4-BE49-F238E27FC236}">
                <a16:creationId xmlns:a16="http://schemas.microsoft.com/office/drawing/2014/main" id="{A5A9A3CB-F70E-4885-287C-0FA0C0A50948}"/>
              </a:ext>
            </a:extLst>
          </p:cNvPr>
          <p:cNvSpPr>
            <a:spLocks noGrp="1"/>
          </p:cNvSpPr>
          <p:nvPr>
            <p:ph type="body" sz="quarter" idx="14"/>
          </p:nvPr>
        </p:nvSpPr>
        <p:spPr>
          <a:xfrm>
            <a:off x="642645" y="1230751"/>
            <a:ext cx="7572626" cy="1252074"/>
          </a:xfrm>
        </p:spPr>
        <p:txBody>
          <a:bodyPr lIns="91440" tIns="45720" rIns="91440" bIns="45720" anchor="t">
            <a:noAutofit/>
          </a:bodyPr>
          <a:lstStyle/>
          <a:p>
            <a:r>
              <a:rPr lang="cs-CZ" sz="2000" dirty="0" err="1">
                <a:solidFill>
                  <a:schemeClr val="tx1">
                    <a:lumMod val="65000"/>
                    <a:lumOff val="35000"/>
                  </a:schemeClr>
                </a:solidFill>
                <a:ea typeface="+mn-lt"/>
                <a:cs typeface="+mn-lt"/>
              </a:rPr>
              <a:t>Object</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detection</a:t>
            </a:r>
            <a:r>
              <a:rPr lang="cs-CZ" sz="2000" dirty="0">
                <a:solidFill>
                  <a:schemeClr val="tx1">
                    <a:lumMod val="65000"/>
                    <a:lumOff val="35000"/>
                  </a:schemeClr>
                </a:solidFill>
                <a:ea typeface="+mn-lt"/>
                <a:cs typeface="+mn-lt"/>
              </a:rPr>
              <a:t> in </a:t>
            </a:r>
            <a:r>
              <a:rPr lang="cs-CZ" sz="2000" dirty="0" err="1">
                <a:solidFill>
                  <a:schemeClr val="tx1">
                    <a:lumMod val="65000"/>
                    <a:lumOff val="35000"/>
                  </a:schemeClr>
                </a:solidFill>
                <a:ea typeface="+mn-lt"/>
                <a:cs typeface="+mn-lt"/>
              </a:rPr>
              <a:t>agriculture</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leverages</a:t>
            </a:r>
            <a:r>
              <a:rPr lang="cs-CZ" sz="2000" dirty="0">
                <a:solidFill>
                  <a:schemeClr val="tx1">
                    <a:lumMod val="65000"/>
                    <a:lumOff val="35000"/>
                  </a:schemeClr>
                </a:solidFill>
                <a:ea typeface="+mn-lt"/>
                <a:cs typeface="+mn-lt"/>
              </a:rPr>
              <a:t> AI and </a:t>
            </a:r>
            <a:r>
              <a:rPr lang="cs-CZ" sz="2000" dirty="0" err="1">
                <a:solidFill>
                  <a:schemeClr val="tx1">
                    <a:lumMod val="65000"/>
                    <a:lumOff val="35000"/>
                  </a:schemeClr>
                </a:solidFill>
                <a:ea typeface="+mn-lt"/>
                <a:cs typeface="+mn-lt"/>
              </a:rPr>
              <a:t>computer</a:t>
            </a:r>
            <a:r>
              <a:rPr lang="cs-CZ" sz="2000" dirty="0">
                <a:solidFill>
                  <a:schemeClr val="tx1">
                    <a:lumMod val="65000"/>
                    <a:lumOff val="35000"/>
                  </a:schemeClr>
                </a:solidFill>
                <a:ea typeface="+mn-lt"/>
                <a:cs typeface="+mn-lt"/>
              </a:rPr>
              <a:t> vision to </a:t>
            </a:r>
            <a:r>
              <a:rPr lang="cs-CZ" sz="2000" dirty="0" err="1">
                <a:solidFill>
                  <a:schemeClr val="tx1">
                    <a:lumMod val="65000"/>
                    <a:lumOff val="35000"/>
                  </a:schemeClr>
                </a:solidFill>
                <a:ea typeface="+mn-lt"/>
                <a:cs typeface="+mn-lt"/>
              </a:rPr>
              <a:t>identify</a:t>
            </a:r>
            <a:r>
              <a:rPr lang="cs-CZ" sz="2000" dirty="0">
                <a:solidFill>
                  <a:schemeClr val="tx1">
                    <a:lumMod val="65000"/>
                    <a:lumOff val="35000"/>
                  </a:schemeClr>
                </a:solidFill>
                <a:ea typeface="+mn-lt"/>
                <a:cs typeface="+mn-lt"/>
              </a:rPr>
              <a:t> and </a:t>
            </a:r>
            <a:r>
              <a:rPr lang="cs-CZ" sz="2000" dirty="0" err="1">
                <a:solidFill>
                  <a:schemeClr val="tx1">
                    <a:lumMod val="65000"/>
                    <a:lumOff val="35000"/>
                  </a:schemeClr>
                </a:solidFill>
                <a:ea typeface="+mn-lt"/>
                <a:cs typeface="+mn-lt"/>
              </a:rPr>
              <a:t>locate</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specific</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items</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within</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images</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or</a:t>
            </a:r>
            <a:r>
              <a:rPr lang="cs-CZ" sz="2000" dirty="0">
                <a:solidFill>
                  <a:schemeClr val="tx1">
                    <a:lumMod val="65000"/>
                    <a:lumOff val="35000"/>
                  </a:schemeClr>
                </a:solidFill>
                <a:ea typeface="+mn-lt"/>
                <a:cs typeface="+mn-lt"/>
              </a:rPr>
              <a:t> video </a:t>
            </a:r>
            <a:r>
              <a:rPr lang="cs-CZ" sz="2000" dirty="0" err="1">
                <a:solidFill>
                  <a:schemeClr val="tx1">
                    <a:lumMod val="65000"/>
                    <a:lumOff val="35000"/>
                  </a:schemeClr>
                </a:solidFill>
                <a:ea typeface="+mn-lt"/>
                <a:cs typeface="+mn-lt"/>
              </a:rPr>
              <a:t>streams</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enhancing</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precision</a:t>
            </a:r>
            <a:r>
              <a:rPr lang="cs-CZ" sz="2000" dirty="0">
                <a:solidFill>
                  <a:schemeClr val="tx1">
                    <a:lumMod val="65000"/>
                    <a:lumOff val="35000"/>
                  </a:schemeClr>
                </a:solidFill>
                <a:ea typeface="+mn-lt"/>
                <a:cs typeface="+mn-lt"/>
              </a:rPr>
              <a:t> and </a:t>
            </a:r>
            <a:r>
              <a:rPr lang="cs-CZ" sz="2000" dirty="0" err="1">
                <a:solidFill>
                  <a:schemeClr val="tx1">
                    <a:lumMod val="65000"/>
                    <a:lumOff val="35000"/>
                  </a:schemeClr>
                </a:solidFill>
                <a:ea typeface="+mn-lt"/>
                <a:cs typeface="+mn-lt"/>
              </a:rPr>
              <a:t>automation</a:t>
            </a:r>
            <a:r>
              <a:rPr lang="cs-CZ" sz="2000" dirty="0">
                <a:solidFill>
                  <a:schemeClr val="tx1">
                    <a:lumMod val="65000"/>
                    <a:lumOff val="35000"/>
                  </a:schemeClr>
                </a:solidFill>
                <a:ea typeface="+mn-lt"/>
                <a:cs typeface="+mn-lt"/>
              </a:rPr>
              <a:t> in </a:t>
            </a:r>
            <a:r>
              <a:rPr lang="cs-CZ" sz="2000" dirty="0" err="1">
                <a:solidFill>
                  <a:schemeClr val="tx1">
                    <a:lumMod val="65000"/>
                    <a:lumOff val="35000"/>
                  </a:schemeClr>
                </a:solidFill>
                <a:ea typeface="+mn-lt"/>
                <a:cs typeface="+mn-lt"/>
              </a:rPr>
              <a:t>farming</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practices</a:t>
            </a:r>
            <a:r>
              <a:rPr lang="cs-CZ" sz="2000" dirty="0">
                <a:solidFill>
                  <a:schemeClr val="tx1">
                    <a:lumMod val="65000"/>
                    <a:lumOff val="35000"/>
                  </a:schemeClr>
                </a:solidFill>
                <a:ea typeface="+mn-lt"/>
                <a:cs typeface="+mn-lt"/>
              </a:rPr>
              <a:t>. </a:t>
            </a:r>
          </a:p>
          <a:p>
            <a:r>
              <a:rPr lang="cs-CZ" sz="2000" dirty="0" err="1">
                <a:solidFill>
                  <a:schemeClr val="tx1">
                    <a:lumMod val="65000"/>
                    <a:lumOff val="35000"/>
                  </a:schemeClr>
                </a:solidFill>
                <a:ea typeface="+mn-lt"/>
                <a:cs typeface="+mn-lt"/>
              </a:rPr>
              <a:t>For</a:t>
            </a:r>
            <a:r>
              <a:rPr lang="cs-CZ" sz="2000" dirty="0">
                <a:solidFill>
                  <a:schemeClr val="tx1">
                    <a:lumMod val="65000"/>
                    <a:lumOff val="35000"/>
                  </a:schemeClr>
                </a:solidFill>
                <a:ea typeface="+mn-lt"/>
                <a:cs typeface="+mn-lt"/>
              </a:rPr>
              <a:t> instance, </a:t>
            </a:r>
            <a:r>
              <a:rPr lang="cs-CZ" sz="2000" b="1" dirty="0" err="1">
                <a:solidFill>
                  <a:schemeClr val="tx1">
                    <a:lumMod val="65000"/>
                    <a:lumOff val="35000"/>
                  </a:schemeClr>
                </a:solidFill>
                <a:ea typeface="+mn-lt"/>
                <a:cs typeface="+mn-lt"/>
              </a:rPr>
              <a:t>weed</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detection</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systems</a:t>
            </a:r>
            <a:r>
              <a:rPr lang="cs-CZ" sz="2000" dirty="0">
                <a:solidFill>
                  <a:schemeClr val="tx1">
                    <a:lumMod val="65000"/>
                    <a:lumOff val="35000"/>
                  </a:schemeClr>
                </a:solidFill>
                <a:ea typeface="+mn-lt"/>
                <a:cs typeface="+mn-lt"/>
              </a:rPr>
              <a:t> use </a:t>
            </a:r>
            <a:r>
              <a:rPr lang="cs-CZ" sz="2000" dirty="0" err="1">
                <a:solidFill>
                  <a:schemeClr val="tx1">
                    <a:lumMod val="65000"/>
                    <a:lumOff val="35000"/>
                  </a:schemeClr>
                </a:solidFill>
                <a:ea typeface="+mn-lt"/>
                <a:cs typeface="+mn-lt"/>
              </a:rPr>
              <a:t>object</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detection</a:t>
            </a:r>
            <a:r>
              <a:rPr lang="cs-CZ" sz="2000" dirty="0">
                <a:solidFill>
                  <a:schemeClr val="tx1">
                    <a:lumMod val="65000"/>
                    <a:lumOff val="35000"/>
                  </a:schemeClr>
                </a:solidFill>
                <a:ea typeface="+mn-lt"/>
                <a:cs typeface="+mn-lt"/>
              </a:rPr>
              <a:t> to </a:t>
            </a:r>
            <a:r>
              <a:rPr lang="cs-CZ" sz="2000" dirty="0" err="1">
                <a:ea typeface="+mn-lt"/>
                <a:cs typeface="+mn-lt"/>
              </a:rPr>
              <a:t>distinguish</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weeds</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from</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crops</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enabling</a:t>
            </a:r>
            <a:r>
              <a:rPr lang="cs-CZ" sz="2000"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targeted</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spraying</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that</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reduces</a:t>
            </a:r>
            <a:r>
              <a:rPr lang="cs-CZ" sz="2000" dirty="0">
                <a:solidFill>
                  <a:schemeClr val="tx1">
                    <a:lumMod val="65000"/>
                    <a:lumOff val="35000"/>
                  </a:schemeClr>
                </a:solidFill>
                <a:ea typeface="+mn-lt"/>
                <a:cs typeface="+mn-lt"/>
              </a:rPr>
              <a:t> herbicide use and </a:t>
            </a:r>
            <a:r>
              <a:rPr lang="cs-CZ" sz="2000" dirty="0" err="1">
                <a:solidFill>
                  <a:schemeClr val="tx1">
                    <a:lumMod val="65000"/>
                    <a:lumOff val="35000"/>
                  </a:schemeClr>
                </a:solidFill>
                <a:ea typeface="+mn-lt"/>
                <a:cs typeface="+mn-lt"/>
              </a:rPr>
              <a:t>protects</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the</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crop</a:t>
            </a:r>
            <a:r>
              <a:rPr lang="cs-CZ" sz="2000" dirty="0">
                <a:solidFill>
                  <a:schemeClr val="tx1">
                    <a:lumMod val="65000"/>
                    <a:lumOff val="35000"/>
                  </a:schemeClr>
                </a:solidFill>
                <a:ea typeface="+mn-lt"/>
                <a:cs typeface="+mn-lt"/>
              </a:rPr>
              <a:t>. In </a:t>
            </a:r>
            <a:r>
              <a:rPr lang="cs-CZ" sz="2000" dirty="0" err="1">
                <a:solidFill>
                  <a:schemeClr val="tx1">
                    <a:lumMod val="65000"/>
                    <a:lumOff val="35000"/>
                  </a:schemeClr>
                </a:solidFill>
                <a:ea typeface="+mn-lt"/>
                <a:cs typeface="+mn-lt"/>
              </a:rPr>
              <a:t>orchards</a:t>
            </a:r>
            <a:r>
              <a:rPr lang="cs-CZ" sz="2000" dirty="0">
                <a:solidFill>
                  <a:schemeClr val="tx1">
                    <a:lumMod val="65000"/>
                    <a:lumOff val="35000"/>
                  </a:schemeClr>
                </a:solidFill>
                <a:ea typeface="+mn-lt"/>
                <a:cs typeface="+mn-lt"/>
              </a:rPr>
              <a:t> and </a:t>
            </a:r>
            <a:r>
              <a:rPr lang="cs-CZ" sz="2000" dirty="0" err="1">
                <a:solidFill>
                  <a:schemeClr val="tx1">
                    <a:lumMod val="65000"/>
                    <a:lumOff val="35000"/>
                  </a:schemeClr>
                </a:solidFill>
                <a:ea typeface="+mn-lt"/>
                <a:cs typeface="+mn-lt"/>
              </a:rPr>
              <a:t>vineyards</a:t>
            </a:r>
            <a:r>
              <a:rPr lang="cs-CZ" sz="2000" dirty="0">
                <a:solidFill>
                  <a:schemeClr val="tx1">
                    <a:lumMod val="65000"/>
                    <a:lumOff val="35000"/>
                  </a:schemeClr>
                </a:solidFill>
                <a:ea typeface="+mn-lt"/>
                <a:cs typeface="+mn-lt"/>
              </a:rPr>
              <a:t>, AI </a:t>
            </a:r>
            <a:r>
              <a:rPr lang="cs-CZ" sz="2000" dirty="0" err="1">
                <a:solidFill>
                  <a:schemeClr val="tx1">
                    <a:lumMod val="65000"/>
                    <a:lumOff val="35000"/>
                  </a:schemeClr>
                </a:solidFill>
                <a:ea typeface="+mn-lt"/>
                <a:cs typeface="+mn-lt"/>
              </a:rPr>
              <a:t>can</a:t>
            </a:r>
            <a:r>
              <a:rPr lang="cs-CZ" sz="2000"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count</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fruits</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like</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apples</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or</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grapes</a:t>
            </a:r>
            <a:r>
              <a:rPr lang="cs-CZ" sz="2000" b="1" dirty="0">
                <a:solidFill>
                  <a:schemeClr val="tx1">
                    <a:lumMod val="65000"/>
                    <a:lumOff val="35000"/>
                  </a:schemeClr>
                </a:solidFill>
                <a:ea typeface="+mn-lt"/>
                <a:cs typeface="+mn-lt"/>
              </a:rPr>
              <a:t> on </a:t>
            </a:r>
            <a:r>
              <a:rPr lang="cs-CZ" sz="2000" b="1" dirty="0" err="1">
                <a:solidFill>
                  <a:schemeClr val="tx1">
                    <a:lumMod val="65000"/>
                    <a:lumOff val="35000"/>
                  </a:schemeClr>
                </a:solidFill>
                <a:ea typeface="+mn-lt"/>
                <a:cs typeface="+mn-lt"/>
              </a:rPr>
              <a:t>trees</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providing</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accurate</a:t>
            </a:r>
            <a:r>
              <a:rPr lang="cs-CZ" sz="2000"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yield</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estimations</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for</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harvest</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planning</a:t>
            </a:r>
            <a:r>
              <a:rPr lang="cs-CZ" sz="2000" dirty="0">
                <a:solidFill>
                  <a:schemeClr val="tx1">
                    <a:lumMod val="65000"/>
                    <a:lumOff val="35000"/>
                  </a:schemeClr>
                </a:solidFill>
                <a:ea typeface="+mn-lt"/>
                <a:cs typeface="+mn-lt"/>
              </a:rPr>
              <a:t>. </a:t>
            </a:r>
          </a:p>
          <a:p>
            <a:r>
              <a:rPr lang="cs-CZ" sz="2000" b="1" dirty="0" err="1">
                <a:solidFill>
                  <a:schemeClr val="tx1">
                    <a:lumMod val="65000"/>
                    <a:lumOff val="35000"/>
                  </a:schemeClr>
                </a:solidFill>
                <a:ea typeface="+mn-lt"/>
                <a:cs typeface="+mn-lt"/>
              </a:rPr>
              <a:t>Livestock</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tracking</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uses</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camera</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systems</a:t>
            </a:r>
            <a:r>
              <a:rPr lang="cs-CZ" sz="2000" dirty="0">
                <a:solidFill>
                  <a:schemeClr val="tx1">
                    <a:lumMod val="65000"/>
                    <a:lumOff val="35000"/>
                  </a:schemeClr>
                </a:solidFill>
                <a:ea typeface="+mn-lt"/>
                <a:cs typeface="+mn-lt"/>
              </a:rPr>
              <a:t> and </a:t>
            </a:r>
            <a:r>
              <a:rPr lang="cs-CZ" sz="2000" dirty="0" err="1">
                <a:solidFill>
                  <a:schemeClr val="tx1">
                    <a:lumMod val="65000"/>
                    <a:lumOff val="35000"/>
                  </a:schemeClr>
                </a:solidFill>
                <a:ea typeface="+mn-lt"/>
                <a:cs typeface="+mn-lt"/>
              </a:rPr>
              <a:t>object</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detection</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algorithms</a:t>
            </a:r>
            <a:r>
              <a:rPr lang="cs-CZ" sz="2000" dirty="0">
                <a:solidFill>
                  <a:schemeClr val="tx1">
                    <a:lumMod val="65000"/>
                    <a:lumOff val="35000"/>
                  </a:schemeClr>
                </a:solidFill>
                <a:ea typeface="+mn-lt"/>
                <a:cs typeface="+mn-lt"/>
              </a:rPr>
              <a:t> to </a:t>
            </a:r>
            <a:r>
              <a:rPr lang="cs-CZ" sz="2000" b="1" dirty="0" err="1">
                <a:solidFill>
                  <a:schemeClr val="tx1">
                    <a:lumMod val="65000"/>
                    <a:lumOff val="35000"/>
                  </a:schemeClr>
                </a:solidFill>
                <a:ea typeface="+mn-lt"/>
                <a:cs typeface="+mn-lt"/>
              </a:rPr>
              <a:t>identify</a:t>
            </a:r>
            <a:r>
              <a:rPr lang="cs-CZ" sz="2000" b="1" dirty="0">
                <a:solidFill>
                  <a:schemeClr val="tx1">
                    <a:lumMod val="65000"/>
                    <a:lumOff val="35000"/>
                  </a:schemeClr>
                </a:solidFill>
                <a:ea typeface="+mn-lt"/>
                <a:cs typeface="+mn-lt"/>
              </a:rPr>
              <a:t> and monitor </a:t>
            </a:r>
            <a:r>
              <a:rPr lang="cs-CZ" sz="2000" b="1" dirty="0" err="1">
                <a:solidFill>
                  <a:schemeClr val="tx1">
                    <a:lumMod val="65000"/>
                    <a:lumOff val="35000"/>
                  </a:schemeClr>
                </a:solidFill>
                <a:ea typeface="+mn-lt"/>
                <a:cs typeface="+mn-lt"/>
              </a:rPr>
              <a:t>individual</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animals</a:t>
            </a:r>
            <a:r>
              <a:rPr lang="cs-CZ" sz="2000" dirty="0">
                <a:solidFill>
                  <a:schemeClr val="tx1">
                    <a:lumMod val="65000"/>
                    <a:lumOff val="35000"/>
                  </a:schemeClr>
                </a:solidFill>
                <a:ea typeface="+mn-lt"/>
                <a:cs typeface="+mn-lt"/>
              </a:rPr>
              <a:t> in </a:t>
            </a:r>
            <a:r>
              <a:rPr lang="cs-CZ" sz="2000" dirty="0" err="1">
                <a:solidFill>
                  <a:schemeClr val="tx1">
                    <a:lumMod val="65000"/>
                    <a:lumOff val="35000"/>
                  </a:schemeClr>
                </a:solidFill>
                <a:ea typeface="+mn-lt"/>
                <a:cs typeface="+mn-lt"/>
              </a:rPr>
              <a:t>pastures</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improving</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herd</a:t>
            </a:r>
            <a:r>
              <a:rPr lang="cs-CZ" sz="2000" dirty="0">
                <a:solidFill>
                  <a:schemeClr val="tx1">
                    <a:lumMod val="65000"/>
                    <a:lumOff val="35000"/>
                  </a:schemeClr>
                </a:solidFill>
                <a:ea typeface="+mn-lt"/>
                <a:cs typeface="+mn-lt"/>
              </a:rPr>
              <a:t> management and </a:t>
            </a:r>
            <a:r>
              <a:rPr lang="cs-CZ" sz="2000" dirty="0" err="1">
                <a:solidFill>
                  <a:schemeClr val="tx1">
                    <a:lumMod val="65000"/>
                    <a:lumOff val="35000"/>
                  </a:schemeClr>
                </a:solidFill>
                <a:ea typeface="+mn-lt"/>
                <a:cs typeface="+mn-lt"/>
              </a:rPr>
              <a:t>security</a:t>
            </a:r>
            <a:r>
              <a:rPr lang="cs-CZ" sz="2000" dirty="0">
                <a:solidFill>
                  <a:schemeClr val="tx1">
                    <a:lumMod val="65000"/>
                    <a:lumOff val="35000"/>
                  </a:schemeClr>
                </a:solidFill>
                <a:ea typeface="+mn-lt"/>
                <a:cs typeface="+mn-lt"/>
              </a:rPr>
              <a:t>. </a:t>
            </a:r>
          </a:p>
          <a:p>
            <a:r>
              <a:rPr lang="cs-CZ" sz="2000" dirty="0" err="1">
                <a:solidFill>
                  <a:schemeClr val="tx1">
                    <a:lumMod val="65000"/>
                    <a:lumOff val="35000"/>
                  </a:schemeClr>
                </a:solidFill>
                <a:ea typeface="+mn-lt"/>
                <a:cs typeface="+mn-lt"/>
              </a:rPr>
              <a:t>Additionally</a:t>
            </a:r>
            <a:r>
              <a:rPr lang="cs-CZ" sz="2000" dirty="0">
                <a:solidFill>
                  <a:schemeClr val="tx1">
                    <a:lumMod val="65000"/>
                    <a:lumOff val="35000"/>
                  </a:schemeClr>
                </a:solidFill>
                <a:ea typeface="+mn-lt"/>
                <a:cs typeface="+mn-lt"/>
              </a:rPr>
              <a:t>, AI-</a:t>
            </a:r>
            <a:r>
              <a:rPr lang="cs-CZ" sz="2000" dirty="0" err="1">
                <a:solidFill>
                  <a:schemeClr val="tx1">
                    <a:lumMod val="65000"/>
                    <a:lumOff val="35000"/>
                  </a:schemeClr>
                </a:solidFill>
                <a:ea typeface="+mn-lt"/>
                <a:cs typeface="+mn-lt"/>
              </a:rPr>
              <a:t>powered</a:t>
            </a:r>
            <a:r>
              <a:rPr lang="cs-CZ" sz="2000"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obstacle</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detection</a:t>
            </a:r>
            <a:r>
              <a:rPr lang="cs-CZ" sz="2000" dirty="0" err="1">
                <a:solidFill>
                  <a:schemeClr val="tx1">
                    <a:lumMod val="65000"/>
                    <a:lumOff val="35000"/>
                  </a:schemeClr>
                </a:solidFill>
                <a:ea typeface="+mn-lt"/>
                <a:cs typeface="+mn-lt"/>
              </a:rPr>
              <a:t>on</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autonomous</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farm</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machinery</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helps</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detect</a:t>
            </a:r>
            <a:r>
              <a:rPr lang="cs-CZ" sz="2000"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stones</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people</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or</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other</a:t>
            </a:r>
            <a:r>
              <a:rPr lang="cs-CZ" sz="2000" b="1" dirty="0">
                <a:solidFill>
                  <a:schemeClr val="tx1">
                    <a:lumMod val="65000"/>
                    <a:lumOff val="35000"/>
                  </a:schemeClr>
                </a:solidFill>
                <a:ea typeface="+mn-lt"/>
                <a:cs typeface="+mn-lt"/>
              </a:rPr>
              <a:t> </a:t>
            </a:r>
            <a:r>
              <a:rPr lang="cs-CZ" sz="2000" b="1" dirty="0" err="1">
                <a:solidFill>
                  <a:schemeClr val="tx1">
                    <a:lumMod val="65000"/>
                    <a:lumOff val="35000"/>
                  </a:schemeClr>
                </a:solidFill>
                <a:ea typeface="+mn-lt"/>
                <a:cs typeface="+mn-lt"/>
              </a:rPr>
              <a:t>hazards</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increasing</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operational</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safety</a:t>
            </a:r>
            <a:r>
              <a:rPr lang="cs-CZ" sz="2000" dirty="0">
                <a:solidFill>
                  <a:schemeClr val="tx1">
                    <a:lumMod val="65000"/>
                    <a:lumOff val="35000"/>
                  </a:schemeClr>
                </a:solidFill>
                <a:ea typeface="+mn-lt"/>
                <a:cs typeface="+mn-lt"/>
              </a:rPr>
              <a:t> and </a:t>
            </a:r>
            <a:r>
              <a:rPr lang="cs-CZ" sz="2000" dirty="0" err="1">
                <a:solidFill>
                  <a:schemeClr val="tx1">
                    <a:lumMod val="65000"/>
                    <a:lumOff val="35000"/>
                  </a:schemeClr>
                </a:solidFill>
                <a:ea typeface="+mn-lt"/>
                <a:cs typeface="+mn-lt"/>
              </a:rPr>
              <a:t>reducing</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equipment</a:t>
            </a:r>
            <a:r>
              <a:rPr lang="cs-CZ" sz="2000" dirty="0">
                <a:solidFill>
                  <a:schemeClr val="tx1">
                    <a:lumMod val="65000"/>
                    <a:lumOff val="35000"/>
                  </a:schemeClr>
                </a:solidFill>
                <a:ea typeface="+mn-lt"/>
                <a:cs typeface="+mn-lt"/>
              </a:rPr>
              <a:t> </a:t>
            </a:r>
            <a:r>
              <a:rPr lang="cs-CZ" sz="2000" dirty="0" err="1">
                <a:solidFill>
                  <a:schemeClr val="tx1">
                    <a:lumMod val="65000"/>
                    <a:lumOff val="35000"/>
                  </a:schemeClr>
                </a:solidFill>
                <a:ea typeface="+mn-lt"/>
                <a:cs typeface="+mn-lt"/>
              </a:rPr>
              <a:t>damage</a:t>
            </a:r>
            <a:r>
              <a:rPr lang="cs-CZ" sz="2000" dirty="0">
                <a:solidFill>
                  <a:schemeClr val="tx1">
                    <a:lumMod val="65000"/>
                    <a:lumOff val="35000"/>
                  </a:schemeClr>
                </a:solidFill>
                <a:ea typeface="+mn-lt"/>
                <a:cs typeface="+mn-lt"/>
              </a:rPr>
              <a:t>.</a:t>
            </a:r>
            <a:endParaRPr lang="cs-CZ" sz="2000" dirty="0">
              <a:solidFill>
                <a:schemeClr val="tx1">
                  <a:lumMod val="65000"/>
                  <a:lumOff val="35000"/>
                </a:schemeClr>
              </a:solidFill>
            </a:endParaRPr>
          </a:p>
        </p:txBody>
      </p:sp>
    </p:spTree>
    <p:extLst>
      <p:ext uri="{BB962C8B-B14F-4D97-AF65-F5344CB8AC3E}">
        <p14:creationId xmlns:p14="http://schemas.microsoft.com/office/powerpoint/2010/main" val="4189112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tekstu 3">
            <a:extLst>
              <a:ext uri="{FF2B5EF4-FFF2-40B4-BE49-F238E27FC236}">
                <a16:creationId xmlns:a16="http://schemas.microsoft.com/office/drawing/2014/main" id="{CB129319-BA5A-68FC-E921-5F216D3CFC07}"/>
              </a:ext>
            </a:extLst>
          </p:cNvPr>
          <p:cNvSpPr>
            <a:spLocks noGrp="1"/>
          </p:cNvSpPr>
          <p:nvPr>
            <p:ph type="body" sz="quarter" idx="14"/>
          </p:nvPr>
        </p:nvSpPr>
        <p:spPr>
          <a:xfrm>
            <a:off x="6834909" y="569154"/>
            <a:ext cx="4887051" cy="4136961"/>
          </a:xfrm>
        </p:spPr>
        <p:txBody>
          <a:bodyPr lIns="91440" tIns="45720" rIns="91440" bIns="45720" anchor="t">
            <a:noAutofit/>
          </a:bodyPr>
          <a:lstStyle/>
          <a:p>
            <a:pPr algn="just"/>
            <a:endParaRPr lang="en-US" noProof="0">
              <a:ea typeface="Calibri"/>
              <a:cs typeface="Calibri"/>
            </a:endParaRPr>
          </a:p>
          <a:p>
            <a:pPr algn="just"/>
            <a:endParaRPr lang="en-US">
              <a:solidFill>
                <a:srgbClr val="007772"/>
              </a:solidFill>
            </a:endParaRPr>
          </a:p>
          <a:p>
            <a:pPr algn="just"/>
            <a:endParaRPr lang="en-US">
              <a:solidFill>
                <a:srgbClr val="007772"/>
              </a:solidFill>
            </a:endParaRPr>
          </a:p>
          <a:p>
            <a:pPr algn="just"/>
            <a:endParaRPr lang="en-US">
              <a:solidFill>
                <a:srgbClr val="007772"/>
              </a:solidFill>
              <a:ea typeface="Calibri" panose="020F0502020204030204"/>
              <a:cs typeface="Calibri" panose="020F0502020204030204"/>
            </a:endParaRPr>
          </a:p>
          <a:p>
            <a:pPr algn="just"/>
            <a:endParaRPr lang="en-US">
              <a:solidFill>
                <a:srgbClr val="007772"/>
              </a:solidFill>
              <a:ea typeface="Calibri" panose="020F0502020204030204"/>
              <a:cs typeface="Calibri" panose="020F0502020204030204"/>
            </a:endParaRPr>
          </a:p>
          <a:p>
            <a:pPr algn="just"/>
            <a:r>
              <a:rPr lang="pl-PL" err="1">
                <a:solidFill>
                  <a:srgbClr val="007772"/>
                </a:solidFill>
              </a:rPr>
              <a:t>More</a:t>
            </a:r>
            <a:r>
              <a:rPr lang="pl-PL">
                <a:solidFill>
                  <a:srgbClr val="007772"/>
                </a:solidFill>
              </a:rPr>
              <a:t> </a:t>
            </a:r>
            <a:r>
              <a:rPr lang="pl-PL" err="1">
                <a:solidFill>
                  <a:srgbClr val="007772"/>
                </a:solidFill>
              </a:rPr>
              <a:t>information</a:t>
            </a:r>
            <a:r>
              <a:rPr lang="pl-PL">
                <a:solidFill>
                  <a:srgbClr val="007772"/>
                </a:solidFill>
              </a:rPr>
              <a:t> </a:t>
            </a:r>
            <a:r>
              <a:rPr lang="pl-PL" err="1">
                <a:solidFill>
                  <a:srgbClr val="007772"/>
                </a:solidFill>
              </a:rPr>
              <a:t>about</a:t>
            </a:r>
            <a:r>
              <a:rPr lang="pl-PL">
                <a:solidFill>
                  <a:srgbClr val="007772"/>
                </a:solidFill>
              </a:rPr>
              <a:t> </a:t>
            </a:r>
            <a:r>
              <a:rPr lang="pl-PL" b="1" err="1">
                <a:solidFill>
                  <a:srgbClr val="007772"/>
                </a:solidFill>
              </a:rPr>
              <a:t>drones</a:t>
            </a:r>
            <a:r>
              <a:rPr lang="pl-PL" b="1">
                <a:solidFill>
                  <a:srgbClr val="007772"/>
                </a:solidFill>
              </a:rPr>
              <a:t> </a:t>
            </a:r>
            <a:endParaRPr lang="pl-PL" b="1">
              <a:solidFill>
                <a:srgbClr val="007772"/>
              </a:solidFill>
              <a:ea typeface="Calibri"/>
              <a:cs typeface="Calibri"/>
            </a:endParaRPr>
          </a:p>
          <a:p>
            <a:pPr algn="just"/>
            <a:r>
              <a:rPr lang="en-GB" sz="1800">
                <a:solidFill>
                  <a:srgbClr val="007772"/>
                </a:solidFill>
                <a:sym typeface="Wingdings" panose="05000000000000000000" pitchFamily="2" charset="2"/>
              </a:rPr>
              <a:t></a:t>
            </a:r>
            <a:r>
              <a:rPr lang="en-IE" sz="1800">
                <a:hlinkClick r:id="rId4"/>
              </a:rPr>
              <a:t> Drones and the Future of Farming </a:t>
            </a:r>
            <a:endParaRPr lang="pl-PL" sz="1800">
              <a:ea typeface="Calibri"/>
              <a:cs typeface="Calibri"/>
            </a:endParaRPr>
          </a:p>
          <a:p>
            <a:pPr algn="just"/>
            <a:r>
              <a:rPr lang="en-IE" sz="1800">
                <a:hlinkClick r:id="rId4"/>
              </a:rPr>
              <a:t>| National Geographic</a:t>
            </a:r>
            <a:endParaRPr lang="pl-PL" sz="1800" noProof="0">
              <a:ea typeface="Calibri"/>
              <a:cs typeface="Calibri"/>
            </a:endParaRPr>
          </a:p>
        </p:txBody>
      </p:sp>
      <p:sp>
        <p:nvSpPr>
          <p:cNvPr id="3" name="Text Placeholder 10">
            <a:extLst>
              <a:ext uri="{FF2B5EF4-FFF2-40B4-BE49-F238E27FC236}">
                <a16:creationId xmlns:a16="http://schemas.microsoft.com/office/drawing/2014/main" id="{8FAE76C2-8E5B-F536-6A30-A2032509C5C7}"/>
              </a:ext>
            </a:extLst>
          </p:cNvPr>
          <p:cNvSpPr>
            <a:spLocks noGrp="1"/>
          </p:cNvSpPr>
          <p:nvPr>
            <p:ph type="body" sz="quarter" idx="13"/>
          </p:nvPr>
        </p:nvSpPr>
        <p:spPr>
          <a:xfrm>
            <a:off x="1686786" y="1129413"/>
            <a:ext cx="8534576" cy="697353"/>
          </a:xfrm>
        </p:spPr>
        <p:txBody>
          <a:bodyPr lIns="91440" tIns="45720" rIns="91440" bIns="45720" anchor="t">
            <a:noAutofit/>
          </a:bodyPr>
          <a:lstStyle/>
          <a:p>
            <a:r>
              <a:rPr lang="pl-PL" b="1" dirty="0"/>
              <a:t>Using of Drones in Precision </a:t>
            </a:r>
            <a:r>
              <a:rPr lang="en-IE" b="1" dirty="0"/>
              <a:t>Agriculture</a:t>
            </a:r>
            <a:endParaRPr lang="pl-PL" b="1" noProof="0" dirty="0">
              <a:ea typeface="Calibri"/>
              <a:cs typeface="Calibri"/>
            </a:endParaRPr>
          </a:p>
        </p:txBody>
      </p:sp>
      <p:pic>
        <p:nvPicPr>
          <p:cNvPr id="7" name="Online médium 6" title="Drones and the Future of Farming | National Geographic">
            <a:hlinkClick r:id="" action="ppaction://media"/>
            <a:extLst>
              <a:ext uri="{FF2B5EF4-FFF2-40B4-BE49-F238E27FC236}">
                <a16:creationId xmlns:a16="http://schemas.microsoft.com/office/drawing/2014/main" id="{0492F430-C864-EEE5-31CE-0D394043F12C}"/>
              </a:ext>
            </a:extLst>
          </p:cNvPr>
          <p:cNvPicPr>
            <a:picLocks noRot="1" noChangeAspect="1"/>
          </p:cNvPicPr>
          <p:nvPr>
            <a:videoFile r:link="rId2"/>
          </p:nvPr>
        </p:nvPicPr>
        <p:blipFill>
          <a:blip r:embed="rId5"/>
          <a:stretch>
            <a:fillRect/>
          </a:stretch>
        </p:blipFill>
        <p:spPr>
          <a:xfrm>
            <a:off x="1086442" y="2829732"/>
            <a:ext cx="5119366" cy="2890434"/>
          </a:xfrm>
          <a:prstGeom prst="rect">
            <a:avLst/>
          </a:prstGeom>
        </p:spPr>
      </p:pic>
    </p:spTree>
    <p:custDataLst>
      <p:tags r:id="rId1"/>
    </p:custDataLst>
    <p:extLst>
      <p:ext uri="{BB962C8B-B14F-4D97-AF65-F5344CB8AC3E}">
        <p14:creationId xmlns:p14="http://schemas.microsoft.com/office/powerpoint/2010/main" val="20664185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6.4"/>
</p:tagLst>
</file>

<file path=ppt/theme/theme1.xml><?xml version="1.0" encoding="utf-8"?>
<a:theme xmlns:a="http://schemas.openxmlformats.org/drawingml/2006/main" name="Motiv Offic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art Skills - landscape ppt with CC licence.pptx" id="{4D768B39-0296-443B-84FA-B5821D21D6C4}" vid="{48C4ECF8-0A10-4632-8B52-E2E587733A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651b1ec-d991-4d4b-b8eb-4dc0d5a73a78">
      <Terms xmlns="http://schemas.microsoft.com/office/infopath/2007/PartnerControls"/>
    </lcf76f155ced4ddcb4097134ff3c332f>
    <TaxCatchAll xmlns="3374af87-adae-48da-b513-0d7080d8e0e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2FE2DE4B53024C91A972E0E84432FA" ma:contentTypeVersion="15" ma:contentTypeDescription="Create a new document." ma:contentTypeScope="" ma:versionID="39fe86a61471b84e820a99c08c96419a">
  <xsd:schema xmlns:xsd="http://www.w3.org/2001/XMLSchema" xmlns:xs="http://www.w3.org/2001/XMLSchema" xmlns:p="http://schemas.microsoft.com/office/2006/metadata/properties" xmlns:ns2="a651b1ec-d991-4d4b-b8eb-4dc0d5a73a78" xmlns:ns3="3374af87-adae-48da-b513-0d7080d8e0e2" targetNamespace="http://schemas.microsoft.com/office/2006/metadata/properties" ma:root="true" ma:fieldsID="5a96f0a567bbe8695687555c0cd8155c" ns2:_="" ns3:_="">
    <xsd:import namespace="a651b1ec-d991-4d4b-b8eb-4dc0d5a73a78"/>
    <xsd:import namespace="3374af87-adae-48da-b513-0d7080d8e0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1b1ec-d991-4d4b-b8eb-4dc0d5a73a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74af87-adae-48da-b513-0d7080d8e0e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a28d972-c01e-44ee-95ef-6b9faca3641c}" ma:internalName="TaxCatchAll" ma:showField="CatchAllData" ma:web="3374af87-adae-48da-b513-0d7080d8e0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A9245F-27FA-4E3D-978C-41EC2073B482}">
  <ds:schemaRefs>
    <ds:schemaRef ds:uri="http://purl.org/dc/elements/1.1/"/>
    <ds:schemaRef ds:uri="http://schemas.microsoft.com/office/2006/documentManagement/types"/>
    <ds:schemaRef ds:uri="3374af87-adae-48da-b513-0d7080d8e0e2"/>
    <ds:schemaRef ds:uri="http://purl.org/dc/terms/"/>
    <ds:schemaRef ds:uri="http://schemas.openxmlformats.org/package/2006/metadata/core-properties"/>
    <ds:schemaRef ds:uri="http://www.w3.org/XML/1998/namespace"/>
    <ds:schemaRef ds:uri="http://purl.org/dc/dcmitype/"/>
    <ds:schemaRef ds:uri="http://schemas.microsoft.com/office/2006/metadata/properties"/>
    <ds:schemaRef ds:uri="http://schemas.microsoft.com/office/infopath/2007/PartnerControls"/>
    <ds:schemaRef ds:uri="a651b1ec-d991-4d4b-b8eb-4dc0d5a73a78"/>
  </ds:schemaRefs>
</ds:datastoreItem>
</file>

<file path=customXml/itemProps2.xml><?xml version="1.0" encoding="utf-8"?>
<ds:datastoreItem xmlns:ds="http://schemas.openxmlformats.org/officeDocument/2006/customXml" ds:itemID="{E8CF54EA-0F50-481B-93EF-F8472CFF62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51b1ec-d991-4d4b-b8eb-4dc0d5a73a78"/>
    <ds:schemaRef ds:uri="3374af87-adae-48da-b513-0d7080d8e0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BB491E-CB69-4C26-8137-9A832230E2D6}">
  <ds:schemaRefs>
    <ds:schemaRef ds:uri="http://schemas.microsoft.com/sharepoint/v3/contenttype/forms"/>
  </ds:schemaRefs>
</ds:datastoreItem>
</file>

<file path=docMetadata/LabelInfo.xml><?xml version="1.0" encoding="utf-8"?>
<clbl:labelList xmlns:clbl="http://schemas.microsoft.com/office/2020/mipLabelMetadata">
  <clbl:label id="{f26a48e1-fc21-461a-b97f-ac5bd535f341}" enabled="0" method="" siteId="{f26a48e1-fc21-461a-b97f-ac5bd535f341}" removed="1"/>
</clbl:labelList>
</file>

<file path=docProps/app.xml><?xml version="1.0" encoding="utf-8"?>
<Properties xmlns="http://schemas.openxmlformats.org/officeDocument/2006/extended-properties" xmlns:vt="http://schemas.openxmlformats.org/officeDocument/2006/docPropsVTypes">
  <Template>Smart Skills - landscape ppt with CC licence</Template>
  <TotalTime>6042</TotalTime>
  <Words>3602</Words>
  <Application>Microsoft Office PowerPoint</Application>
  <PresentationFormat>Widescreen</PresentationFormat>
  <Paragraphs>197</Paragraphs>
  <Slides>37</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Aptos</vt:lpstr>
      <vt:lpstr>Arial</vt:lpstr>
      <vt:lpstr>Calibri</vt:lpstr>
      <vt:lpstr>Cambria</vt:lpstr>
      <vt:lpstr>Montserrat Light</vt:lpstr>
      <vt:lpstr>Times New Roman</vt:lpstr>
      <vt:lpstr>Wingdings</vt:lpstr>
      <vt:lpstr>Motiv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Prokopová Štěpánka</dc:creator>
  <cp:lastModifiedBy>Paula Whyte ( Momentum Consulting )</cp:lastModifiedBy>
  <cp:revision>23</cp:revision>
  <dcterms:created xsi:type="dcterms:W3CDTF">2025-04-05T08:28:56Z</dcterms:created>
  <dcterms:modified xsi:type="dcterms:W3CDTF">2025-07-21T15:00:56Z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0x010100982FE2DE4B53024C91A972E0E84432FA</vt:lpwstr>
  </property>
  <property fmtid="{D5CDD505-2E9C-101B-9397-08002B2CF9AE}" pid="3" name="MediaServiceImageTags">
    <vt:lpwstr/>
  </property>
</Properties>
</file>