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79" r:id="rId5"/>
    <p:sldId id="4430" r:id="rId6"/>
    <p:sldId id="278" r:id="rId7"/>
    <p:sldId id="4358" r:id="rId8"/>
    <p:sldId id="4394" r:id="rId9"/>
    <p:sldId id="4395" r:id="rId10"/>
    <p:sldId id="4396" r:id="rId11"/>
    <p:sldId id="4397" r:id="rId12"/>
    <p:sldId id="4381" r:id="rId13"/>
    <p:sldId id="4367" r:id="rId14"/>
    <p:sldId id="4413" r:id="rId15"/>
    <p:sldId id="4415" r:id="rId16"/>
    <p:sldId id="4416" r:id="rId17"/>
    <p:sldId id="4368" r:id="rId18"/>
    <p:sldId id="4386" r:id="rId19"/>
    <p:sldId id="4389" r:id="rId20"/>
    <p:sldId id="4417" r:id="rId21"/>
    <p:sldId id="4428" r:id="rId22"/>
    <p:sldId id="4418" r:id="rId23"/>
    <p:sldId id="4419" r:id="rId24"/>
    <p:sldId id="4427" r:id="rId25"/>
    <p:sldId id="4420" r:id="rId26"/>
    <p:sldId id="4421" r:id="rId27"/>
    <p:sldId id="4422" r:id="rId28"/>
    <p:sldId id="4424" r:id="rId29"/>
    <p:sldId id="4425" r:id="rId30"/>
    <p:sldId id="2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73B45FD-C2E2-CA47-AF5A-DE4807444C84}" name="Kánská Eva" initials="" userId="S::kanska@pef.czu.cz::c085cebe-c9f9-4a47-b534-37c5cb48af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EA821"/>
    <a:srgbClr val="007772"/>
    <a:srgbClr val="09465E"/>
    <a:srgbClr val="87C540"/>
    <a:srgbClr val="C9519D"/>
    <a:srgbClr val="3DBDAB"/>
    <a:srgbClr val="A1007D"/>
    <a:srgbClr val="FFC652"/>
    <a:srgbClr val="B3B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605EE-6191-B651-7CA5-5E42FAD4A3FB}" v="85" dt="2025-06-24T11:30:28.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CF6AA-A7AC-8D01-0BEE-797D04EC8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EC5DA-672F-655E-F97C-39C015991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39549-E5B3-9E6D-39E1-D6477A6336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063A2A-B193-4D5F-7140-DF2B97B0A5C6}"/>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279071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0EE07-401B-C7B3-2800-C29CB1665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85C3E-4FE9-8AAC-CEA4-1E1BB5EE4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B4BCC-F9FD-3002-BF64-FFEB35DF6D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51D360-BA96-6818-E021-2DF88295215A}"/>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153240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BAF16-BCD6-EAF3-C498-1C9DB6027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7B058-E9F0-19F3-0710-B32AD71C48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8C1A0-60F9-9411-589F-57F9DADE85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9A5F53-5720-2E04-518C-560D30BCB590}"/>
              </a:ext>
            </a:extLst>
          </p:cNvPr>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965498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r>
              <a:rPr lang="cs-CZ"/>
              <a:t>Kliknutím na ikonu přidáte obrázek.</a:t>
            </a:r>
            <a:endParaRPr lang="en-US"/>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r>
              <a:rPr lang="cs-CZ"/>
              <a:t>Kliknutím na ikonu přidáte obrázek.</a:t>
            </a:r>
            <a:endParaRPr lang="en-US"/>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r>
              <a:rPr lang="cs-CZ"/>
              <a:t>Kliknutím na ikonu přidáte obrázek.</a:t>
            </a:r>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r>
              <a:rPr lang="cs-CZ"/>
              <a:t>Kliknutím na ikonu přidáte obrázek.</a:t>
            </a:r>
            <a:endParaRPr lang="en-US"/>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r>
              <a:rPr lang="cs-CZ"/>
              <a:t>Kliknutím na ikonu přidáte obrázek.</a:t>
            </a:r>
            <a:endParaRPr lang="en-US"/>
          </a:p>
        </p:txBody>
      </p:sp>
    </p:spTree>
    <p:extLst>
      <p:ext uri="{BB962C8B-B14F-4D97-AF65-F5344CB8AC3E}">
        <p14:creationId xmlns:p14="http://schemas.microsoft.com/office/powerpoint/2010/main" val="104510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r>
              <a:rPr lang="cs-CZ"/>
              <a:t>Kliknutím na ikonu přidáte obrázek.</a:t>
            </a:r>
            <a:endParaRPr lang="en-US"/>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0126" y="6001217"/>
            <a:ext cx="1654868" cy="368492"/>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a:t>TITLE</a:t>
            </a:r>
          </a:p>
        </p:txBody>
      </p:sp>
      <p:pic>
        <p:nvPicPr>
          <p:cNvPr id="2" name="Picture 1" descr="A grey and black sign with a person in a circle&#10;&#10;AI-generated content may be incorrect.">
            <a:extLst>
              <a:ext uri="{FF2B5EF4-FFF2-40B4-BE49-F238E27FC236}">
                <a16:creationId xmlns:a16="http://schemas.microsoft.com/office/drawing/2014/main" id="{4BCF39E1-97A1-CBE0-CFD2-7AF34D91BB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E9E35AAE-F4A5-0413-9DEF-66B12144CB20}"/>
              </a:ext>
            </a:extLst>
          </p:cNvPr>
          <p:cNvSpPr txBox="1"/>
          <p:nvPr userDrawn="1"/>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a:solidFill>
                  <a:srgbClr val="404040"/>
                </a:solidFill>
              </a:rPr>
              <a:t>This license enables </a:t>
            </a:r>
            <a:r>
              <a:rPr lang="en-IE" sz="500" err="1">
                <a:solidFill>
                  <a:srgbClr val="404040"/>
                </a:solidFill>
              </a:rPr>
              <a:t>reusers</a:t>
            </a:r>
            <a:r>
              <a:rPr lang="en-IE" sz="500">
                <a:solidFill>
                  <a:srgbClr val="404040"/>
                </a:solidFill>
              </a:rPr>
              <a:t> to distribute, remix, adapt, and build upon the material in any medium or format, so long as </a:t>
            </a:r>
            <a:r>
              <a:rPr lang="en-US" sz="500">
                <a:solidFill>
                  <a:srgbClr val="404040"/>
                </a:solidFill>
              </a:rPr>
              <a:t>attribution is given to the creator. The license allows for commercial use. CC BY includes the following elements:</a:t>
            </a:r>
          </a:p>
          <a:p>
            <a:pPr algn="just"/>
            <a:r>
              <a:rPr lang="en-US" sz="500">
                <a:solidFill>
                  <a:srgbClr val="404040"/>
                </a:solidFill>
              </a:rPr>
              <a:t>BY: credit must be given to the creator.</a:t>
            </a:r>
            <a:endParaRPr lang="en-US" sz="500">
              <a:solidFill>
                <a:srgbClr val="404040"/>
              </a:solidFill>
              <a:ea typeface="Calibri"/>
              <a:cs typeface="Calibri"/>
            </a:endParaRPr>
          </a:p>
        </p:txBody>
      </p:sp>
      <p:sp>
        <p:nvSpPr>
          <p:cNvPr id="5" name="Rectangle 4">
            <a:extLst>
              <a:ext uri="{FF2B5EF4-FFF2-40B4-BE49-F238E27FC236}">
                <a16:creationId xmlns:a16="http://schemas.microsoft.com/office/drawing/2014/main" id="{1F40F692-5E39-AC24-BEC2-08F210E7C5A9}"/>
              </a:ext>
            </a:extLst>
          </p:cNvPr>
          <p:cNvSpPr/>
          <p:nvPr userDrawn="1"/>
        </p:nvSpPr>
        <p:spPr>
          <a:xfrm>
            <a:off x="8058928" y="5988251"/>
            <a:ext cx="3288458" cy="400110"/>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50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50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1063054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218600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r>
              <a:rPr lang="cs-CZ"/>
              <a:t>Kliknutím na ikonu přidáte obrázek.</a:t>
            </a:r>
            <a:endParaRPr lang="en-US"/>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6" r:id="rId18"/>
    <p:sldLayoutId id="2147483668" r:id="rId19"/>
    <p:sldLayoutId id="2147483677" r:id="rId20"/>
    <p:sldLayoutId id="214748367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fricansurveyors.net/revolutionizing-farming-with-gis-a-guide-to-precision-agriculture/" TargetMode="External"/><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smallfarms.cornell.edu/2017/04/use-of-gi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smallfarms.cornell.edu/2017/04/use-of-gi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esri.com/en-us/arcgis/geospatial-platform/overview"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0.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www.aaaksc.com/gis-in-agricultur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https://www.youtube.com/embed/2Quv-tB-ohQ?feature=oembed" TargetMode="External"/><Relationship Id="rId1" Type="http://schemas.openxmlformats.org/officeDocument/2006/relationships/tags" Target="../tags/tag1.xml"/><Relationship Id="rId5" Type="http://schemas.openxmlformats.org/officeDocument/2006/relationships/image" Target="../media/image13.jpeg"/><Relationship Id="rId4" Type="http://schemas.openxmlformats.org/officeDocument/2006/relationships/hyperlink" Target="https://www.youtube.com/watch?v=1kUE0BZtTR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Placeholder 14">
            <a:extLst>
              <a:ext uri="{FF2B5EF4-FFF2-40B4-BE49-F238E27FC236}">
                <a16:creationId xmlns:a16="http://schemas.microsoft.com/office/drawing/2014/main" id="{8CE8474A-B9C7-0406-70D0-DC6D604344C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p:pic>
      <p:sp>
        <p:nvSpPr>
          <p:cNvPr id="5" name="Rectangle 4"/>
          <p:cNvSpPr/>
          <p:nvPr/>
        </p:nvSpPr>
        <p:spPr>
          <a:xfrm>
            <a:off x="0" y="1862501"/>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9"/>
          </p:nvPr>
        </p:nvSpPr>
        <p:spPr>
          <a:xfrm>
            <a:off x="540474" y="2819566"/>
            <a:ext cx="3195486" cy="453130"/>
          </a:xfrm>
        </p:spPr>
        <p:txBody>
          <a:bodyPr>
            <a:noAutofit/>
          </a:bodyPr>
          <a:lstStyle/>
          <a:p>
            <a:r>
              <a:rPr lang="cs-CZ" dirty="0">
                <a:solidFill>
                  <a:schemeClr val="bg1"/>
                </a:solidFill>
              </a:rPr>
              <a:t>Course 1:</a:t>
            </a:r>
            <a:r>
              <a:rPr lang="en-IE" dirty="0">
                <a:solidFill>
                  <a:schemeClr val="bg1"/>
                </a:solidFill>
              </a:rPr>
              <a:t> </a:t>
            </a:r>
            <a:r>
              <a:rPr lang="cs-CZ" dirty="0">
                <a:solidFill>
                  <a:schemeClr val="bg1"/>
                </a:solidFill>
              </a:rPr>
              <a:t>Digital Farming and Precision Agriculture</a:t>
            </a:r>
            <a:endParaRPr lang="en-US" dirty="0">
              <a:solidFill>
                <a:schemeClr val="bg1"/>
              </a:solidFill>
            </a:endParaRPr>
          </a:p>
          <a:p>
            <a:endParaRPr lang="en-US"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0" y="5706534"/>
            <a:ext cx="4701309"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656" y="5892800"/>
            <a:ext cx="2298208" cy="511746"/>
          </a:xfrm>
          <a:prstGeom prst="rect">
            <a:avLst/>
          </a:prstGeom>
        </p:spPr>
      </p:pic>
      <p:sp>
        <p:nvSpPr>
          <p:cNvPr id="68" name="Text Placeholder 58">
            <a:extLst>
              <a:ext uri="{FF2B5EF4-FFF2-40B4-BE49-F238E27FC236}">
                <a16:creationId xmlns:a16="http://schemas.microsoft.com/office/drawing/2014/main" id="{ABB2E208-CBA6-1AF3-5399-80BC9143BE24}"/>
              </a:ext>
            </a:extLst>
          </p:cNvPr>
          <p:cNvSpPr txBox="1">
            <a:spLocks/>
          </p:cNvSpPr>
          <p:nvPr/>
        </p:nvSpPr>
        <p:spPr>
          <a:xfrm>
            <a:off x="6348046" y="5556737"/>
            <a:ext cx="5843954"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err="1">
                <a:solidFill>
                  <a:schemeClr val="bg1"/>
                </a:solidFill>
              </a:rPr>
              <a:t>www.</a:t>
            </a:r>
            <a:r>
              <a:rPr lang="en-US" sz="4000" b="1">
                <a:solidFill>
                  <a:schemeClr val="bg1"/>
                </a:solidFill>
                <a:latin typeface="Calibri" panose="020F0502020204030204" pitchFamily="34" charset="0"/>
                <a:cs typeface="Calibri" panose="020F0502020204030204" pitchFamily="34" charset="0"/>
              </a:rPr>
              <a:t>smartskillsproject</a:t>
            </a:r>
            <a:r>
              <a:rPr lang="en-US" sz="4000">
                <a:solidFill>
                  <a:schemeClr val="bg1"/>
                </a:solidFill>
              </a:rPr>
              <a:t>.</a:t>
            </a:r>
            <a:r>
              <a:rPr lang="en-US" sz="4000" err="1">
                <a:solidFill>
                  <a:schemeClr val="bg1"/>
                </a:solidFill>
              </a:rPr>
              <a:t>eu</a:t>
            </a:r>
            <a:endParaRPr lang="en-US" sz="4000">
              <a:solidFill>
                <a:schemeClr val="bg1"/>
              </a:solidFill>
            </a:endParaRPr>
          </a:p>
        </p:txBody>
      </p:sp>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2" name="Picture 1" descr="A grey and black sign with a person in a circle&#10;&#10;AI-generated content may be incorrect.">
            <a:extLst>
              <a:ext uri="{FF2B5EF4-FFF2-40B4-BE49-F238E27FC236}">
                <a16:creationId xmlns:a16="http://schemas.microsoft.com/office/drawing/2014/main" id="{C079BC01-730D-963F-1615-8AF7B223EF96}"/>
              </a:ext>
            </a:extLst>
          </p:cNvPr>
          <p:cNvPicPr>
            <a:picLocks noChangeAspect="1"/>
          </p:cNvPicPr>
          <p:nvPr/>
        </p:nvPicPr>
        <p:blipFill>
          <a:blip r:embed="rId5"/>
          <a:stretch>
            <a:fillRect/>
          </a:stretch>
        </p:blipFill>
        <p:spPr>
          <a:xfrm>
            <a:off x="3133513" y="5901656"/>
            <a:ext cx="1123257" cy="382670"/>
          </a:xfrm>
          <a:prstGeom prst="rect">
            <a:avLst/>
          </a:prstGeom>
        </p:spPr>
      </p:pic>
      <p:sp>
        <p:nvSpPr>
          <p:cNvPr id="4" name="Text Placeholder 2">
            <a:extLst>
              <a:ext uri="{FF2B5EF4-FFF2-40B4-BE49-F238E27FC236}">
                <a16:creationId xmlns:a16="http://schemas.microsoft.com/office/drawing/2014/main" id="{A2107A81-AA53-AF0F-1971-2896885002E4}"/>
              </a:ext>
            </a:extLst>
          </p:cNvPr>
          <p:cNvSpPr txBox="1">
            <a:spLocks/>
          </p:cNvSpPr>
          <p:nvPr/>
        </p:nvSpPr>
        <p:spPr>
          <a:xfrm>
            <a:off x="499654" y="3873995"/>
            <a:ext cx="3406423" cy="837257"/>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pPr>
            <a:r>
              <a:rPr lang="en-US" sz="3400" dirty="0">
                <a:solidFill>
                  <a:schemeClr val="bg1"/>
                </a:solidFill>
              </a:rPr>
              <a:t>M4: GIS Mapping &amp; Field </a:t>
            </a:r>
            <a:r>
              <a:rPr lang="en-US" sz="3400" dirty="0" err="1">
                <a:solidFill>
                  <a:schemeClr val="bg1"/>
                </a:solidFill>
              </a:rPr>
              <a:t>Optimisation</a:t>
            </a:r>
            <a:endParaRPr lang="en-US" sz="3400" dirty="0">
              <a:solidFill>
                <a:schemeClr val="bg1"/>
              </a:solidFill>
            </a:endParaRPr>
          </a:p>
        </p:txBody>
      </p:sp>
    </p:spTree>
    <p:extLst>
      <p:ext uri="{BB962C8B-B14F-4D97-AF65-F5344CB8AC3E}">
        <p14:creationId xmlns:p14="http://schemas.microsoft.com/office/powerpoint/2010/main" val="82156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B9C0E-A347-F4F5-9618-68EBFDDE533C}"/>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7DB04249-9320-C4A9-8FBA-84405025F12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t="8871" b="33381"/>
          <a:stretch>
            <a:fillRect/>
          </a:stretch>
        </p:blipFill>
        <p:spPr>
          <a:xfrm>
            <a:off x="238772" y="2626822"/>
            <a:ext cx="7708195" cy="3396829"/>
          </a:xfrm>
        </p:spPr>
      </p:pic>
      <p:sp>
        <p:nvSpPr>
          <p:cNvPr id="15" name="TextBox 14">
            <a:extLst>
              <a:ext uri="{FF2B5EF4-FFF2-40B4-BE49-F238E27FC236}">
                <a16:creationId xmlns:a16="http://schemas.microsoft.com/office/drawing/2014/main" id="{FD2AD35D-E62F-3639-9CB0-9600F2FED997}"/>
              </a:ext>
            </a:extLst>
          </p:cNvPr>
          <p:cNvSpPr txBox="1"/>
          <p:nvPr/>
        </p:nvSpPr>
        <p:spPr>
          <a:xfrm>
            <a:off x="3924299" y="2314526"/>
            <a:ext cx="4620589"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GIS DESCRIPTION</a:t>
            </a:r>
          </a:p>
        </p:txBody>
      </p:sp>
      <p:sp>
        <p:nvSpPr>
          <p:cNvPr id="6" name="Rectangle 5">
            <a:extLst>
              <a:ext uri="{FF2B5EF4-FFF2-40B4-BE49-F238E27FC236}">
                <a16:creationId xmlns:a16="http://schemas.microsoft.com/office/drawing/2014/main" id="{C2C3C75B-4900-EEB1-A71C-A954E2505E78}"/>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76B142-FB49-C01F-731C-C588FB469620}"/>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F97E4C8A-0D6D-019A-69CB-4C61BBA69337}"/>
              </a:ext>
            </a:extLst>
          </p:cNvPr>
          <p:cNvSpPr>
            <a:spLocks noGrp="1"/>
          </p:cNvSpPr>
          <p:nvPr>
            <p:ph type="body" sz="quarter" idx="17"/>
          </p:nvPr>
        </p:nvSpPr>
        <p:spPr>
          <a:xfrm>
            <a:off x="9241981" y="871477"/>
            <a:ext cx="2066906" cy="582221"/>
          </a:xfrm>
        </p:spPr>
        <p:txBody>
          <a:bodyPr/>
          <a:lstStyle/>
          <a:p>
            <a:r>
              <a:rPr lang="cs-CZ"/>
              <a:t>02</a:t>
            </a:r>
            <a:endParaRPr lang="en-US"/>
          </a:p>
        </p:txBody>
      </p:sp>
      <p:grpSp>
        <p:nvGrpSpPr>
          <p:cNvPr id="10" name="Group 9">
            <a:extLst>
              <a:ext uri="{FF2B5EF4-FFF2-40B4-BE49-F238E27FC236}">
                <a16:creationId xmlns:a16="http://schemas.microsoft.com/office/drawing/2014/main" id="{9785A4FE-4307-86BA-9354-A308B516F9BA}"/>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219429A-2554-D081-5D36-BCFB1245A930}"/>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C4BB29B-F68B-D003-D875-41C9F012026F}"/>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55137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E8C54-6C62-812A-B13D-C9C618992784}"/>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7C34CA3A-61DA-CA3D-C4DC-94E1DA6BB6D6}"/>
              </a:ext>
            </a:extLst>
          </p:cNvPr>
          <p:cNvSpPr>
            <a:spLocks noGrp="1"/>
          </p:cNvSpPr>
          <p:nvPr>
            <p:ph type="body" sz="quarter" idx="13"/>
          </p:nvPr>
        </p:nvSpPr>
        <p:spPr/>
        <p:txBody>
          <a:bodyPr>
            <a:normAutofit/>
          </a:bodyPr>
          <a:lstStyle/>
          <a:p>
            <a:r>
              <a:rPr lang="cs-CZ" b="1" err="1"/>
              <a:t>Objects</a:t>
            </a:r>
            <a:r>
              <a:rPr lang="cs-CZ" b="1"/>
              <a:t> in GIS</a:t>
            </a:r>
          </a:p>
        </p:txBody>
      </p:sp>
      <p:sp>
        <p:nvSpPr>
          <p:cNvPr id="3" name="Zástupný text 2">
            <a:extLst>
              <a:ext uri="{FF2B5EF4-FFF2-40B4-BE49-F238E27FC236}">
                <a16:creationId xmlns:a16="http://schemas.microsoft.com/office/drawing/2014/main" id="{772F844A-98FA-AAC5-300F-2A5985666D77}"/>
              </a:ext>
            </a:extLst>
          </p:cNvPr>
          <p:cNvSpPr>
            <a:spLocks noGrp="1"/>
          </p:cNvSpPr>
          <p:nvPr>
            <p:ph type="body" sz="quarter" idx="14"/>
          </p:nvPr>
        </p:nvSpPr>
        <p:spPr>
          <a:xfrm>
            <a:off x="1466999" y="1476495"/>
            <a:ext cx="9486346" cy="3190017"/>
          </a:xfrm>
        </p:spPr>
        <p:txBody>
          <a:bodyPr/>
          <a:lstStyle/>
          <a:p>
            <a:r>
              <a:rPr lang="cs-CZ" sz="2000" b="1" dirty="0">
                <a:solidFill>
                  <a:srgbClr val="007772"/>
                </a:solidFill>
                <a:highlight>
                  <a:srgbClr val="EEA821"/>
                </a:highlight>
              </a:rPr>
              <a:t>Vector data </a:t>
            </a:r>
            <a:r>
              <a:rPr lang="cs-CZ" sz="2000" dirty="0"/>
              <a:t>is made up of geometrical shapes that represent real-world features. It is divided into three basic types:</a:t>
            </a:r>
          </a:p>
          <a:p>
            <a:pPr>
              <a:spcBef>
                <a:spcPts val="400"/>
              </a:spcBef>
            </a:pPr>
            <a:r>
              <a:rPr lang="cs-CZ" sz="2000" b="1" dirty="0"/>
              <a:t>Point</a:t>
            </a:r>
            <a:r>
              <a:rPr lang="cs-CZ" sz="2000" dirty="0"/>
              <a:t> – represents a single location, such as a weather station, tree, or sensor.</a:t>
            </a:r>
          </a:p>
          <a:p>
            <a:pPr>
              <a:spcBef>
                <a:spcPts val="400"/>
              </a:spcBef>
            </a:pPr>
            <a:r>
              <a:rPr lang="cs-CZ" sz="2000" b="1" dirty="0"/>
              <a:t>Line</a:t>
            </a:r>
            <a:r>
              <a:rPr lang="cs-CZ" sz="2000" dirty="0"/>
              <a:t> – represents linear features like roads, rivers, or pipelines.</a:t>
            </a:r>
          </a:p>
          <a:p>
            <a:pPr>
              <a:spcBef>
                <a:spcPts val="400"/>
              </a:spcBef>
            </a:pPr>
            <a:r>
              <a:rPr lang="cs-CZ" sz="2000" b="1" dirty="0"/>
              <a:t>Polygon</a:t>
            </a:r>
            <a:r>
              <a:rPr lang="cs-CZ" sz="2000" dirty="0"/>
              <a:t> – represents enclosed areas such as lakes, buildings, or land parcels.</a:t>
            </a:r>
          </a:p>
          <a:p>
            <a:pPr>
              <a:buNone/>
            </a:pPr>
            <a:r>
              <a:rPr lang="cs-CZ" sz="2000" dirty="0"/>
              <a:t>These vector features are ideal for </a:t>
            </a:r>
            <a:r>
              <a:rPr lang="cs-CZ" sz="2000" b="1" dirty="0"/>
              <a:t>precise mapping and analysis</a:t>
            </a:r>
            <a:r>
              <a:rPr lang="cs-CZ" sz="2000" dirty="0"/>
              <a:t> of boundaries and </a:t>
            </a:r>
            <a:br>
              <a:rPr lang="cs-CZ" sz="2000" dirty="0"/>
            </a:br>
            <a:r>
              <a:rPr lang="cs-CZ" sz="2000" dirty="0"/>
              <a:t>structures.</a:t>
            </a:r>
          </a:p>
        </p:txBody>
      </p:sp>
      <p:pic>
        <p:nvPicPr>
          <p:cNvPr id="4" name="Google Shape;202;p6">
            <a:extLst>
              <a:ext uri="{FF2B5EF4-FFF2-40B4-BE49-F238E27FC236}">
                <a16:creationId xmlns:a16="http://schemas.microsoft.com/office/drawing/2014/main" id="{DC448D95-C732-A875-F79B-A988E6F7E7F3}"/>
              </a:ext>
            </a:extLst>
          </p:cNvPr>
          <p:cNvPicPr preferRelativeResize="0"/>
          <p:nvPr/>
        </p:nvPicPr>
        <p:blipFill rotWithShape="1">
          <a:blip r:embed="rId2">
            <a:alphaModFix/>
          </a:blip>
          <a:srcRect/>
          <a:stretch/>
        </p:blipFill>
        <p:spPr>
          <a:xfrm>
            <a:off x="5043709" y="204709"/>
            <a:ext cx="5681292" cy="1161910"/>
          </a:xfrm>
          <a:prstGeom prst="rect">
            <a:avLst/>
          </a:prstGeom>
          <a:noFill/>
          <a:ln>
            <a:noFill/>
          </a:ln>
        </p:spPr>
      </p:pic>
      <p:pic>
        <p:nvPicPr>
          <p:cNvPr id="6" name="Google Shape;203;p6" descr="Raster basics—ArcGIS Help | ArcGIS Desktop">
            <a:extLst>
              <a:ext uri="{FF2B5EF4-FFF2-40B4-BE49-F238E27FC236}">
                <a16:creationId xmlns:a16="http://schemas.microsoft.com/office/drawing/2014/main" id="{71789ACA-C97E-58D3-3313-CF9081DAFA86}"/>
              </a:ext>
            </a:extLst>
          </p:cNvPr>
          <p:cNvPicPr preferRelativeResize="0"/>
          <p:nvPr/>
        </p:nvPicPr>
        <p:blipFill rotWithShape="1">
          <a:blip r:embed="rId3">
            <a:alphaModFix/>
          </a:blip>
          <a:srcRect/>
          <a:stretch/>
        </p:blipFill>
        <p:spPr>
          <a:xfrm>
            <a:off x="7573240" y="3577457"/>
            <a:ext cx="4747073" cy="3161546"/>
          </a:xfrm>
          <a:prstGeom prst="rect">
            <a:avLst/>
          </a:prstGeom>
          <a:noFill/>
          <a:ln>
            <a:noFill/>
          </a:ln>
        </p:spPr>
      </p:pic>
      <p:sp>
        <p:nvSpPr>
          <p:cNvPr id="7" name="TextBox 6">
            <a:extLst>
              <a:ext uri="{FF2B5EF4-FFF2-40B4-BE49-F238E27FC236}">
                <a16:creationId xmlns:a16="http://schemas.microsoft.com/office/drawing/2014/main" id="{5B4450A4-AFFB-A668-03C3-9852AA5A4054}"/>
              </a:ext>
            </a:extLst>
          </p:cNvPr>
          <p:cNvSpPr txBox="1"/>
          <p:nvPr/>
        </p:nvSpPr>
        <p:spPr>
          <a:xfrm>
            <a:off x="1466999" y="3918356"/>
            <a:ext cx="6344312" cy="2862322"/>
          </a:xfrm>
          <a:prstGeom prst="rect">
            <a:avLst/>
          </a:prstGeom>
          <a:noFill/>
        </p:spPr>
        <p:txBody>
          <a:bodyPr wrap="square">
            <a:spAutoFit/>
          </a:bodyPr>
          <a:lstStyle/>
          <a:p>
            <a:r>
              <a:rPr lang="cs-CZ" sz="2000" b="1" dirty="0">
                <a:solidFill>
                  <a:srgbClr val="007772"/>
                </a:solidFill>
                <a:highlight>
                  <a:srgbClr val="EEA821"/>
                </a:highlight>
              </a:rPr>
              <a:t>Raster data</a:t>
            </a:r>
            <a:r>
              <a:rPr lang="cs-CZ" sz="2000" dirty="0">
                <a:solidFill>
                  <a:srgbClr val="007772"/>
                </a:solidFill>
                <a:highlight>
                  <a:srgbClr val="EEA821"/>
                </a:highlight>
              </a:rPr>
              <a:t> </a:t>
            </a:r>
            <a:r>
              <a:rPr lang="cs-CZ" sz="2000" dirty="0"/>
              <a:t>is made up of a grid of pixels (like a digital photo), where each pixel holds a value representing information such as elevation, temperature, vegetation index (e.g. NDVI), or satellite imagery. Raster data is especially useful for </a:t>
            </a:r>
            <a:r>
              <a:rPr lang="cs-CZ" sz="2000" b="1" dirty="0"/>
              <a:t>continuous data</a:t>
            </a:r>
            <a:r>
              <a:rPr lang="cs-CZ" sz="2000" dirty="0"/>
              <a:t> and </a:t>
            </a:r>
            <a:r>
              <a:rPr lang="cs-CZ" sz="2000" b="1" dirty="0"/>
              <a:t>remote sensing applications</a:t>
            </a:r>
            <a:r>
              <a:rPr lang="cs-CZ" sz="2000" dirty="0"/>
              <a:t>.</a:t>
            </a:r>
          </a:p>
          <a:p>
            <a:r>
              <a:rPr lang="cs-CZ" sz="2000" dirty="0"/>
              <a:t>Together, vector and raster data allow GIS to capture both detailed features and large-scale </a:t>
            </a:r>
            <a:br>
              <a:rPr lang="cs-CZ" sz="2000" dirty="0"/>
            </a:br>
            <a:r>
              <a:rPr lang="cs-CZ" sz="2000" dirty="0"/>
              <a:t>environmental conditions.</a:t>
            </a:r>
          </a:p>
        </p:txBody>
      </p:sp>
    </p:spTree>
    <p:extLst>
      <p:ext uri="{BB962C8B-B14F-4D97-AF65-F5344CB8AC3E}">
        <p14:creationId xmlns:p14="http://schemas.microsoft.com/office/powerpoint/2010/main" val="577234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40295-248F-69E1-985F-BF41ADCDAEC6}"/>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1D3A57EE-C0B6-DCB4-E28B-967A71B0E42C}"/>
              </a:ext>
            </a:extLst>
          </p:cNvPr>
          <p:cNvSpPr>
            <a:spLocks noGrp="1"/>
          </p:cNvSpPr>
          <p:nvPr>
            <p:ph type="body" sz="quarter" idx="13"/>
          </p:nvPr>
        </p:nvSpPr>
        <p:spPr/>
        <p:txBody>
          <a:bodyPr>
            <a:normAutofit/>
          </a:bodyPr>
          <a:lstStyle/>
          <a:p>
            <a:r>
              <a:rPr lang="cs-CZ" b="1" err="1"/>
              <a:t>Layers</a:t>
            </a:r>
            <a:r>
              <a:rPr lang="cs-CZ" b="1"/>
              <a:t> in GIS</a:t>
            </a:r>
          </a:p>
        </p:txBody>
      </p:sp>
      <p:pic>
        <p:nvPicPr>
          <p:cNvPr id="8" name="Google Shape;220;p8" descr="Auto ordering point layers on top of line/polygon layers in GeoExplorer -  GeoCat B.V.">
            <a:extLst>
              <a:ext uri="{FF2B5EF4-FFF2-40B4-BE49-F238E27FC236}">
                <a16:creationId xmlns:a16="http://schemas.microsoft.com/office/drawing/2014/main" id="{E27C82DA-722D-1F87-A7A3-018EB25F9E6B}"/>
              </a:ext>
            </a:extLst>
          </p:cNvPr>
          <p:cNvPicPr preferRelativeResize="0">
            <a:picLocks/>
          </p:cNvPicPr>
          <p:nvPr/>
        </p:nvPicPr>
        <p:blipFill rotWithShape="1">
          <a:blip r:embed="rId2">
            <a:alphaModFix/>
          </a:blip>
          <a:srcRect/>
          <a:stretch/>
        </p:blipFill>
        <p:spPr>
          <a:xfrm>
            <a:off x="3010334" y="1867991"/>
            <a:ext cx="6171332" cy="4308522"/>
          </a:xfrm>
          <a:prstGeom prst="rect">
            <a:avLst/>
          </a:prstGeom>
          <a:noFill/>
          <a:ln>
            <a:noFill/>
          </a:ln>
        </p:spPr>
      </p:pic>
    </p:spTree>
    <p:extLst>
      <p:ext uri="{BB962C8B-B14F-4D97-AF65-F5344CB8AC3E}">
        <p14:creationId xmlns:p14="http://schemas.microsoft.com/office/powerpoint/2010/main" val="1772826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87BFF-AC59-CA90-9571-DB3952C49DF9}"/>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EDBF0275-EDB9-3448-D0CE-503AAD37A509}"/>
              </a:ext>
            </a:extLst>
          </p:cNvPr>
          <p:cNvSpPr>
            <a:spLocks noGrp="1"/>
          </p:cNvSpPr>
          <p:nvPr>
            <p:ph type="body" sz="quarter" idx="13"/>
          </p:nvPr>
        </p:nvSpPr>
        <p:spPr/>
        <p:txBody>
          <a:bodyPr>
            <a:normAutofit/>
          </a:bodyPr>
          <a:lstStyle/>
          <a:p>
            <a:r>
              <a:rPr lang="cs-CZ" b="1" err="1"/>
              <a:t>Attribute</a:t>
            </a:r>
            <a:r>
              <a:rPr lang="cs-CZ" b="1"/>
              <a:t> table</a:t>
            </a:r>
          </a:p>
        </p:txBody>
      </p:sp>
      <p:sp>
        <p:nvSpPr>
          <p:cNvPr id="3" name="Zástupný text 2">
            <a:extLst>
              <a:ext uri="{FF2B5EF4-FFF2-40B4-BE49-F238E27FC236}">
                <a16:creationId xmlns:a16="http://schemas.microsoft.com/office/drawing/2014/main" id="{F74345A7-C283-01FB-554F-7F600EDA71E8}"/>
              </a:ext>
            </a:extLst>
          </p:cNvPr>
          <p:cNvSpPr>
            <a:spLocks noGrp="1"/>
          </p:cNvSpPr>
          <p:nvPr>
            <p:ph type="body" sz="quarter" idx="14"/>
          </p:nvPr>
        </p:nvSpPr>
        <p:spPr>
          <a:xfrm>
            <a:off x="1507193" y="1755796"/>
            <a:ext cx="5711910" cy="3493836"/>
          </a:xfrm>
        </p:spPr>
        <p:txBody>
          <a:bodyPr lIns="91440" tIns="45720" rIns="91440" bIns="45720" anchor="t">
            <a:noAutofit/>
          </a:bodyPr>
          <a:lstStyle/>
          <a:p>
            <a:pPr algn="just"/>
            <a:r>
              <a:rPr lang="cs-CZ" dirty="0">
                <a:ea typeface="+mn-lt"/>
                <a:cs typeface="+mn-lt"/>
              </a:rPr>
              <a:t>Attributes refer to descriptive information or data associated with spatial features. While spatial data defines the location and shape of features (such as points, lines, and polygons on a map), attribute data provides context and meaning to these features.</a:t>
            </a:r>
            <a:endParaRPr lang="cs-CZ" dirty="0">
              <a:ea typeface="Calibri" panose="020F0502020204030204"/>
              <a:cs typeface="Calibri" panose="020F0502020204030204"/>
            </a:endParaRPr>
          </a:p>
          <a:p>
            <a:pPr marL="342900" indent="-342900" algn="just">
              <a:buFont typeface="Arial"/>
              <a:buChar char="•"/>
            </a:pPr>
            <a:r>
              <a:rPr lang="cs-CZ" dirty="0">
                <a:ea typeface="+mn-lt"/>
                <a:cs typeface="+mn-lt"/>
              </a:rPr>
              <a:t>These attributes are stored in attribute tables, which are similar to spreadsheets:</a:t>
            </a:r>
            <a:endParaRPr lang="cs-CZ" dirty="0">
              <a:ea typeface="Calibri" panose="020F0502020204030204"/>
              <a:cs typeface="Calibri" panose="020F0502020204030204"/>
            </a:endParaRPr>
          </a:p>
          <a:p>
            <a:pPr marL="342900" indent="-342900" algn="just">
              <a:buFont typeface="Arial"/>
              <a:buChar char="•"/>
            </a:pPr>
            <a:r>
              <a:rPr lang="cs-CZ" dirty="0">
                <a:ea typeface="+mn-lt"/>
                <a:cs typeface="+mn-lt"/>
              </a:rPr>
              <a:t>Each row represents a spatial feature.</a:t>
            </a:r>
            <a:endParaRPr lang="cs-CZ" dirty="0">
              <a:ea typeface="Calibri" panose="020F0502020204030204"/>
              <a:cs typeface="Calibri" panose="020F0502020204030204"/>
            </a:endParaRPr>
          </a:p>
          <a:p>
            <a:pPr marL="342900" indent="-342900" algn="just">
              <a:buFont typeface="Arial"/>
              <a:buChar char="•"/>
            </a:pPr>
            <a:r>
              <a:rPr lang="cs-CZ" dirty="0">
                <a:ea typeface="+mn-lt"/>
                <a:cs typeface="+mn-lt"/>
              </a:rPr>
              <a:t>Each column represents an attribute field (e.g., Name, Type, Population).</a:t>
            </a:r>
            <a:endParaRPr lang="cs-CZ" dirty="0">
              <a:ea typeface="Calibri" panose="020F0502020204030204"/>
              <a:cs typeface="Calibri" panose="020F0502020204030204"/>
            </a:endParaRPr>
          </a:p>
        </p:txBody>
      </p:sp>
      <p:pic>
        <p:nvPicPr>
          <p:cNvPr id="4" name="Google Shape;229;p9">
            <a:extLst>
              <a:ext uri="{FF2B5EF4-FFF2-40B4-BE49-F238E27FC236}">
                <a16:creationId xmlns:a16="http://schemas.microsoft.com/office/drawing/2014/main" id="{E9DA9DC3-6F3C-12DD-7930-502B294700CB}"/>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384473" y="926306"/>
            <a:ext cx="4455339" cy="2218675"/>
          </a:xfrm>
          <a:prstGeom prst="rect">
            <a:avLst/>
          </a:prstGeom>
          <a:noFill/>
          <a:ln>
            <a:noFill/>
          </a:ln>
        </p:spPr>
      </p:pic>
      <p:pic>
        <p:nvPicPr>
          <p:cNvPr id="5" name="Google Shape;230;p9" descr="The attribute table for a parcels layer">
            <a:extLst>
              <a:ext uri="{FF2B5EF4-FFF2-40B4-BE49-F238E27FC236}">
                <a16:creationId xmlns:a16="http://schemas.microsoft.com/office/drawing/2014/main" id="{7F152CDB-7A14-41E5-D41B-BEE5EA04F9DC}"/>
              </a:ext>
            </a:extLst>
          </p:cNvPr>
          <p:cNvPicPr preferRelativeResize="0"/>
          <p:nvPr/>
        </p:nvPicPr>
        <p:blipFill rotWithShape="1">
          <a:blip r:embed="rId3">
            <a:alphaModFix/>
          </a:blip>
          <a:srcRect/>
          <a:stretch/>
        </p:blipFill>
        <p:spPr>
          <a:xfrm>
            <a:off x="7372316" y="3214268"/>
            <a:ext cx="4467308" cy="3105745"/>
          </a:xfrm>
          <a:prstGeom prst="rect">
            <a:avLst/>
          </a:prstGeom>
          <a:noFill/>
          <a:ln>
            <a:noFill/>
          </a:ln>
        </p:spPr>
      </p:pic>
    </p:spTree>
    <p:extLst>
      <p:ext uri="{BB962C8B-B14F-4D97-AF65-F5344CB8AC3E}">
        <p14:creationId xmlns:p14="http://schemas.microsoft.com/office/powerpoint/2010/main" val="62432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5912A-3ADC-241C-556C-1E66572EE1FD}"/>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33F50C74-30B4-9A86-291A-E5B005CF4A1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4BA5B326-829B-8000-1766-CF5036E72A62}"/>
              </a:ext>
            </a:extLst>
          </p:cNvPr>
          <p:cNvSpPr txBox="1"/>
          <p:nvPr/>
        </p:nvSpPr>
        <p:spPr>
          <a:xfrm>
            <a:off x="4924425" y="2189927"/>
            <a:ext cx="3457363" cy="646331"/>
          </a:xfrm>
          <a:prstGeom prst="rect">
            <a:avLst/>
          </a:prstGeom>
          <a:solidFill>
            <a:srgbClr val="EEA821"/>
          </a:solidFill>
        </p:spPr>
        <p:txBody>
          <a:bodyPr wrap="square" rtlCol="0">
            <a:spAutoFit/>
          </a:bodyPr>
          <a:lstStyle/>
          <a:p>
            <a:pPr algn="ctr"/>
            <a:r>
              <a:rPr lang="cs-CZ" sz="3600" b="1" dirty="0">
                <a:solidFill>
                  <a:schemeClr val="bg1"/>
                </a:solidFill>
                <a:latin typeface="Calibri" panose="020F0502020204030204" pitchFamily="34" charset="0"/>
                <a:cs typeface="Calibri" panose="020F0502020204030204" pitchFamily="34" charset="0"/>
              </a:rPr>
              <a:t>GIS IN USE</a:t>
            </a:r>
            <a:endParaRPr lang="en-US" sz="36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B5981A2B-43A2-9614-A06E-D59B9CC309CC}"/>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AC50024-336F-BC1B-4E92-C0ADC156AAD5}"/>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00DD3C2-640C-69E0-9932-B802E70618A8}"/>
              </a:ext>
            </a:extLst>
          </p:cNvPr>
          <p:cNvSpPr>
            <a:spLocks noGrp="1"/>
          </p:cNvSpPr>
          <p:nvPr>
            <p:ph type="body" sz="quarter" idx="17"/>
          </p:nvPr>
        </p:nvSpPr>
        <p:spPr>
          <a:xfrm>
            <a:off x="9241981" y="871477"/>
            <a:ext cx="2066906" cy="582221"/>
          </a:xfrm>
        </p:spPr>
        <p:txBody>
          <a:bodyPr/>
          <a:lstStyle/>
          <a:p>
            <a:r>
              <a:rPr lang="cs-CZ"/>
              <a:t>03</a:t>
            </a:r>
            <a:endParaRPr lang="en-US"/>
          </a:p>
        </p:txBody>
      </p:sp>
      <p:grpSp>
        <p:nvGrpSpPr>
          <p:cNvPr id="10" name="Group 9">
            <a:extLst>
              <a:ext uri="{FF2B5EF4-FFF2-40B4-BE49-F238E27FC236}">
                <a16:creationId xmlns:a16="http://schemas.microsoft.com/office/drawing/2014/main" id="{182623FC-8732-8AA8-497D-7BCC0D37B1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38BF398F-D558-59BA-70CE-E355A3D7B99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B2D6DAA-37CB-0B9E-DBFA-03A51720E24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416592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AF497C87-ED34-2754-B70E-918F3ABB8FD2}"/>
              </a:ext>
            </a:extLst>
          </p:cNvPr>
          <p:cNvSpPr>
            <a:spLocks noGrp="1"/>
          </p:cNvSpPr>
          <p:nvPr>
            <p:ph type="body" sz="quarter" idx="13"/>
          </p:nvPr>
        </p:nvSpPr>
        <p:spPr>
          <a:xfrm>
            <a:off x="1390454" y="967984"/>
            <a:ext cx="5466986" cy="697353"/>
          </a:xfrm>
        </p:spPr>
        <p:txBody>
          <a:bodyPr>
            <a:normAutofit/>
          </a:bodyPr>
          <a:lstStyle/>
          <a:p>
            <a:r>
              <a:rPr lang="cs-CZ" sz="3600" b="1" err="1"/>
              <a:t>Examples</a:t>
            </a:r>
            <a:r>
              <a:rPr lang="cs-CZ" sz="3600" b="1"/>
              <a:t> </a:t>
            </a:r>
            <a:r>
              <a:rPr lang="cs-CZ" sz="3600" b="1" err="1"/>
              <a:t>of</a:t>
            </a:r>
            <a:r>
              <a:rPr lang="cs-CZ" sz="3600" b="1"/>
              <a:t> Open Source </a:t>
            </a:r>
            <a:endParaRPr lang="cs-CZ" b="1"/>
          </a:p>
        </p:txBody>
      </p:sp>
      <p:sp>
        <p:nvSpPr>
          <p:cNvPr id="3" name="Zástupný text 2">
            <a:extLst>
              <a:ext uri="{FF2B5EF4-FFF2-40B4-BE49-F238E27FC236}">
                <a16:creationId xmlns:a16="http://schemas.microsoft.com/office/drawing/2014/main" id="{E5B7421B-4295-CBBA-E2B0-AE815DEC07DD}"/>
              </a:ext>
            </a:extLst>
          </p:cNvPr>
          <p:cNvSpPr>
            <a:spLocks noGrp="1"/>
          </p:cNvSpPr>
          <p:nvPr>
            <p:ph type="body" sz="quarter" idx="14"/>
          </p:nvPr>
        </p:nvSpPr>
        <p:spPr>
          <a:xfrm>
            <a:off x="1572589" y="1597435"/>
            <a:ext cx="8817149" cy="3001108"/>
          </a:xfrm>
        </p:spPr>
        <p:txBody>
          <a:bodyPr/>
          <a:lstStyle/>
          <a:p>
            <a:pPr marL="342900" lvl="0" indent="-342900" algn="l" rtl="0">
              <a:spcBef>
                <a:spcPts val="0"/>
              </a:spcBef>
              <a:spcAft>
                <a:spcPts val="0"/>
              </a:spcAft>
              <a:buClr>
                <a:srgbClr val="000000"/>
              </a:buClr>
              <a:buSzPts val="3200"/>
              <a:buChar char="•"/>
            </a:pPr>
            <a:r>
              <a:rPr lang="cs-CZ" b="0" i="0" dirty="0">
                <a:solidFill>
                  <a:srgbClr val="404040"/>
                </a:solidFill>
                <a:ea typeface="Arial"/>
                <a:cs typeface="Arial"/>
                <a:sym typeface="Arial"/>
              </a:rPr>
              <a:t>QGIS</a:t>
            </a:r>
            <a:endParaRPr lang="cs-CZ" dirty="0">
              <a:solidFill>
                <a:srgbClr val="404040"/>
              </a:solidFill>
            </a:endParaRPr>
          </a:p>
          <a:p>
            <a:pPr marL="342900" lvl="0" indent="-342900" algn="l" rtl="0">
              <a:spcBef>
                <a:spcPts val="640"/>
              </a:spcBef>
              <a:spcAft>
                <a:spcPts val="0"/>
              </a:spcAft>
              <a:buClr>
                <a:srgbClr val="000000"/>
              </a:buClr>
              <a:buSzPts val="3200"/>
              <a:buChar char="•"/>
            </a:pPr>
            <a:r>
              <a:rPr lang="cs-CZ" b="0" i="0" dirty="0">
                <a:solidFill>
                  <a:srgbClr val="404040"/>
                </a:solidFill>
                <a:ea typeface="Arial"/>
                <a:cs typeface="Arial"/>
                <a:sym typeface="Arial"/>
              </a:rPr>
              <a:t>PostGIS</a:t>
            </a:r>
            <a:endParaRPr lang="cs-CZ" dirty="0">
              <a:solidFill>
                <a:srgbClr val="404040"/>
              </a:solidFill>
            </a:endParaRPr>
          </a:p>
          <a:p>
            <a:pPr marL="342900" lvl="0" indent="-342900" algn="l" rtl="0">
              <a:spcBef>
                <a:spcPts val="640"/>
              </a:spcBef>
              <a:spcAft>
                <a:spcPts val="0"/>
              </a:spcAft>
              <a:buClr>
                <a:srgbClr val="212529"/>
              </a:buClr>
              <a:buSzPts val="3200"/>
              <a:buChar char="•"/>
            </a:pPr>
            <a:r>
              <a:rPr lang="cs-CZ" b="0" i="0" dirty="0">
                <a:solidFill>
                  <a:srgbClr val="404040"/>
                </a:solidFill>
                <a:ea typeface="Arial"/>
                <a:cs typeface="Arial"/>
                <a:sym typeface="Arial"/>
              </a:rPr>
              <a:t>OpenStreetMap</a:t>
            </a:r>
          </a:p>
          <a:p>
            <a:pPr marL="342900" lvl="0" indent="-342900" algn="l" rtl="0">
              <a:spcBef>
                <a:spcPts val="640"/>
              </a:spcBef>
              <a:spcAft>
                <a:spcPts val="0"/>
              </a:spcAft>
              <a:buClr>
                <a:srgbClr val="212529"/>
              </a:buClr>
              <a:buSzPts val="3200"/>
              <a:buChar char="•"/>
            </a:pPr>
            <a:r>
              <a:rPr lang="cs-CZ" dirty="0">
                <a:solidFill>
                  <a:srgbClr val="404040"/>
                </a:solidFill>
                <a:ea typeface="Arial"/>
                <a:cs typeface="Arial"/>
                <a:sym typeface="Arial"/>
              </a:rPr>
              <a:t>L</a:t>
            </a:r>
            <a:r>
              <a:rPr lang="cs-CZ" b="0" i="0" dirty="0">
                <a:solidFill>
                  <a:srgbClr val="404040"/>
                </a:solidFill>
                <a:ea typeface="Arial"/>
                <a:cs typeface="Arial"/>
                <a:sym typeface="Arial"/>
              </a:rPr>
              <a:t>eaflet</a:t>
            </a:r>
          </a:p>
          <a:p>
            <a:pPr marL="0" lvl="0" indent="0" algn="l" rtl="0">
              <a:spcBef>
                <a:spcPts val="640"/>
              </a:spcBef>
              <a:spcAft>
                <a:spcPts val="0"/>
              </a:spcAft>
              <a:buClr>
                <a:schemeClr val="dk1"/>
              </a:buClr>
              <a:buSzPts val="3200"/>
              <a:buNone/>
            </a:pPr>
            <a:endParaRPr lang="cs-CZ" b="0" i="0" dirty="0">
              <a:solidFill>
                <a:srgbClr val="404040"/>
              </a:solidFill>
              <a:ea typeface="Arial"/>
              <a:cs typeface="Arial"/>
              <a:sym typeface="Arial"/>
            </a:endParaRPr>
          </a:p>
          <a:p>
            <a:pPr marL="342900" lvl="0" indent="-139700" algn="l" rtl="0">
              <a:spcBef>
                <a:spcPts val="640"/>
              </a:spcBef>
              <a:spcAft>
                <a:spcPts val="0"/>
              </a:spcAft>
              <a:buClr>
                <a:schemeClr val="dk1"/>
              </a:buClr>
              <a:buSzPts val="3200"/>
              <a:buNone/>
            </a:pPr>
            <a:endParaRPr lang="cs-CZ" dirty="0">
              <a:solidFill>
                <a:srgbClr val="404040"/>
              </a:solidFill>
            </a:endParaRPr>
          </a:p>
          <a:p>
            <a:endParaRPr lang="cs-CZ" dirty="0">
              <a:solidFill>
                <a:srgbClr val="404040"/>
              </a:solidFill>
            </a:endParaRPr>
          </a:p>
        </p:txBody>
      </p:sp>
      <p:sp>
        <p:nvSpPr>
          <p:cNvPr id="7" name="Title 1">
            <a:extLst>
              <a:ext uri="{FF2B5EF4-FFF2-40B4-BE49-F238E27FC236}">
                <a16:creationId xmlns:a16="http://schemas.microsoft.com/office/drawing/2014/main" id="{96B4347E-C2E7-5631-0DE5-1730F79AB1BC}"/>
              </a:ext>
            </a:extLst>
          </p:cNvPr>
          <p:cNvSpPr txBox="1">
            <a:spLocks/>
          </p:cNvSpPr>
          <p:nvPr/>
        </p:nvSpPr>
        <p:spPr>
          <a:xfrm>
            <a:off x="1687302" y="1935439"/>
            <a:ext cx="8229600" cy="648072"/>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cs-CZ"/>
          </a:p>
        </p:txBody>
      </p:sp>
      <p:pic>
        <p:nvPicPr>
          <p:cNvPr id="2" name="Google Shape;241;p10" descr="Tutorials - Leaflet - a JavaScript library for interactive maps">
            <a:extLst>
              <a:ext uri="{FF2B5EF4-FFF2-40B4-BE49-F238E27FC236}">
                <a16:creationId xmlns:a16="http://schemas.microsoft.com/office/drawing/2014/main" id="{39FEC403-C307-BF6E-3D02-E9CE83F1B08D}"/>
              </a:ext>
            </a:extLst>
          </p:cNvPr>
          <p:cNvPicPr preferRelativeResize="0"/>
          <p:nvPr/>
        </p:nvPicPr>
        <p:blipFill rotWithShape="1">
          <a:blip r:embed="rId2">
            <a:alphaModFix/>
          </a:blip>
          <a:srcRect/>
          <a:stretch/>
        </p:blipFill>
        <p:spPr>
          <a:xfrm>
            <a:off x="6577472" y="3577474"/>
            <a:ext cx="4092235" cy="2608294"/>
          </a:xfrm>
          <a:prstGeom prst="rect">
            <a:avLst/>
          </a:prstGeom>
          <a:noFill/>
          <a:ln>
            <a:noFill/>
          </a:ln>
        </p:spPr>
      </p:pic>
      <p:pic>
        <p:nvPicPr>
          <p:cNvPr id="5" name="Google Shape;242;p10" descr="Introduction to GIS &amp; QGIS - Digital Humanities - UCLA">
            <a:extLst>
              <a:ext uri="{FF2B5EF4-FFF2-40B4-BE49-F238E27FC236}">
                <a16:creationId xmlns:a16="http://schemas.microsoft.com/office/drawing/2014/main" id="{DEAF77DE-1513-FBEB-7B69-80A48607BBE9}"/>
              </a:ext>
            </a:extLst>
          </p:cNvPr>
          <p:cNvPicPr preferRelativeResize="0"/>
          <p:nvPr/>
        </p:nvPicPr>
        <p:blipFill rotWithShape="1">
          <a:blip r:embed="rId3">
            <a:alphaModFix/>
          </a:blip>
          <a:srcRect/>
          <a:stretch/>
        </p:blipFill>
        <p:spPr>
          <a:xfrm>
            <a:off x="6555647" y="864031"/>
            <a:ext cx="4109708" cy="2386248"/>
          </a:xfrm>
          <a:prstGeom prst="rect">
            <a:avLst/>
          </a:prstGeom>
          <a:noFill/>
          <a:ln>
            <a:noFill/>
          </a:ln>
        </p:spPr>
      </p:pic>
      <p:sp>
        <p:nvSpPr>
          <p:cNvPr id="6" name="Zástupný text 3">
            <a:extLst>
              <a:ext uri="{FF2B5EF4-FFF2-40B4-BE49-F238E27FC236}">
                <a16:creationId xmlns:a16="http://schemas.microsoft.com/office/drawing/2014/main" id="{1D1C1C67-5D98-7AE3-AF4C-1A7CAB4E8EE2}"/>
              </a:ext>
            </a:extLst>
          </p:cNvPr>
          <p:cNvSpPr txBox="1">
            <a:spLocks/>
          </p:cNvSpPr>
          <p:nvPr/>
        </p:nvSpPr>
        <p:spPr>
          <a:xfrm>
            <a:off x="1390454" y="3757726"/>
            <a:ext cx="5466986" cy="697353"/>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cs-CZ" b="1" err="1"/>
              <a:t>Examples</a:t>
            </a:r>
            <a:r>
              <a:rPr lang="cs-CZ" b="1"/>
              <a:t> </a:t>
            </a:r>
            <a:r>
              <a:rPr lang="cs-CZ" b="1" err="1"/>
              <a:t>of</a:t>
            </a:r>
            <a:r>
              <a:rPr lang="cs-CZ" b="1"/>
              <a:t> </a:t>
            </a:r>
            <a:r>
              <a:rPr lang="cs-CZ" b="1" err="1"/>
              <a:t>Commercially</a:t>
            </a:r>
            <a:endParaRPr lang="cs-CZ" b="1"/>
          </a:p>
        </p:txBody>
      </p:sp>
      <p:sp>
        <p:nvSpPr>
          <p:cNvPr id="10" name="Zástupný text 4">
            <a:extLst>
              <a:ext uri="{FF2B5EF4-FFF2-40B4-BE49-F238E27FC236}">
                <a16:creationId xmlns:a16="http://schemas.microsoft.com/office/drawing/2014/main" id="{391F9D03-3C6B-173A-5FD9-C3AA796F05E4}"/>
              </a:ext>
            </a:extLst>
          </p:cNvPr>
          <p:cNvSpPr txBox="1">
            <a:spLocks/>
          </p:cNvSpPr>
          <p:nvPr/>
        </p:nvSpPr>
        <p:spPr>
          <a:xfrm>
            <a:off x="1604733" y="4478509"/>
            <a:ext cx="2701349" cy="1261012"/>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0"/>
              </a:spcBef>
              <a:buClr>
                <a:schemeClr val="dk1"/>
              </a:buClr>
              <a:buSzPts val="3200"/>
              <a:buFont typeface="Arial"/>
              <a:buChar char="•"/>
            </a:pPr>
            <a:r>
              <a:rPr lang="cs-CZ"/>
              <a:t>ESRI – </a:t>
            </a:r>
            <a:r>
              <a:rPr lang="cs-CZ" err="1"/>
              <a:t>ArcGIS</a:t>
            </a:r>
            <a:endParaRPr lang="cs-CZ"/>
          </a:p>
          <a:p>
            <a:pPr marL="342900" indent="-342900">
              <a:spcBef>
                <a:spcPts val="640"/>
              </a:spcBef>
              <a:buClr>
                <a:srgbClr val="202124"/>
              </a:buClr>
              <a:buSzPts val="3200"/>
              <a:buFont typeface="Arial"/>
              <a:buChar char="•"/>
            </a:pPr>
            <a:r>
              <a:rPr lang="cs-CZ" err="1">
                <a:solidFill>
                  <a:srgbClr val="202124"/>
                </a:solidFill>
                <a:ea typeface="Arial"/>
                <a:cs typeface="Arial"/>
                <a:sym typeface="Arial"/>
              </a:rPr>
              <a:t>Mapbox</a:t>
            </a:r>
            <a:endParaRPr lang="cs-CZ">
              <a:solidFill>
                <a:srgbClr val="000000"/>
              </a:solidFill>
              <a:ea typeface="Arial"/>
              <a:cs typeface="Arial"/>
              <a:sym typeface="Arial"/>
            </a:endParaRPr>
          </a:p>
          <a:p>
            <a:pPr marL="342900" indent="-342900">
              <a:spcBef>
                <a:spcPts val="640"/>
              </a:spcBef>
              <a:buClr>
                <a:srgbClr val="000000"/>
              </a:buClr>
              <a:buSzPts val="3200"/>
              <a:buFont typeface="Arial"/>
              <a:buChar char="•"/>
            </a:pPr>
            <a:r>
              <a:rPr lang="cs-CZ" err="1">
                <a:solidFill>
                  <a:srgbClr val="000000"/>
                </a:solidFill>
                <a:ea typeface="Arial"/>
                <a:cs typeface="Arial"/>
                <a:sym typeface="Arial"/>
              </a:rPr>
              <a:t>Intergraph</a:t>
            </a:r>
            <a:endParaRPr lang="cs-CZ">
              <a:solidFill>
                <a:srgbClr val="000000"/>
              </a:solidFill>
              <a:ea typeface="Arial"/>
              <a:cs typeface="Arial"/>
              <a:sym typeface="Arial"/>
            </a:endParaRPr>
          </a:p>
          <a:p>
            <a:pPr marL="342900" indent="-139700">
              <a:spcBef>
                <a:spcPts val="640"/>
              </a:spcBef>
              <a:buClr>
                <a:schemeClr val="dk1"/>
              </a:buClr>
              <a:buSzPts val="3200"/>
            </a:pPr>
            <a:endParaRPr lang="cs-CZ"/>
          </a:p>
        </p:txBody>
      </p:sp>
    </p:spTree>
    <p:extLst>
      <p:ext uri="{BB962C8B-B14F-4D97-AF65-F5344CB8AC3E}">
        <p14:creationId xmlns:p14="http://schemas.microsoft.com/office/powerpoint/2010/main" val="2880767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DAB480E9-1364-D95D-3A98-153B68347A9B}"/>
              </a:ext>
            </a:extLst>
          </p:cNvPr>
          <p:cNvSpPr>
            <a:spLocks noGrp="1"/>
          </p:cNvSpPr>
          <p:nvPr>
            <p:ph type="body" sz="quarter" idx="16"/>
          </p:nvPr>
        </p:nvSpPr>
        <p:spPr/>
        <p:txBody>
          <a:bodyPr/>
          <a:lstStyle/>
          <a:p>
            <a:r>
              <a:rPr lang="cs-CZ" b="1" err="1"/>
              <a:t>ArcGIS</a:t>
            </a:r>
            <a:r>
              <a:rPr lang="cs-CZ" b="1"/>
              <a:t> </a:t>
            </a:r>
            <a:r>
              <a:rPr lang="cs-CZ" b="1" err="1"/>
              <a:t>Geoevent</a:t>
            </a:r>
            <a:endParaRPr lang="cs-CZ" b="1"/>
          </a:p>
        </p:txBody>
      </p:sp>
      <p:sp>
        <p:nvSpPr>
          <p:cNvPr id="2" name="Zástupný text 1">
            <a:extLst>
              <a:ext uri="{FF2B5EF4-FFF2-40B4-BE49-F238E27FC236}">
                <a16:creationId xmlns:a16="http://schemas.microsoft.com/office/drawing/2014/main" id="{56C996F8-0815-B15E-823E-CC3EE47555BD}"/>
              </a:ext>
            </a:extLst>
          </p:cNvPr>
          <p:cNvSpPr>
            <a:spLocks noGrp="1"/>
          </p:cNvSpPr>
          <p:nvPr>
            <p:ph type="body" sz="quarter" idx="19"/>
          </p:nvPr>
        </p:nvSpPr>
        <p:spPr>
          <a:xfrm>
            <a:off x="904855" y="1435509"/>
            <a:ext cx="10553719" cy="4250335"/>
          </a:xfrm>
        </p:spPr>
        <p:txBody>
          <a:bodyPr lIns="91440" tIns="45720" rIns="91440" bIns="45720" anchor="t"/>
          <a:lstStyle/>
          <a:p>
            <a:pPr marL="0" indent="0"/>
            <a:r>
              <a:rPr lang="en-US" sz="2000" dirty="0">
                <a:hlinkClick r:id="rId2"/>
              </a:rPr>
              <a:t>ArcGIS </a:t>
            </a:r>
            <a:r>
              <a:rPr lang="en-US" sz="2000" dirty="0" err="1">
                <a:hlinkClick r:id="rId2"/>
              </a:rPr>
              <a:t>GeoEvent</a:t>
            </a:r>
            <a:r>
              <a:rPr lang="en-US" sz="2000" dirty="0">
                <a:hlinkClick r:id="rId2"/>
              </a:rPr>
              <a:t> </a:t>
            </a:r>
            <a:r>
              <a:rPr lang="en-US" sz="2000" dirty="0"/>
              <a:t>Server is an extension of the ArcGIS platform by Esri designed to process and analyze real-time data streams. It allows organizations to ingest continuous data from various sources such as IoT sensors, GPS trackers, weather stations, or mobile apps. </a:t>
            </a:r>
            <a:r>
              <a:rPr lang="en-US" sz="2000" dirty="0" err="1"/>
              <a:t>GeoEvent</a:t>
            </a:r>
            <a:r>
              <a:rPr lang="en-US" sz="2000" dirty="0"/>
              <a:t> can immediately filter, transform, and evaluate incoming data based on user-defined rules—for example, detecting threshold violations, tracking movement, or triggering alerts. The processed data can then be visualized on maps, stored in databases, or used to initiate automated responses, making it a powerful tool for applications in smart agriculture, logistics, public safety, and environmental monitoring.</a:t>
            </a:r>
            <a:endParaRPr lang="cs-CZ" sz="2000" dirty="0">
              <a:ea typeface="Calibri" panose="020F0502020204030204"/>
              <a:cs typeface="Calibri" panose="020F0502020204030204"/>
            </a:endParaRPr>
          </a:p>
        </p:txBody>
      </p:sp>
      <p:sp>
        <p:nvSpPr>
          <p:cNvPr id="7" name="Title 1">
            <a:extLst>
              <a:ext uri="{FF2B5EF4-FFF2-40B4-BE49-F238E27FC236}">
                <a16:creationId xmlns:a16="http://schemas.microsoft.com/office/drawing/2014/main" id="{6B25C27A-18D6-8998-6BF9-18B6A5FAD364}"/>
              </a:ext>
            </a:extLst>
          </p:cNvPr>
          <p:cNvSpPr txBox="1">
            <a:spLocks/>
          </p:cNvSpPr>
          <p:nvPr/>
        </p:nvSpPr>
        <p:spPr>
          <a:xfrm>
            <a:off x="2234444" y="1414686"/>
            <a:ext cx="8229600" cy="648072"/>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cs-CZ"/>
          </a:p>
        </p:txBody>
      </p:sp>
      <p:pic>
        <p:nvPicPr>
          <p:cNvPr id="5" name="Google Shape;271;p13" descr="Overview of GeoEvent Services—GeoEvent Server | Documentation for ArcGIS  Enterprise">
            <a:extLst>
              <a:ext uri="{FF2B5EF4-FFF2-40B4-BE49-F238E27FC236}">
                <a16:creationId xmlns:a16="http://schemas.microsoft.com/office/drawing/2014/main" id="{062EF7B4-0C37-6300-B491-98D3A4595BC4}"/>
              </a:ext>
            </a:extLst>
          </p:cNvPr>
          <p:cNvPicPr preferRelativeResize="0"/>
          <p:nvPr/>
        </p:nvPicPr>
        <p:blipFill rotWithShape="1">
          <a:blip r:embed="rId3">
            <a:alphaModFix/>
          </a:blip>
          <a:srcRect/>
          <a:stretch/>
        </p:blipFill>
        <p:spPr>
          <a:xfrm>
            <a:off x="3238500" y="4084454"/>
            <a:ext cx="5715000" cy="2286000"/>
          </a:xfrm>
          <a:prstGeom prst="rect">
            <a:avLst/>
          </a:prstGeom>
          <a:noFill/>
          <a:ln>
            <a:noFill/>
          </a:ln>
        </p:spPr>
      </p:pic>
      <p:sp>
        <p:nvSpPr>
          <p:cNvPr id="9" name="Google Shape;272;p13">
            <a:extLst>
              <a:ext uri="{FF2B5EF4-FFF2-40B4-BE49-F238E27FC236}">
                <a16:creationId xmlns:a16="http://schemas.microsoft.com/office/drawing/2014/main" id="{2B964829-8437-3093-0A7E-3DCD93E7D199}"/>
              </a:ext>
            </a:extLst>
          </p:cNvPr>
          <p:cNvSpPr/>
          <p:nvPr/>
        </p:nvSpPr>
        <p:spPr>
          <a:xfrm>
            <a:off x="1893888" y="4165426"/>
            <a:ext cx="1077912" cy="64807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lt1"/>
                </a:solidFill>
                <a:latin typeface="Calibri"/>
                <a:ea typeface="Calibri"/>
                <a:cs typeface="Calibri"/>
                <a:sym typeface="Calibri"/>
              </a:rPr>
              <a:t>IoT</a:t>
            </a:r>
            <a:endParaRPr/>
          </a:p>
        </p:txBody>
      </p:sp>
      <p:sp>
        <p:nvSpPr>
          <p:cNvPr id="10" name="Google Shape;273;p13">
            <a:extLst>
              <a:ext uri="{FF2B5EF4-FFF2-40B4-BE49-F238E27FC236}">
                <a16:creationId xmlns:a16="http://schemas.microsoft.com/office/drawing/2014/main" id="{5685C79E-45E3-FC2E-2D07-131634F7B350}"/>
              </a:ext>
            </a:extLst>
          </p:cNvPr>
          <p:cNvSpPr/>
          <p:nvPr/>
        </p:nvSpPr>
        <p:spPr>
          <a:xfrm>
            <a:off x="9177040" y="4201430"/>
            <a:ext cx="1077912" cy="64807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cs-CZ" sz="1800" b="0" i="0" u="none" strike="noStrike" cap="none">
                <a:solidFill>
                  <a:schemeClr val="lt1"/>
                </a:solidFill>
                <a:latin typeface="Calibri"/>
                <a:ea typeface="Calibri"/>
                <a:cs typeface="Calibri"/>
                <a:sym typeface="Calibri"/>
              </a:rPr>
              <a:t>GIS</a:t>
            </a:r>
            <a:endParaRPr/>
          </a:p>
        </p:txBody>
      </p:sp>
    </p:spTree>
    <p:extLst>
      <p:ext uri="{BB962C8B-B14F-4D97-AF65-F5344CB8AC3E}">
        <p14:creationId xmlns:p14="http://schemas.microsoft.com/office/powerpoint/2010/main" val="3482864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66845-992D-B7E9-AEE0-2F2DFF2251C3}"/>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FAC95910-FE13-21C5-22AE-CB743AA3003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89EC4486-A2B6-5033-E451-E2561F8AE800}"/>
              </a:ext>
            </a:extLst>
          </p:cNvPr>
          <p:cNvSpPr txBox="1"/>
          <p:nvPr/>
        </p:nvSpPr>
        <p:spPr>
          <a:xfrm>
            <a:off x="4686300" y="2325175"/>
            <a:ext cx="3829050" cy="646331"/>
          </a:xfrm>
          <a:prstGeom prst="rect">
            <a:avLst/>
          </a:prstGeom>
          <a:solidFill>
            <a:srgbClr val="EEA821"/>
          </a:solidFill>
        </p:spPr>
        <p:txBody>
          <a:bodyPr wrap="square" rtlCol="0">
            <a:spAutoFit/>
          </a:bodyPr>
          <a:lstStyle/>
          <a:p>
            <a:pPr algn="ctr"/>
            <a:r>
              <a:rPr lang="cs-CZ" sz="3600" b="1" dirty="0">
                <a:solidFill>
                  <a:schemeClr val="bg1"/>
                </a:solidFill>
                <a:latin typeface="Calibri" panose="020F0502020204030204" pitchFamily="34" charset="0"/>
                <a:cs typeface="Calibri" panose="020F0502020204030204" pitchFamily="34" charset="0"/>
              </a:rPr>
              <a:t>CASE STUD</a:t>
            </a:r>
            <a:r>
              <a:rPr lang="en-IE" sz="3600" b="1" dirty="0">
                <a:solidFill>
                  <a:schemeClr val="bg1"/>
                </a:solidFill>
                <a:latin typeface="Calibri" panose="020F0502020204030204" pitchFamily="34" charset="0"/>
                <a:cs typeface="Calibri" panose="020F0502020204030204" pitchFamily="34" charset="0"/>
              </a:rPr>
              <a:t>IES</a:t>
            </a:r>
            <a:endParaRPr lang="en-US" sz="36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77788ECB-9AA0-234F-C011-4E92724C1E0C}"/>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9AD22B-8FFE-7D3B-7B8E-D1173A6BBF0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788A6230-83C5-E08E-A54D-3E6B27DCD240}"/>
              </a:ext>
            </a:extLst>
          </p:cNvPr>
          <p:cNvSpPr>
            <a:spLocks noGrp="1"/>
          </p:cNvSpPr>
          <p:nvPr>
            <p:ph type="body" sz="quarter" idx="17"/>
          </p:nvPr>
        </p:nvSpPr>
        <p:spPr>
          <a:xfrm>
            <a:off x="9241981" y="871477"/>
            <a:ext cx="2066906" cy="582221"/>
          </a:xfrm>
        </p:spPr>
        <p:txBody>
          <a:bodyPr/>
          <a:lstStyle/>
          <a:p>
            <a:r>
              <a:rPr lang="en-US"/>
              <a:t>04</a:t>
            </a:r>
          </a:p>
        </p:txBody>
      </p:sp>
      <p:grpSp>
        <p:nvGrpSpPr>
          <p:cNvPr id="10" name="Group 9">
            <a:extLst>
              <a:ext uri="{FF2B5EF4-FFF2-40B4-BE49-F238E27FC236}">
                <a16:creationId xmlns:a16="http://schemas.microsoft.com/office/drawing/2014/main" id="{DE325E97-96FA-E58E-4EBE-B7504D1030A9}"/>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DB98954B-1F42-67E6-DED3-B3014BB4CF63}"/>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04E9C4D-A10A-82CA-8199-BD4CC90EE2E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641755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2D6F8-4CA3-2F24-B741-324F8A02C352}"/>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B2B2ECFF-9C79-35F7-DB86-E6CF5EEB025C}"/>
              </a:ext>
            </a:extLst>
          </p:cNvPr>
          <p:cNvSpPr>
            <a:spLocks noGrp="1"/>
          </p:cNvSpPr>
          <p:nvPr>
            <p:ph type="body" sz="quarter" idx="13"/>
          </p:nvPr>
        </p:nvSpPr>
        <p:spPr/>
        <p:txBody>
          <a:bodyPr/>
          <a:lstStyle/>
          <a:p>
            <a:r>
              <a:rPr lang="en-US" b="1" dirty="0">
                <a:highlight>
                  <a:srgbClr val="EEA821"/>
                </a:highlight>
              </a:rPr>
              <a:t>Case Study: </a:t>
            </a:r>
            <a:r>
              <a:rPr lang="en-US" dirty="0"/>
              <a:t>Geophysical Instruments for Soil Variability Monitoring</a:t>
            </a:r>
            <a:endParaRPr lang="cs-CZ" dirty="0"/>
          </a:p>
        </p:txBody>
      </p:sp>
      <p:sp>
        <p:nvSpPr>
          <p:cNvPr id="3" name="Zástupný text 2">
            <a:extLst>
              <a:ext uri="{FF2B5EF4-FFF2-40B4-BE49-F238E27FC236}">
                <a16:creationId xmlns:a16="http://schemas.microsoft.com/office/drawing/2014/main" id="{F5C34B08-DE30-B729-FA1B-3A9CD4C250F0}"/>
              </a:ext>
            </a:extLst>
          </p:cNvPr>
          <p:cNvSpPr>
            <a:spLocks noGrp="1"/>
          </p:cNvSpPr>
          <p:nvPr>
            <p:ph type="body" sz="quarter" idx="14"/>
          </p:nvPr>
        </p:nvSpPr>
        <p:spPr>
          <a:xfrm>
            <a:off x="1639836" y="1906438"/>
            <a:ext cx="9113889" cy="4050225"/>
          </a:xfrm>
        </p:spPr>
        <p:txBody>
          <a:bodyPr lIns="91440" tIns="45720" rIns="91440" bIns="45720" anchor="t">
            <a:noAutofit/>
          </a:bodyPr>
          <a:lstStyle/>
          <a:p>
            <a:r>
              <a:rPr lang="en-US" sz="2000" dirty="0"/>
              <a:t>Soil variability within a field significantly impacts crop performance, but conventional sampling is slow and low-resolution. Geophysical instruments like the </a:t>
            </a:r>
            <a:r>
              <a:rPr lang="en-US" sz="2000" b="1" dirty="0"/>
              <a:t>EM38</a:t>
            </a:r>
            <a:r>
              <a:rPr lang="en-US" sz="2000" dirty="0"/>
              <a:t> (electromagnetic induction sensor) measure soil conductivity, which correlates with texture, moisture, and salinity. Meanwhile, </a:t>
            </a:r>
            <a:r>
              <a:rPr lang="en-US" sz="2000" b="1" dirty="0"/>
              <a:t>gamma spectrometers</a:t>
            </a:r>
            <a:r>
              <a:rPr lang="en-US" sz="2000" dirty="0"/>
              <a:t> detect natural radioisotopes in the soil, revealing its mineral composition. These data layers are processed and visualized in GIS systems to define management zones for variable-rate fertilization or seeding. The main challenges include high cost of instruments, the need for trained operators, and complex data interpretation.</a:t>
            </a:r>
            <a:endParaRPr lang="cs-CZ" sz="2000" dirty="0">
              <a:ea typeface="Calibri" panose="020F0502020204030204"/>
              <a:cs typeface="Calibri" panose="020F0502020204030204"/>
            </a:endParaRPr>
          </a:p>
          <a:p>
            <a:pPr marL="285750" indent="-285750">
              <a:spcBef>
                <a:spcPts val="600"/>
              </a:spcBef>
              <a:buFont typeface="Arial" panose="020B0604020202020204" pitchFamily="34" charset="0"/>
              <a:buChar char="•"/>
            </a:pPr>
            <a:r>
              <a:rPr lang="en-US" sz="2000" b="1" dirty="0"/>
              <a:t>Problem</a:t>
            </a:r>
            <a:r>
              <a:rPr lang="en-US" sz="2000" dirty="0"/>
              <a:t>: Soil properties vary within a field but are hard to map manually</a:t>
            </a:r>
            <a:endParaRPr lang="en-US" sz="2000" dirty="0">
              <a:ea typeface="Calibri"/>
              <a:cs typeface="Calibri"/>
            </a:endParaRPr>
          </a:p>
          <a:p>
            <a:pPr marL="285750" indent="-285750">
              <a:spcBef>
                <a:spcPts val="600"/>
              </a:spcBef>
              <a:buFont typeface="Arial" panose="020B0604020202020204" pitchFamily="34" charset="0"/>
              <a:buChar char="•"/>
            </a:pPr>
            <a:r>
              <a:rPr lang="en-US" sz="2000" b="1" dirty="0"/>
              <a:t>Solution: </a:t>
            </a:r>
            <a:r>
              <a:rPr lang="en-US" sz="2000" dirty="0"/>
              <a:t>Use of geophysical tools (EM38, gamma spectrometer)</a:t>
            </a:r>
            <a:endParaRPr lang="en-US" sz="2000" dirty="0">
              <a:ea typeface="Calibri"/>
              <a:cs typeface="Calibri"/>
            </a:endParaRPr>
          </a:p>
          <a:p>
            <a:pPr marL="285750" indent="-285750">
              <a:spcBef>
                <a:spcPts val="600"/>
              </a:spcBef>
              <a:buFont typeface="Arial" panose="020B0604020202020204" pitchFamily="34" charset="0"/>
              <a:buChar char="•"/>
            </a:pPr>
            <a:r>
              <a:rPr lang="en-US" sz="2000" dirty="0"/>
              <a:t>EM38 – measures soil electrical conductivity (moisture, texture, salinity)</a:t>
            </a:r>
            <a:endParaRPr lang="en-US" sz="2000" dirty="0">
              <a:ea typeface="Calibri"/>
              <a:cs typeface="Calibri"/>
            </a:endParaRPr>
          </a:p>
          <a:p>
            <a:pPr marL="285750" indent="-285750">
              <a:spcBef>
                <a:spcPts val="600"/>
              </a:spcBef>
              <a:buFont typeface="Arial" panose="020B0604020202020204" pitchFamily="34" charset="0"/>
              <a:buChar char="•"/>
            </a:pPr>
            <a:r>
              <a:rPr lang="en-US" sz="2000" b="1" dirty="0"/>
              <a:t>Gamma spectrometer </a:t>
            </a:r>
            <a:r>
              <a:rPr lang="en-US" sz="2000" dirty="0"/>
              <a:t>– detects soil mineral composition</a:t>
            </a:r>
            <a:endParaRPr lang="en-US" sz="2000" dirty="0">
              <a:ea typeface="Calibri"/>
              <a:cs typeface="Calibri"/>
            </a:endParaRPr>
          </a:p>
          <a:p>
            <a:pPr marL="285750" indent="-285750">
              <a:spcBef>
                <a:spcPts val="600"/>
              </a:spcBef>
              <a:buFont typeface="Arial" panose="020B0604020202020204" pitchFamily="34" charset="0"/>
              <a:buChar char="•"/>
            </a:pPr>
            <a:r>
              <a:rPr lang="en-US" sz="2000" b="1" dirty="0"/>
              <a:t>Benefits: </a:t>
            </a:r>
            <a:r>
              <a:rPr lang="en-US" sz="2000" dirty="0"/>
              <a:t>Supports creation of precise management zones</a:t>
            </a:r>
            <a:endParaRPr lang="en-US" sz="2000" dirty="0">
              <a:ea typeface="Calibri"/>
              <a:cs typeface="Calibri"/>
            </a:endParaRPr>
          </a:p>
          <a:p>
            <a:pPr marL="285750" indent="-285750">
              <a:spcBef>
                <a:spcPts val="600"/>
              </a:spcBef>
              <a:buFont typeface="Arial" panose="020B0604020202020204" pitchFamily="34" charset="0"/>
              <a:buChar char="•"/>
            </a:pPr>
            <a:r>
              <a:rPr lang="en-US" sz="2000" b="1" dirty="0"/>
              <a:t>Challenges: </a:t>
            </a:r>
            <a:r>
              <a:rPr lang="en-US" sz="2000" dirty="0"/>
              <a:t>Data interpretation, equipment cost, need for expertise</a:t>
            </a:r>
            <a:endParaRPr lang="cs-CZ" sz="2000" dirty="0"/>
          </a:p>
        </p:txBody>
      </p:sp>
    </p:spTree>
    <p:extLst>
      <p:ext uri="{BB962C8B-B14F-4D97-AF65-F5344CB8AC3E}">
        <p14:creationId xmlns:p14="http://schemas.microsoft.com/office/powerpoint/2010/main" val="345467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60968-7195-3D3A-D2ED-70C0597629B1}"/>
            </a:ext>
          </a:extLst>
        </p:cNvPr>
        <p:cNvGrpSpPr/>
        <p:nvPr/>
      </p:nvGrpSpPr>
      <p:grpSpPr>
        <a:xfrm>
          <a:off x="0" y="0"/>
          <a:ext cx="0" cy="0"/>
          <a:chOff x="0" y="0"/>
          <a:chExt cx="0" cy="0"/>
        </a:xfrm>
      </p:grpSpPr>
      <p:sp>
        <p:nvSpPr>
          <p:cNvPr id="4" name="Zástupný text 3">
            <a:extLst>
              <a:ext uri="{FF2B5EF4-FFF2-40B4-BE49-F238E27FC236}">
                <a16:creationId xmlns:a16="http://schemas.microsoft.com/office/drawing/2014/main" id="{BBC1AE2F-54AA-2D5E-5E96-371E3C944233}"/>
              </a:ext>
            </a:extLst>
          </p:cNvPr>
          <p:cNvSpPr>
            <a:spLocks noGrp="1"/>
          </p:cNvSpPr>
          <p:nvPr>
            <p:ph type="body" sz="quarter" idx="16"/>
          </p:nvPr>
        </p:nvSpPr>
        <p:spPr>
          <a:xfrm>
            <a:off x="904856" y="544655"/>
            <a:ext cx="10052954" cy="803654"/>
          </a:xfrm>
        </p:spPr>
        <p:txBody>
          <a:bodyPr>
            <a:normAutofit fontScale="85000" lnSpcReduction="20000"/>
          </a:bodyPr>
          <a:lstStyle/>
          <a:p>
            <a:r>
              <a:rPr lang="cs-CZ" sz="3600" b="1"/>
              <a:t>Use </a:t>
            </a:r>
            <a:r>
              <a:rPr lang="cs-CZ" sz="3600" b="1" err="1"/>
              <a:t>of</a:t>
            </a:r>
            <a:r>
              <a:rPr lang="cs-CZ" sz="3600" b="1"/>
              <a:t> </a:t>
            </a:r>
            <a:r>
              <a:rPr lang="cs-CZ" sz="3600" b="1" err="1"/>
              <a:t>geophysical</a:t>
            </a:r>
            <a:r>
              <a:rPr lang="cs-CZ" sz="3600" b="1"/>
              <a:t> </a:t>
            </a:r>
            <a:r>
              <a:rPr lang="cs-CZ" sz="3600" b="1" err="1"/>
              <a:t>instruments</a:t>
            </a:r>
            <a:r>
              <a:rPr lang="cs-CZ" sz="3600" b="1"/>
              <a:t> </a:t>
            </a:r>
            <a:r>
              <a:rPr lang="cs-CZ" sz="3600" b="1" err="1"/>
              <a:t>for</a:t>
            </a:r>
            <a:r>
              <a:rPr lang="cs-CZ" sz="3600" b="1"/>
              <a:t> monitoring </a:t>
            </a:r>
            <a:r>
              <a:rPr lang="cs-CZ" sz="3600" b="1" err="1"/>
              <a:t>soil</a:t>
            </a:r>
            <a:r>
              <a:rPr lang="cs-CZ" sz="3600" b="1"/>
              <a:t> </a:t>
            </a:r>
            <a:r>
              <a:rPr lang="cs-CZ" sz="3600" b="1" err="1"/>
              <a:t>property</a:t>
            </a:r>
            <a:r>
              <a:rPr lang="cs-CZ" sz="3600" b="1"/>
              <a:t> variability</a:t>
            </a:r>
            <a:endParaRPr lang="cs-CZ" b="1"/>
          </a:p>
        </p:txBody>
      </p:sp>
      <p:sp>
        <p:nvSpPr>
          <p:cNvPr id="3" name="Zástupný text 2">
            <a:extLst>
              <a:ext uri="{FF2B5EF4-FFF2-40B4-BE49-F238E27FC236}">
                <a16:creationId xmlns:a16="http://schemas.microsoft.com/office/drawing/2014/main" id="{B69EFE8D-6A62-9297-87EC-666776207BE5}"/>
              </a:ext>
            </a:extLst>
          </p:cNvPr>
          <p:cNvSpPr>
            <a:spLocks noGrp="1"/>
          </p:cNvSpPr>
          <p:nvPr>
            <p:ph type="body" sz="quarter" idx="19"/>
          </p:nvPr>
        </p:nvSpPr>
        <p:spPr/>
        <p:txBody>
          <a:bodyPr/>
          <a:lstStyle/>
          <a:p>
            <a:pPr marL="0" lvl="0" indent="0" algn="l" rtl="0">
              <a:spcBef>
                <a:spcPts val="640"/>
              </a:spcBef>
              <a:spcAft>
                <a:spcPts val="0"/>
              </a:spcAft>
              <a:buClr>
                <a:schemeClr val="dk1"/>
              </a:buClr>
              <a:buSzPts val="3200"/>
              <a:buNone/>
            </a:pPr>
            <a:endParaRPr lang="cs-CZ" b="0" i="0">
              <a:solidFill>
                <a:srgbClr val="000000"/>
              </a:solidFill>
              <a:ea typeface="Arial"/>
              <a:cs typeface="Arial"/>
              <a:sym typeface="Arial"/>
            </a:endParaRPr>
          </a:p>
          <a:p>
            <a:pPr marL="342900" lvl="0" indent="-139700" algn="l" rtl="0">
              <a:spcBef>
                <a:spcPts val="640"/>
              </a:spcBef>
              <a:spcAft>
                <a:spcPts val="0"/>
              </a:spcAft>
              <a:buClr>
                <a:schemeClr val="dk1"/>
              </a:buClr>
              <a:buSzPts val="3200"/>
              <a:buNone/>
            </a:pPr>
            <a:endParaRPr lang="cs-CZ"/>
          </a:p>
          <a:p>
            <a:endParaRPr lang="cs-CZ"/>
          </a:p>
        </p:txBody>
      </p:sp>
      <p:sp>
        <p:nvSpPr>
          <p:cNvPr id="7" name="Title 1">
            <a:extLst>
              <a:ext uri="{FF2B5EF4-FFF2-40B4-BE49-F238E27FC236}">
                <a16:creationId xmlns:a16="http://schemas.microsoft.com/office/drawing/2014/main" id="{29EEF5C9-1D90-BBE8-7675-D736DF117B0F}"/>
              </a:ext>
            </a:extLst>
          </p:cNvPr>
          <p:cNvSpPr txBox="1">
            <a:spLocks/>
          </p:cNvSpPr>
          <p:nvPr/>
        </p:nvSpPr>
        <p:spPr>
          <a:xfrm>
            <a:off x="1687302" y="1935439"/>
            <a:ext cx="8229600" cy="648072"/>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cs-CZ"/>
          </a:p>
        </p:txBody>
      </p:sp>
      <p:pic>
        <p:nvPicPr>
          <p:cNvPr id="6" name="Obrázek 5">
            <a:extLst>
              <a:ext uri="{FF2B5EF4-FFF2-40B4-BE49-F238E27FC236}">
                <a16:creationId xmlns:a16="http://schemas.microsoft.com/office/drawing/2014/main" id="{92AE02B7-9CBF-0A48-7018-42CCC9121E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088"/>
          <a:stretch/>
        </p:blipFill>
        <p:spPr>
          <a:xfrm>
            <a:off x="542611" y="1397736"/>
            <a:ext cx="4668401" cy="4304672"/>
          </a:xfrm>
          <a:prstGeom prst="rect">
            <a:avLst/>
          </a:prstGeom>
        </p:spPr>
      </p:pic>
      <p:pic>
        <p:nvPicPr>
          <p:cNvPr id="8" name="Obrázek 7">
            <a:extLst>
              <a:ext uri="{FF2B5EF4-FFF2-40B4-BE49-F238E27FC236}">
                <a16:creationId xmlns:a16="http://schemas.microsoft.com/office/drawing/2014/main" id="{6A0A7D5E-36F0-E7F9-80D8-39C3E82E07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7558" y="1396234"/>
            <a:ext cx="6459261" cy="4306174"/>
          </a:xfrm>
          <a:prstGeom prst="rect">
            <a:avLst/>
          </a:prstGeom>
        </p:spPr>
      </p:pic>
      <p:sp>
        <p:nvSpPr>
          <p:cNvPr id="9" name="TextovéPole 8">
            <a:extLst>
              <a:ext uri="{FF2B5EF4-FFF2-40B4-BE49-F238E27FC236}">
                <a16:creationId xmlns:a16="http://schemas.microsoft.com/office/drawing/2014/main" id="{7344037B-DAE3-2BCC-515C-7157A66AFD0E}"/>
              </a:ext>
            </a:extLst>
          </p:cNvPr>
          <p:cNvSpPr txBox="1"/>
          <p:nvPr/>
        </p:nvSpPr>
        <p:spPr>
          <a:xfrm>
            <a:off x="542611" y="6054708"/>
            <a:ext cx="8485080" cy="369332"/>
          </a:xfrm>
          <a:prstGeom prst="rect">
            <a:avLst/>
          </a:prstGeom>
          <a:noFill/>
        </p:spPr>
        <p:txBody>
          <a:bodyPr wrap="none" lIns="91440" tIns="45720" rIns="91440" bIns="45720" rtlCol="0" anchor="t">
            <a:spAutoFit/>
          </a:bodyPr>
          <a:lstStyle/>
          <a:p>
            <a:r>
              <a:rPr lang="cs-CZ" err="1"/>
              <a:t>Gamma</a:t>
            </a:r>
            <a:r>
              <a:rPr lang="cs-CZ"/>
              <a:t> </a:t>
            </a:r>
            <a:r>
              <a:rPr lang="cs-CZ" err="1">
                <a:ea typeface="+mn-lt"/>
                <a:cs typeface="+mn-lt"/>
              </a:rPr>
              <a:t>spectrometer</a:t>
            </a:r>
            <a:r>
              <a:rPr lang="cs-CZ"/>
              <a:t> (GF Instruments, CZ) 	   EM38 MK2 (</a:t>
            </a:r>
            <a:r>
              <a:rPr lang="cs-CZ" err="1"/>
              <a:t>Geonics</a:t>
            </a:r>
            <a:r>
              <a:rPr lang="cs-CZ"/>
              <a:t> Limited, Kanada)</a:t>
            </a:r>
          </a:p>
        </p:txBody>
      </p:sp>
      <p:pic>
        <p:nvPicPr>
          <p:cNvPr id="10" name="Obrázek 9">
            <a:extLst>
              <a:ext uri="{FF2B5EF4-FFF2-40B4-BE49-F238E27FC236}">
                <a16:creationId xmlns:a16="http://schemas.microsoft.com/office/drawing/2014/main" id="{9AB71746-079F-7784-460B-8013F90CF7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1399" y="3969101"/>
            <a:ext cx="2878853" cy="1919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82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710692" y="5160029"/>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a:p>
        </p:txBody>
      </p:sp>
      <p:sp>
        <p:nvSpPr>
          <p:cNvPr id="208" name="Freeform 173"/>
          <p:cNvSpPr>
            <a:spLocks noChangeArrowheads="1"/>
          </p:cNvSpPr>
          <p:nvPr/>
        </p:nvSpPr>
        <p:spPr bwMode="auto">
          <a:xfrm>
            <a:off x="7540474" y="2963760"/>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a:p>
        </p:txBody>
      </p:sp>
      <p:sp>
        <p:nvSpPr>
          <p:cNvPr id="209" name="Freeform 174"/>
          <p:cNvSpPr>
            <a:spLocks noChangeArrowheads="1"/>
          </p:cNvSpPr>
          <p:nvPr/>
        </p:nvSpPr>
        <p:spPr bwMode="auto">
          <a:xfrm>
            <a:off x="7648909" y="2555950"/>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a:p>
        </p:txBody>
      </p:sp>
      <p:sp>
        <p:nvSpPr>
          <p:cNvPr id="211" name="Freeform 176"/>
          <p:cNvSpPr>
            <a:spLocks noChangeArrowheads="1"/>
          </p:cNvSpPr>
          <p:nvPr/>
        </p:nvSpPr>
        <p:spPr bwMode="auto">
          <a:xfrm>
            <a:off x="8662284" y="1005575"/>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a:p>
        </p:txBody>
      </p:sp>
      <p:sp>
        <p:nvSpPr>
          <p:cNvPr id="206" name="Freeform 171"/>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Understand…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900872" y="2669099"/>
            <a:ext cx="2027793"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Identify…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rtlCol="0">
            <a:spAutoFit/>
          </a:bodyPr>
          <a:lstStyle/>
          <a:p>
            <a:r>
              <a:rPr lang="en-GB" sz="2200" b="1" noProof="0">
                <a:solidFill>
                  <a:schemeClr val="bg1"/>
                </a:solidFill>
                <a:latin typeface="Calibri" panose="020F0502020204030204" pitchFamily="34" charset="0"/>
                <a:ea typeface="Lato" charset="0"/>
                <a:cs typeface="Calibri" panose="020F0502020204030204" pitchFamily="34" charset="0"/>
              </a:rPr>
              <a:t>Explain…</a:t>
            </a:r>
          </a:p>
        </p:txBody>
      </p:sp>
      <p:sp>
        <p:nvSpPr>
          <p:cNvPr id="57" name="Rectángulo 602">
            <a:extLst>
              <a:ext uri="{FF2B5EF4-FFF2-40B4-BE49-F238E27FC236}">
                <a16:creationId xmlns:a16="http://schemas.microsoft.com/office/drawing/2014/main" id="{412B025F-8F7A-8C10-ADDC-78BA76DC48A8}"/>
              </a:ext>
            </a:extLst>
          </p:cNvPr>
          <p:cNvSpPr/>
          <p:nvPr/>
        </p:nvSpPr>
        <p:spPr>
          <a:xfrm>
            <a:off x="8993481" y="1284086"/>
            <a:ext cx="2928152" cy="830997"/>
          </a:xfrm>
          <a:prstGeom prst="rect">
            <a:avLst/>
          </a:prstGeom>
        </p:spPr>
        <p:txBody>
          <a:bodyPr wrap="square">
            <a:spAutoFit/>
          </a:bodyPr>
          <a:lstStyle/>
          <a:p>
            <a:r>
              <a:rPr lang="en-GB" sz="1600" noProof="0">
                <a:solidFill>
                  <a:schemeClr val="bg1"/>
                </a:solidFill>
                <a:latin typeface="Calibri" panose="020F0502020204030204" pitchFamily="34" charset="0"/>
                <a:ea typeface="Lato" charset="0"/>
                <a:cs typeface="Calibri" panose="020F0502020204030204" pitchFamily="34" charset="0"/>
              </a:rPr>
              <a:t>…</a:t>
            </a:r>
            <a:r>
              <a:rPr lang="en-US" sz="1600">
                <a:solidFill>
                  <a:schemeClr val="bg1"/>
                </a:solidFill>
                <a:latin typeface="Calibri" panose="020F0502020204030204" pitchFamily="34" charset="0"/>
                <a:ea typeface="Lato" charset="0"/>
                <a:cs typeface="Calibri" panose="020F0502020204030204" pitchFamily="34" charset="0"/>
              </a:rPr>
              <a:t>the importance of spatial context in IoT data analysis.</a:t>
            </a:r>
          </a:p>
          <a:p>
            <a:endParaRPr lang="en-GB" sz="1600" noProof="0">
              <a:solidFill>
                <a:schemeClr val="bg1"/>
              </a:solidFill>
              <a:latin typeface="Calibri" panose="020F0502020204030204" pitchFamily="34" charset="0"/>
              <a:ea typeface="Lato" charset="0"/>
              <a:cs typeface="Calibri" panose="020F0502020204030204" pitchFamily="34" charset="0"/>
            </a:endParaRPr>
          </a:p>
        </p:txBody>
      </p:sp>
      <p:sp>
        <p:nvSpPr>
          <p:cNvPr id="62" name="Rectángulo 602">
            <a:extLst>
              <a:ext uri="{FF2B5EF4-FFF2-40B4-BE49-F238E27FC236}">
                <a16:creationId xmlns:a16="http://schemas.microsoft.com/office/drawing/2014/main" id="{8BD74F46-EE91-4B6C-DD4F-C1DCDE926F8C}"/>
              </a:ext>
            </a:extLst>
          </p:cNvPr>
          <p:cNvSpPr/>
          <p:nvPr/>
        </p:nvSpPr>
        <p:spPr>
          <a:xfrm>
            <a:off x="7823263" y="3244315"/>
            <a:ext cx="2887752" cy="1077218"/>
          </a:xfrm>
          <a:prstGeom prst="rect">
            <a:avLst/>
          </a:prstGeom>
        </p:spPr>
        <p:txBody>
          <a:bodyPr wrap="square">
            <a:spAutoFit/>
          </a:bodyPr>
          <a:lstStyle/>
          <a:p>
            <a:r>
              <a:rPr lang="en-GB" sz="1600" noProof="0">
                <a:solidFill>
                  <a:schemeClr val="bg1"/>
                </a:solidFill>
                <a:latin typeface="Calibri" panose="020F0502020204030204" pitchFamily="34" charset="0"/>
                <a:ea typeface="Lato" charset="0"/>
                <a:cs typeface="Calibri" panose="020F0502020204030204" pitchFamily="34" charset="0"/>
              </a:rPr>
              <a:t>…</a:t>
            </a:r>
            <a:r>
              <a:rPr lang="en-US" sz="1600">
                <a:solidFill>
                  <a:schemeClr val="bg1"/>
                </a:solidFill>
                <a:latin typeface="Calibri" panose="020F0502020204030204" pitchFamily="34" charset="0"/>
                <a:ea typeface="Lato" charset="0"/>
                <a:cs typeface="Calibri" panose="020F0502020204030204" pitchFamily="34" charset="0"/>
              </a:rPr>
              <a:t>key components and data types used in GIS and IoT integration.</a:t>
            </a:r>
          </a:p>
          <a:p>
            <a:endParaRPr lang="cs-CZ" sz="1600">
              <a:solidFill>
                <a:schemeClr val="bg1"/>
              </a:solidFill>
              <a:latin typeface="Calibri" panose="020F0502020204030204" pitchFamily="34" charset="0"/>
              <a:ea typeface="Lato" charset="0"/>
              <a:cs typeface="Calibri" panose="020F0502020204030204" pitchFamily="34" charset="0"/>
            </a:endParaRPr>
          </a:p>
        </p:txBody>
      </p:sp>
      <p:sp>
        <p:nvSpPr>
          <p:cNvPr id="63" name="Rectángulo 602">
            <a:extLst>
              <a:ext uri="{FF2B5EF4-FFF2-40B4-BE49-F238E27FC236}">
                <a16:creationId xmlns:a16="http://schemas.microsoft.com/office/drawing/2014/main" id="{94ABEF3A-8016-83F9-4644-80A1E2284961}"/>
              </a:ext>
            </a:extLst>
          </p:cNvPr>
          <p:cNvSpPr/>
          <p:nvPr/>
        </p:nvSpPr>
        <p:spPr>
          <a:xfrm>
            <a:off x="9127434" y="5195205"/>
            <a:ext cx="2794199" cy="1138773"/>
          </a:xfrm>
          <a:prstGeom prst="rect">
            <a:avLst/>
          </a:prstGeom>
        </p:spPr>
        <p:txBody>
          <a:bodyPr wrap="square">
            <a:spAutoFit/>
          </a:bodyPr>
          <a:lstStyle/>
          <a:p>
            <a:r>
              <a:rPr lang="en-US" sz="1600">
                <a:solidFill>
                  <a:schemeClr val="bg1"/>
                </a:solidFill>
                <a:latin typeface="Calibri" panose="020F0502020204030204" pitchFamily="34" charset="0"/>
                <a:ea typeface="Lato" charset="0"/>
                <a:cs typeface="Calibri" panose="020F0502020204030204" pitchFamily="34" charset="0"/>
              </a:rPr>
              <a:t>…..</a:t>
            </a:r>
            <a:r>
              <a:rPr lang="en-US" sz="2000"/>
              <a:t> </a:t>
            </a:r>
            <a:r>
              <a:rPr lang="en-US" sz="1600">
                <a:solidFill>
                  <a:schemeClr val="bg1"/>
                </a:solidFill>
                <a:latin typeface="Calibri" panose="020F0502020204030204" pitchFamily="34" charset="0"/>
                <a:ea typeface="Lato" charset="0"/>
                <a:cs typeface="Calibri" panose="020F0502020204030204" pitchFamily="34" charset="0"/>
              </a:rPr>
              <a:t>how GIS tools can be used to visualize and interpret IoT data.</a:t>
            </a:r>
          </a:p>
          <a:p>
            <a:endParaRPr lang="en-US" sz="1600">
              <a:solidFill>
                <a:schemeClr val="bg1"/>
              </a:solidFill>
              <a:latin typeface="Calibri" panose="020F0502020204030204" pitchFamily="34" charset="0"/>
              <a:ea typeface="Lato" charset="0"/>
              <a:cs typeface="Calibri" panose="020F0502020204030204" pitchFamily="34" charset="0"/>
            </a:endParaRP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640411" y="1539092"/>
            <a:ext cx="6811253" cy="4951046"/>
          </a:xfrm>
        </p:spPr>
        <p:txBody>
          <a:bodyPr/>
          <a:lstStyle/>
          <a:p>
            <a:r>
              <a:rPr lang="cs-CZ" dirty="0">
                <a:solidFill>
                  <a:srgbClr val="404040"/>
                </a:solidFill>
              </a:rPr>
              <a:t>Learners </a:t>
            </a:r>
            <a:r>
              <a:rPr lang="en-IE" dirty="0">
                <a:solidFill>
                  <a:srgbClr val="404040"/>
                </a:solidFill>
              </a:rPr>
              <a:t>will </a:t>
            </a:r>
            <a:r>
              <a:rPr lang="cs-CZ" dirty="0">
                <a:solidFill>
                  <a:srgbClr val="404040"/>
                </a:solidFill>
              </a:rPr>
              <a:t>explore the importance of spatial context in IoT data analysis and gain the ability to identify key components and data types used </a:t>
            </a:r>
            <a:br>
              <a:rPr lang="cs-CZ" dirty="0">
                <a:solidFill>
                  <a:srgbClr val="404040"/>
                </a:solidFill>
              </a:rPr>
            </a:br>
            <a:r>
              <a:rPr lang="cs-CZ" dirty="0">
                <a:solidFill>
                  <a:srgbClr val="404040"/>
                </a:solidFill>
              </a:rPr>
              <a:t>in the integration of GIS and IoT systems. They learn how to use GIS tools to visuali</a:t>
            </a:r>
            <a:r>
              <a:rPr lang="en-IE" dirty="0">
                <a:solidFill>
                  <a:srgbClr val="404040"/>
                </a:solidFill>
              </a:rPr>
              <a:t>s</a:t>
            </a:r>
            <a:r>
              <a:rPr lang="cs-CZ" dirty="0">
                <a:solidFill>
                  <a:srgbClr val="404040"/>
                </a:solidFill>
              </a:rPr>
              <a:t>e and interpret IoT data, analyze spatial patterns and relationships based on real-time sensor input, and apply GIS techniques in real-world scenarios such as smart cities or environmental monitoring. In addition, they </a:t>
            </a:r>
            <a:r>
              <a:rPr lang="en-IE" dirty="0">
                <a:solidFill>
                  <a:srgbClr val="404040"/>
                </a:solidFill>
              </a:rPr>
              <a:t>will </a:t>
            </a:r>
            <a:r>
              <a:rPr lang="cs-CZ" dirty="0">
                <a:solidFill>
                  <a:srgbClr val="404040"/>
                </a:solidFill>
              </a:rPr>
              <a:t>develop the skills to critically evaluate how effective GIS-based solutions are in addressing location-specific problems.</a:t>
            </a:r>
            <a:endParaRPr lang="en-US" dirty="0">
              <a:solidFill>
                <a:srgbClr val="404040"/>
              </a:solidFill>
            </a:endParaRP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588572" y="682627"/>
            <a:ext cx="7312300" cy="645895"/>
          </a:xfrm>
        </p:spPr>
        <p:txBody>
          <a:bodyPr/>
          <a:lstStyle/>
          <a:p>
            <a:r>
              <a:rPr lang="cs-CZ" b="1"/>
              <a:t>Learning </a:t>
            </a:r>
            <a:r>
              <a:rPr lang="cs-CZ" b="1" err="1"/>
              <a:t>Outcomes</a:t>
            </a:r>
            <a:endParaRPr lang="en-GB" b="1" noProof="0">
              <a:solidFill>
                <a:srgbClr val="007772"/>
              </a:solidFill>
            </a:endParaRPr>
          </a:p>
        </p:txBody>
      </p:sp>
    </p:spTree>
    <p:extLst>
      <p:ext uri="{BB962C8B-B14F-4D97-AF65-F5344CB8AC3E}">
        <p14:creationId xmlns:p14="http://schemas.microsoft.com/office/powerpoint/2010/main" val="1745556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E4FDC5C-98A5-316B-5841-598384418D3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57999" y="481088"/>
            <a:ext cx="5334001" cy="5895823"/>
          </a:xfrm>
          <a:prstGeom prst="rect">
            <a:avLst/>
          </a:prstGeom>
          <a:noFill/>
          <a:ln>
            <a:noFill/>
          </a:ln>
        </p:spPr>
      </p:pic>
      <p:sp>
        <p:nvSpPr>
          <p:cNvPr id="11" name="Text Placeholder 2">
            <a:extLst>
              <a:ext uri="{FF2B5EF4-FFF2-40B4-BE49-F238E27FC236}">
                <a16:creationId xmlns:a16="http://schemas.microsoft.com/office/drawing/2014/main" id="{3FAF4D24-0B83-8C0C-F142-00C126A280A0}"/>
              </a:ext>
            </a:extLst>
          </p:cNvPr>
          <p:cNvSpPr>
            <a:spLocks noGrp="1"/>
          </p:cNvSpPr>
          <p:nvPr>
            <p:ph type="body" sz="quarter" idx="13"/>
          </p:nvPr>
        </p:nvSpPr>
        <p:spPr>
          <a:xfrm>
            <a:off x="660960" y="1010552"/>
            <a:ext cx="5607690" cy="697353"/>
          </a:xfrm>
        </p:spPr>
        <p:txBody>
          <a:bodyPr lIns="91440" tIns="45720" rIns="91440" bIns="45720" anchor="t">
            <a:normAutofit fontScale="85000" lnSpcReduction="10000"/>
          </a:bodyPr>
          <a:lstStyle/>
          <a:p>
            <a:r>
              <a:rPr lang="en-US" dirty="0">
                <a:solidFill>
                  <a:srgbClr val="007772"/>
                </a:solidFill>
              </a:rPr>
              <a:t>Data from </a:t>
            </a:r>
            <a:r>
              <a:rPr lang="cs-CZ" dirty="0" err="1">
                <a:solidFill>
                  <a:srgbClr val="007772"/>
                </a:solidFill>
              </a:rPr>
              <a:t>Gamma</a:t>
            </a:r>
            <a:r>
              <a:rPr lang="cs-CZ" dirty="0">
                <a:solidFill>
                  <a:srgbClr val="007772"/>
                </a:solidFill>
              </a:rPr>
              <a:t> </a:t>
            </a:r>
            <a:r>
              <a:rPr lang="cs-CZ" dirty="0" err="1">
                <a:solidFill>
                  <a:srgbClr val="007772"/>
                </a:solidFill>
              </a:rPr>
              <a:t>spectrometer</a:t>
            </a:r>
            <a:endParaRPr lang="en-US" dirty="0" err="1">
              <a:solidFill>
                <a:srgbClr val="007772"/>
              </a:solidFill>
            </a:endParaRPr>
          </a:p>
        </p:txBody>
      </p:sp>
      <p:sp>
        <p:nvSpPr>
          <p:cNvPr id="3" name="Zástupný text 2">
            <a:extLst>
              <a:ext uri="{FF2B5EF4-FFF2-40B4-BE49-F238E27FC236}">
                <a16:creationId xmlns:a16="http://schemas.microsoft.com/office/drawing/2014/main" id="{3A2D6D76-62AA-1103-9F0C-6D8CFE2CC270}"/>
              </a:ext>
            </a:extLst>
          </p:cNvPr>
          <p:cNvSpPr>
            <a:spLocks noGrp="1"/>
          </p:cNvSpPr>
          <p:nvPr>
            <p:ph type="body" sz="quarter" idx="14"/>
          </p:nvPr>
        </p:nvSpPr>
        <p:spPr>
          <a:xfrm>
            <a:off x="661394" y="1882150"/>
            <a:ext cx="5908586" cy="3686908"/>
          </a:xfrm>
        </p:spPr>
        <p:txBody>
          <a:bodyPr lIns="91440" tIns="45720" rIns="91440" bIns="45720" anchor="t">
            <a:normAutofit lnSpcReduction="10000"/>
          </a:bodyPr>
          <a:lstStyle/>
          <a:p>
            <a:pPr algn="just"/>
            <a:r>
              <a:rPr lang="en-US" dirty="0">
                <a:ea typeface="+mn-lt"/>
                <a:cs typeface="+mn-lt"/>
              </a:rPr>
              <a:t>Using data from the EM38-MK2 gamma spectrometer—a </a:t>
            </a:r>
            <a:r>
              <a:rPr lang="en-US" dirty="0" err="1">
                <a:ea typeface="+mn-lt"/>
                <a:cs typeface="+mn-lt"/>
              </a:rPr>
              <a:t>specialised</a:t>
            </a:r>
            <a:r>
              <a:rPr lang="en-US" dirty="0">
                <a:ea typeface="+mn-lt"/>
                <a:cs typeface="+mn-lt"/>
              </a:rPr>
              <a:t> instrument for soil monitoring and electromagnetic induction (EMI) measurements—in a Geographic Information System (GIS) involves a structured workflow to convert raw sensor readings into spatial insights about soil properties. This device is commonly used for mapping apparent electrical conductivity (</a:t>
            </a:r>
            <a:r>
              <a:rPr lang="en-US" dirty="0" err="1">
                <a:ea typeface="+mn-lt"/>
                <a:cs typeface="+mn-lt"/>
              </a:rPr>
              <a:t>ECa</a:t>
            </a:r>
            <a:r>
              <a:rPr lang="en-US" dirty="0">
                <a:ea typeface="+mn-lt"/>
                <a:cs typeface="+mn-lt"/>
              </a:rPr>
              <a:t>), which correlates with soil moisture, salinity, texture, and compaction. </a:t>
            </a:r>
            <a:endParaRPr lang="cs-CZ" dirty="0">
              <a:ea typeface="Calibri" panose="020F0502020204030204"/>
              <a:cs typeface="Calibri" panose="020F0502020204030204"/>
            </a:endParaRPr>
          </a:p>
          <a:p>
            <a:endParaRPr lang="en-US" dirty="0">
              <a:ea typeface="+mn-lt"/>
              <a:cs typeface="+mn-lt"/>
            </a:endParaRPr>
          </a:p>
          <a:p>
            <a:pPr marL="342900" indent="-342900">
              <a:buFont typeface="Arial" panose="020B0604020202020204" pitchFamily="34" charset="0"/>
              <a:buChar char="•"/>
            </a:pPr>
            <a:endParaRPr lang="en-US" dirty="0">
              <a:ea typeface="Calibri" panose="020F0502020204030204"/>
              <a:cs typeface="Calibri" panose="020F0502020204030204"/>
            </a:endParaRPr>
          </a:p>
          <a:p>
            <a:endParaRPr lang="en-US" dirty="0"/>
          </a:p>
          <a:p>
            <a:endParaRPr lang="en-US" dirty="0"/>
          </a:p>
          <a:p>
            <a:endParaRPr lang="en-US" dirty="0"/>
          </a:p>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673980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5BB85-DD4F-1AED-F528-D0EE092525C3}"/>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AE012290-C281-B909-6FE8-C8B0094F8C6D}"/>
              </a:ext>
            </a:extLst>
          </p:cNvPr>
          <p:cNvSpPr>
            <a:spLocks noGrp="1"/>
          </p:cNvSpPr>
          <p:nvPr>
            <p:ph type="body" sz="quarter" idx="13"/>
          </p:nvPr>
        </p:nvSpPr>
        <p:spPr/>
        <p:txBody>
          <a:bodyPr/>
          <a:lstStyle/>
          <a:p>
            <a:r>
              <a:rPr lang="en-US" b="1" dirty="0">
                <a:highlight>
                  <a:srgbClr val="EEA821"/>
                </a:highlight>
              </a:rPr>
              <a:t>Case Study: </a:t>
            </a:r>
            <a:r>
              <a:rPr lang="en-US" dirty="0"/>
              <a:t>UAVs for Disease Detection in Crops</a:t>
            </a:r>
            <a:endParaRPr lang="cs-CZ" dirty="0"/>
          </a:p>
        </p:txBody>
      </p:sp>
      <p:sp>
        <p:nvSpPr>
          <p:cNvPr id="3" name="Zástupný text 2">
            <a:extLst>
              <a:ext uri="{FF2B5EF4-FFF2-40B4-BE49-F238E27FC236}">
                <a16:creationId xmlns:a16="http://schemas.microsoft.com/office/drawing/2014/main" id="{E88F4C9C-F95F-E0D9-3880-D241DD1AC324}"/>
              </a:ext>
            </a:extLst>
          </p:cNvPr>
          <p:cNvSpPr>
            <a:spLocks noGrp="1"/>
          </p:cNvSpPr>
          <p:nvPr>
            <p:ph type="body" sz="quarter" idx="14"/>
          </p:nvPr>
        </p:nvSpPr>
        <p:spPr>
          <a:xfrm>
            <a:off x="1639836" y="1906438"/>
            <a:ext cx="8849639" cy="4050225"/>
          </a:xfrm>
        </p:spPr>
        <p:txBody>
          <a:bodyPr lIns="91440" tIns="45720" rIns="91440" bIns="45720" anchor="t">
            <a:noAutofit/>
          </a:bodyPr>
          <a:lstStyle/>
          <a:p>
            <a:pPr algn="just"/>
            <a:r>
              <a:rPr lang="en-US" sz="2000" dirty="0"/>
              <a:t>Diseases like fungal infections or nutrient deficiencies can be hard to detect in early stages. Unmanned Aerial Vehicles (UAVs) with multispectral cameras can spot subtle changes in reflectance, indicating stress. These images are processed into GIS maps showing likely hotspots. This allows targeted treatment and lower pesticide use. However, interpreting the imagery requires expertise or AI-based tools.</a:t>
            </a:r>
            <a:endParaRPr lang="cs-CZ" sz="2000" dirty="0">
              <a:ea typeface="Calibri" panose="020F0502020204030204"/>
              <a:cs typeface="Calibri" panose="020F0502020204030204"/>
            </a:endParaRPr>
          </a:p>
          <a:p>
            <a:pPr marL="342900" indent="-342900">
              <a:buFont typeface="Arial" panose="020B0604020202020204" pitchFamily="34" charset="0"/>
              <a:buChar char="•"/>
            </a:pPr>
            <a:r>
              <a:rPr lang="en-US" sz="2000" b="1" dirty="0"/>
              <a:t>Problem: </a:t>
            </a:r>
            <a:r>
              <a:rPr lang="en-US" sz="2000" dirty="0"/>
              <a:t>Crop diseases are often detected too late</a:t>
            </a:r>
            <a:endParaRPr lang="en-US" sz="2000" dirty="0">
              <a:ea typeface="Calibri"/>
              <a:cs typeface="Calibri"/>
            </a:endParaRPr>
          </a:p>
          <a:p>
            <a:pPr marL="342900" indent="-342900">
              <a:buFont typeface="Arial" panose="020B0604020202020204" pitchFamily="34" charset="0"/>
              <a:buChar char="•"/>
            </a:pPr>
            <a:r>
              <a:rPr lang="en-US" sz="2000" b="1" dirty="0"/>
              <a:t>Solution: </a:t>
            </a:r>
            <a:r>
              <a:rPr lang="en-US" sz="2000" dirty="0"/>
              <a:t>Drones with multispectral cameras identify stress patterns</a:t>
            </a:r>
            <a:endParaRPr lang="en-US" sz="2000" dirty="0">
              <a:ea typeface="Calibri"/>
              <a:cs typeface="Calibri"/>
            </a:endParaRPr>
          </a:p>
          <a:p>
            <a:pPr marL="342900" indent="-342900">
              <a:buFont typeface="Arial" panose="020B0604020202020204" pitchFamily="34" charset="0"/>
              <a:buChar char="•"/>
            </a:pPr>
            <a:r>
              <a:rPr lang="en-US" sz="2000" dirty="0"/>
              <a:t>GIS maps disease risk zones before symptoms appear</a:t>
            </a:r>
            <a:endParaRPr lang="en-US" sz="2000" dirty="0">
              <a:ea typeface="Calibri"/>
              <a:cs typeface="Calibri"/>
            </a:endParaRPr>
          </a:p>
          <a:p>
            <a:pPr marL="342900" indent="-342900">
              <a:buFont typeface="Arial" panose="020B0604020202020204" pitchFamily="34" charset="0"/>
              <a:buChar char="•"/>
            </a:pPr>
            <a:r>
              <a:rPr lang="en-US" sz="2000" b="1" dirty="0"/>
              <a:t>Benefits: </a:t>
            </a:r>
            <a:r>
              <a:rPr lang="en-US" sz="2000" dirty="0"/>
              <a:t>Early intervention, reduced chemical use</a:t>
            </a:r>
            <a:endParaRPr lang="en-US" sz="2000" dirty="0">
              <a:ea typeface="Calibri"/>
              <a:cs typeface="Calibri"/>
            </a:endParaRPr>
          </a:p>
          <a:p>
            <a:pPr marL="342900" indent="-342900">
              <a:buFont typeface="Arial" panose="020B0604020202020204" pitchFamily="34" charset="0"/>
              <a:buChar char="•"/>
            </a:pPr>
            <a:r>
              <a:rPr lang="en-US" sz="2000" b="1" dirty="0"/>
              <a:t>Challenges: </a:t>
            </a:r>
            <a:r>
              <a:rPr lang="en-US" sz="2000" dirty="0"/>
              <a:t>Image interpretation, cost of drone tech</a:t>
            </a:r>
            <a:endParaRPr lang="cs-CZ" sz="2000" dirty="0"/>
          </a:p>
        </p:txBody>
      </p:sp>
    </p:spTree>
    <p:extLst>
      <p:ext uri="{BB962C8B-B14F-4D97-AF65-F5344CB8AC3E}">
        <p14:creationId xmlns:p14="http://schemas.microsoft.com/office/powerpoint/2010/main" val="4259317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F2B73CA2-DFBC-ECF9-01B5-2B6F1ECD2BC5}"/>
              </a:ext>
            </a:extLst>
          </p:cNvPr>
          <p:cNvSpPr>
            <a:spLocks noGrp="1"/>
          </p:cNvSpPr>
          <p:nvPr>
            <p:ph type="body" sz="quarter" idx="16"/>
          </p:nvPr>
        </p:nvSpPr>
        <p:spPr/>
        <p:txBody>
          <a:bodyPr>
            <a:normAutofit fontScale="92500"/>
          </a:bodyPr>
          <a:lstStyle/>
          <a:p>
            <a:r>
              <a:rPr lang="en-US"/>
              <a:t>Tree inspection, stand organization, number of trees</a:t>
            </a:r>
          </a:p>
        </p:txBody>
      </p:sp>
      <p:sp>
        <p:nvSpPr>
          <p:cNvPr id="3" name="Zástupný text 2">
            <a:extLst>
              <a:ext uri="{FF2B5EF4-FFF2-40B4-BE49-F238E27FC236}">
                <a16:creationId xmlns:a16="http://schemas.microsoft.com/office/drawing/2014/main" id="{D1D014FB-E0D3-08D7-6C45-31C82F65D872}"/>
              </a:ext>
            </a:extLst>
          </p:cNvPr>
          <p:cNvSpPr>
            <a:spLocks noGrp="1"/>
          </p:cNvSpPr>
          <p:nvPr>
            <p:ph type="body" sz="quarter" idx="19"/>
          </p:nvPr>
        </p:nvSpPr>
        <p:spPr>
          <a:xfrm>
            <a:off x="7520172" y="3698981"/>
            <a:ext cx="4303643" cy="1995365"/>
          </a:xfrm>
        </p:spPr>
        <p:txBody>
          <a:bodyPr/>
          <a:lstStyle/>
          <a:p>
            <a:endParaRPr lang="en-US" sz="2800"/>
          </a:p>
          <a:p>
            <a:endParaRPr lang="en-US" sz="2800"/>
          </a:p>
          <a:p>
            <a:endParaRPr lang="en-US" sz="2800"/>
          </a:p>
          <a:p>
            <a:endParaRPr lang="en-US" sz="2800"/>
          </a:p>
          <a:p>
            <a:endParaRPr lang="en-US" sz="2800"/>
          </a:p>
          <a:p>
            <a:endParaRPr lang="en-US" sz="2800"/>
          </a:p>
          <a:p>
            <a:r>
              <a:rPr lang="en-US" sz="1800"/>
              <a:t>RGB image, multispectral image, thermogram (was used).</a:t>
            </a:r>
          </a:p>
        </p:txBody>
      </p:sp>
      <p:pic>
        <p:nvPicPr>
          <p:cNvPr id="4" name="Obrázek 3">
            <a:extLst>
              <a:ext uri="{FF2B5EF4-FFF2-40B4-BE49-F238E27FC236}">
                <a16:creationId xmlns:a16="http://schemas.microsoft.com/office/drawing/2014/main" id="{A245F99A-9CB2-7730-7AD9-626570770C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0172" y="1392447"/>
            <a:ext cx="4060775" cy="3045581"/>
          </a:xfrm>
          <a:prstGeom prst="rect">
            <a:avLst/>
          </a:prstGeom>
        </p:spPr>
      </p:pic>
      <p:pic>
        <p:nvPicPr>
          <p:cNvPr id="5" name="Obrázek 4">
            <a:extLst>
              <a:ext uri="{FF2B5EF4-FFF2-40B4-BE49-F238E27FC236}">
                <a16:creationId xmlns:a16="http://schemas.microsoft.com/office/drawing/2014/main" id="{59B39688-BBA6-FFB9-D7ED-48DFE260B4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0084" y="1314809"/>
            <a:ext cx="6739721" cy="5049684"/>
          </a:xfrm>
          <a:prstGeom prst="rect">
            <a:avLst/>
          </a:prstGeom>
        </p:spPr>
      </p:pic>
      <p:sp>
        <p:nvSpPr>
          <p:cNvPr id="7" name="TextovéPole 6">
            <a:extLst>
              <a:ext uri="{FF2B5EF4-FFF2-40B4-BE49-F238E27FC236}">
                <a16:creationId xmlns:a16="http://schemas.microsoft.com/office/drawing/2014/main" id="{EFFE03A5-BD4F-F6DB-CA40-35E0C16239F1}"/>
              </a:ext>
            </a:extLst>
          </p:cNvPr>
          <p:cNvSpPr txBox="1"/>
          <p:nvPr/>
        </p:nvSpPr>
        <p:spPr>
          <a:xfrm>
            <a:off x="1065289" y="7340190"/>
            <a:ext cx="4578132" cy="646331"/>
          </a:xfrm>
          <a:prstGeom prst="rect">
            <a:avLst/>
          </a:prstGeom>
          <a:noFill/>
        </p:spPr>
        <p:txBody>
          <a:bodyPr wrap="square" rtlCol="0">
            <a:spAutoFit/>
          </a:bodyPr>
          <a:lstStyle/>
          <a:p>
            <a:r>
              <a:rPr lang="cs-CZ"/>
              <a:t>RGB snímek, multispektrální snímek, termogram. </a:t>
            </a:r>
          </a:p>
        </p:txBody>
      </p:sp>
      <p:sp>
        <p:nvSpPr>
          <p:cNvPr id="9" name="Šipka dolů 8">
            <a:extLst>
              <a:ext uri="{FF2B5EF4-FFF2-40B4-BE49-F238E27FC236}">
                <a16:creationId xmlns:a16="http://schemas.microsoft.com/office/drawing/2014/main" id="{C64BFA81-2738-002E-3E11-1B2269FF4B56}"/>
              </a:ext>
            </a:extLst>
          </p:cNvPr>
          <p:cNvSpPr/>
          <p:nvPr/>
        </p:nvSpPr>
        <p:spPr>
          <a:xfrm rot="6897093">
            <a:off x="7109723" y="5197631"/>
            <a:ext cx="370733" cy="703401"/>
          </a:xfrm>
          <a:prstGeom prst="downArrow">
            <a:avLst>
              <a:gd name="adj1" fmla="val 50000"/>
              <a:gd name="adj2" fmla="val 50182"/>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Šipka dolů 9">
            <a:extLst>
              <a:ext uri="{FF2B5EF4-FFF2-40B4-BE49-F238E27FC236}">
                <a16:creationId xmlns:a16="http://schemas.microsoft.com/office/drawing/2014/main" id="{06E7F7E1-E331-40A6-7D65-A90A7ABB5523}"/>
              </a:ext>
            </a:extLst>
          </p:cNvPr>
          <p:cNvSpPr/>
          <p:nvPr/>
        </p:nvSpPr>
        <p:spPr>
          <a:xfrm rot="12409085">
            <a:off x="9294221" y="4371425"/>
            <a:ext cx="370733" cy="1309726"/>
          </a:xfrm>
          <a:prstGeom prst="downArrow">
            <a:avLst>
              <a:gd name="adj1" fmla="val 50000"/>
              <a:gd name="adj2" fmla="val 50182"/>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94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36D24EB-5B50-6243-121B-78099C4C80DE}"/>
              </a:ext>
            </a:extLst>
          </p:cNvPr>
          <p:cNvSpPr>
            <a:spLocks noGrp="1"/>
          </p:cNvSpPr>
          <p:nvPr>
            <p:ph type="body" sz="quarter" idx="13"/>
          </p:nvPr>
        </p:nvSpPr>
        <p:spPr>
          <a:xfrm>
            <a:off x="1675006" y="1014609"/>
            <a:ext cx="9649486" cy="697353"/>
          </a:xfrm>
        </p:spPr>
        <p:txBody>
          <a:bodyPr/>
          <a:lstStyle/>
          <a:p>
            <a:r>
              <a:rPr lang="en-US" b="1"/>
              <a:t>Example of using UAVs in orchard</a:t>
            </a:r>
          </a:p>
        </p:txBody>
      </p:sp>
      <p:pic>
        <p:nvPicPr>
          <p:cNvPr id="4" name="Obrázek 3">
            <a:extLst>
              <a:ext uri="{FF2B5EF4-FFF2-40B4-BE49-F238E27FC236}">
                <a16:creationId xmlns:a16="http://schemas.microsoft.com/office/drawing/2014/main" id="{B6076498-C445-94AE-B416-DE7D4EFD0AC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35234" y="2192295"/>
            <a:ext cx="5056766" cy="3524462"/>
          </a:xfrm>
          <a:prstGeom prst="rect">
            <a:avLst/>
          </a:prstGeom>
        </p:spPr>
      </p:pic>
      <p:sp>
        <p:nvSpPr>
          <p:cNvPr id="3" name="TextovéPole 4">
            <a:extLst>
              <a:ext uri="{FF2B5EF4-FFF2-40B4-BE49-F238E27FC236}">
                <a16:creationId xmlns:a16="http://schemas.microsoft.com/office/drawing/2014/main" id="{F0923863-222F-0C39-1745-219C32260B68}"/>
              </a:ext>
            </a:extLst>
          </p:cNvPr>
          <p:cNvSpPr txBox="1"/>
          <p:nvPr/>
        </p:nvSpPr>
        <p:spPr>
          <a:xfrm>
            <a:off x="1675006" y="1928982"/>
            <a:ext cx="5527421" cy="34163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90000"/>
              </a:lnSpc>
              <a:spcBef>
                <a:spcPts val="1000"/>
              </a:spcBef>
            </a:pPr>
            <a:r>
              <a:rPr lang="cs-CZ" sz="2000" dirty="0">
                <a:solidFill>
                  <a:srgbClr val="404040"/>
                </a:solidFill>
              </a:rPr>
              <a:t>In orchards, UAVs can capture high-resolution imagery that, when analyzed in GIS, enables accurate detection of tree number, location, size, and spacing, supporting better inventory and management. Vegetation indices derived from multispectral drone images help assess tree vitality, allowing for targeted water regime adjustments and precise spot applications of fertilizers or pesticides. Additionally, UAV-GIS integration facilitates planning and monitoring of new tree planting based on spatial gaps and vitality patterns, improving overall orchard productivity.</a:t>
            </a:r>
          </a:p>
        </p:txBody>
      </p:sp>
    </p:spTree>
    <p:extLst>
      <p:ext uri="{BB962C8B-B14F-4D97-AF65-F5344CB8AC3E}">
        <p14:creationId xmlns:p14="http://schemas.microsoft.com/office/powerpoint/2010/main" val="236107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EEF2E-A64A-7D78-4877-8B162C87BB2C}"/>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D8C402D4-D21B-FDFE-EF50-B86C9F5ECDE6}"/>
              </a:ext>
            </a:extLst>
          </p:cNvPr>
          <p:cNvSpPr>
            <a:spLocks noGrp="1"/>
          </p:cNvSpPr>
          <p:nvPr>
            <p:ph type="body" sz="quarter" idx="13"/>
          </p:nvPr>
        </p:nvSpPr>
        <p:spPr/>
        <p:txBody>
          <a:bodyPr/>
          <a:lstStyle/>
          <a:p>
            <a:r>
              <a:rPr lang="en-US" b="1" dirty="0"/>
              <a:t>Example of using UAVs in orchard</a:t>
            </a:r>
          </a:p>
        </p:txBody>
      </p:sp>
      <p:sp>
        <p:nvSpPr>
          <p:cNvPr id="5" name="TextovéPole 4">
            <a:extLst>
              <a:ext uri="{FF2B5EF4-FFF2-40B4-BE49-F238E27FC236}">
                <a16:creationId xmlns:a16="http://schemas.microsoft.com/office/drawing/2014/main" id="{86D45F1D-74A5-1078-8693-2A05950E1901}"/>
              </a:ext>
            </a:extLst>
          </p:cNvPr>
          <p:cNvSpPr txBox="1"/>
          <p:nvPr/>
        </p:nvSpPr>
        <p:spPr>
          <a:xfrm>
            <a:off x="1397226" y="1928982"/>
            <a:ext cx="3954783" cy="3263201"/>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cs-CZ" sz="2000" dirty="0">
                <a:solidFill>
                  <a:srgbClr val="404040"/>
                </a:solidFill>
                <a:ea typeface="Lato" panose="020F0502020204030203" pitchFamily="34" charset="0"/>
                <a:cs typeface="Lato" panose="020F0502020204030203" pitchFamily="34" charset="0"/>
              </a:rPr>
              <a:t>Land area: 9.59 ha</a:t>
            </a:r>
            <a:endParaRPr lang="cs-CZ" sz="2000" dirty="0">
              <a:solidFill>
                <a:srgbClr val="404040"/>
              </a:solidFill>
              <a:ea typeface="Calibri" panose="020F0502020204030204"/>
              <a:cs typeface="Calibri" panose="020F0502020204030204"/>
            </a:endParaRPr>
          </a:p>
          <a:p>
            <a:pPr marL="285750" indent="-285750">
              <a:lnSpc>
                <a:spcPct val="150000"/>
              </a:lnSpc>
              <a:buFont typeface="Arial" panose="020B0604020202020204" pitchFamily="34" charset="0"/>
              <a:buChar char="•"/>
            </a:pPr>
            <a:r>
              <a:rPr lang="cs-CZ" sz="2000" dirty="0">
                <a:solidFill>
                  <a:srgbClr val="404040"/>
                </a:solidFill>
                <a:ea typeface="Lato" panose="020F0502020204030203" pitchFamily="34" charset="0"/>
                <a:cs typeface="Lato" panose="020F0502020204030203" pitchFamily="34" charset="0"/>
              </a:rPr>
              <a:t>Number of trees: 4 411</a:t>
            </a:r>
          </a:p>
          <a:p>
            <a:pPr marL="285750" indent="-285750">
              <a:lnSpc>
                <a:spcPct val="150000"/>
              </a:lnSpc>
              <a:buFont typeface="Arial" panose="020B0604020202020204" pitchFamily="34" charset="0"/>
              <a:buChar char="•"/>
            </a:pPr>
            <a:r>
              <a:rPr lang="cs-CZ" sz="2000" dirty="0">
                <a:solidFill>
                  <a:srgbClr val="404040"/>
                </a:solidFill>
                <a:ea typeface="Lato" panose="020F0502020204030203" pitchFamily="34" charset="0"/>
                <a:cs typeface="Lato" panose="020F0502020204030203" pitchFamily="34" charset="0"/>
              </a:rPr>
              <a:t>Number of missing trees: 218</a:t>
            </a:r>
          </a:p>
          <a:p>
            <a:pPr marL="285750" indent="-285750">
              <a:lnSpc>
                <a:spcPct val="150000"/>
              </a:lnSpc>
              <a:buFont typeface="Arial" panose="020B0604020202020204" pitchFamily="34" charset="0"/>
              <a:buChar char="•"/>
            </a:pPr>
            <a:r>
              <a:rPr lang="cs-CZ" sz="2000" dirty="0">
                <a:solidFill>
                  <a:srgbClr val="404040"/>
                </a:solidFill>
                <a:ea typeface="Lato" panose="020F0502020204030203" pitchFamily="34" charset="0"/>
                <a:cs typeface="Lato" panose="020F0502020204030203" pitchFamily="34" charset="0"/>
              </a:rPr>
              <a:t>Gap: 4.7 %</a:t>
            </a:r>
          </a:p>
          <a:p>
            <a:pPr marL="285750" indent="-285750">
              <a:lnSpc>
                <a:spcPct val="150000"/>
              </a:lnSpc>
              <a:buFont typeface="Arial" panose="020B0604020202020204" pitchFamily="34" charset="0"/>
              <a:buChar char="•"/>
            </a:pPr>
            <a:endParaRPr lang="cs-CZ" sz="2000" dirty="0">
              <a:solidFill>
                <a:srgbClr val="404040"/>
              </a:solidFill>
              <a:ea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r>
              <a:rPr lang="cs-CZ" sz="2000" dirty="0">
                <a:solidFill>
                  <a:srgbClr val="404040"/>
                </a:solidFill>
                <a:ea typeface="Lato" panose="020F0502020204030203" pitchFamily="34" charset="0"/>
                <a:cs typeface="Lato" panose="020F0502020204030203" pitchFamily="34" charset="0"/>
              </a:rPr>
              <a:t>The question is the number of production trees</a:t>
            </a:r>
          </a:p>
        </p:txBody>
      </p:sp>
      <p:pic>
        <p:nvPicPr>
          <p:cNvPr id="3" name="Obrázek 2">
            <a:extLst>
              <a:ext uri="{FF2B5EF4-FFF2-40B4-BE49-F238E27FC236}">
                <a16:creationId xmlns:a16="http://schemas.microsoft.com/office/drawing/2014/main" id="{A0319FF5-F0F3-82DC-4595-92E5350CD44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352009" y="1532930"/>
            <a:ext cx="6742892" cy="4738514"/>
          </a:xfrm>
          <a:prstGeom prst="rect">
            <a:avLst/>
          </a:prstGeom>
        </p:spPr>
      </p:pic>
    </p:spTree>
    <p:extLst>
      <p:ext uri="{BB962C8B-B14F-4D97-AF65-F5344CB8AC3E}">
        <p14:creationId xmlns:p14="http://schemas.microsoft.com/office/powerpoint/2010/main" val="2056812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98D6B5E2-3362-C86B-B99C-A44FC606D820}"/>
              </a:ext>
            </a:extLst>
          </p:cNvPr>
          <p:cNvSpPr>
            <a:spLocks noGrp="1"/>
          </p:cNvSpPr>
          <p:nvPr>
            <p:ph type="body" sz="quarter" idx="16"/>
          </p:nvPr>
        </p:nvSpPr>
        <p:spPr/>
        <p:txBody>
          <a:bodyPr/>
          <a:lstStyle/>
          <a:p>
            <a:r>
              <a:rPr lang="en-US"/>
              <a:t>Example of evaluation of orchard spacing</a:t>
            </a:r>
          </a:p>
        </p:txBody>
      </p:sp>
      <p:pic>
        <p:nvPicPr>
          <p:cNvPr id="4" name="Obrázek 3">
            <a:extLst>
              <a:ext uri="{FF2B5EF4-FFF2-40B4-BE49-F238E27FC236}">
                <a16:creationId xmlns:a16="http://schemas.microsoft.com/office/drawing/2014/main" id="{B73FF8B0-92C7-2FE4-2CD8-E422C36C0E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6664" y="2097891"/>
            <a:ext cx="5300240" cy="3749872"/>
          </a:xfrm>
          <a:prstGeom prst="rect">
            <a:avLst/>
          </a:prstGeom>
        </p:spPr>
      </p:pic>
      <p:pic>
        <p:nvPicPr>
          <p:cNvPr id="5" name="Obrázek 4">
            <a:extLst>
              <a:ext uri="{FF2B5EF4-FFF2-40B4-BE49-F238E27FC236}">
                <a16:creationId xmlns:a16="http://schemas.microsoft.com/office/drawing/2014/main" id="{6ADB9048-9E92-B3B9-A35A-1C7C45C594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2097891"/>
            <a:ext cx="5300240" cy="3749872"/>
          </a:xfrm>
          <a:prstGeom prst="rect">
            <a:avLst/>
          </a:prstGeom>
        </p:spPr>
      </p:pic>
    </p:spTree>
    <p:extLst>
      <p:ext uri="{BB962C8B-B14F-4D97-AF65-F5344CB8AC3E}">
        <p14:creationId xmlns:p14="http://schemas.microsoft.com/office/powerpoint/2010/main" val="2189553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5148D8D-D9CB-8EA8-A481-DB795D7FA09C}"/>
              </a:ext>
            </a:extLst>
          </p:cNvPr>
          <p:cNvSpPr>
            <a:spLocks noGrp="1"/>
          </p:cNvSpPr>
          <p:nvPr>
            <p:ph type="body" sz="quarter" idx="13"/>
          </p:nvPr>
        </p:nvSpPr>
        <p:spPr/>
        <p:txBody>
          <a:bodyPr/>
          <a:lstStyle/>
          <a:p>
            <a:r>
              <a:rPr lang="en-US" b="1" dirty="0"/>
              <a:t>Creating orchard management</a:t>
            </a:r>
          </a:p>
        </p:txBody>
      </p:sp>
      <p:pic>
        <p:nvPicPr>
          <p:cNvPr id="5" name="Obrázek 4" descr="Obsah obrázku tráva, rostlina, zelené, venku&#10;&#10;Popis byl vytvořen automaticky">
            <a:extLst>
              <a:ext uri="{FF2B5EF4-FFF2-40B4-BE49-F238E27FC236}">
                <a16:creationId xmlns:a16="http://schemas.microsoft.com/office/drawing/2014/main" id="{85B9EC1F-04D5-E7FC-E009-C8D2ADF326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369968" y="1938734"/>
            <a:ext cx="5018516" cy="3254563"/>
          </a:xfrm>
          <a:prstGeom prst="rect">
            <a:avLst/>
          </a:prstGeom>
        </p:spPr>
      </p:pic>
      <p:sp>
        <p:nvSpPr>
          <p:cNvPr id="6" name="TextovéPole 4">
            <a:extLst>
              <a:ext uri="{FF2B5EF4-FFF2-40B4-BE49-F238E27FC236}">
                <a16:creationId xmlns:a16="http://schemas.microsoft.com/office/drawing/2014/main" id="{B4FBFF9F-03CB-4866-F20D-9B51199C72E7}"/>
              </a:ext>
            </a:extLst>
          </p:cNvPr>
          <p:cNvSpPr txBox="1"/>
          <p:nvPr/>
        </p:nvSpPr>
        <p:spPr>
          <a:xfrm>
            <a:off x="1534495" y="1939999"/>
            <a:ext cx="4695166" cy="424731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cs-CZ" sz="2000" dirty="0">
                <a:solidFill>
                  <a:srgbClr val="404040"/>
                </a:solidFill>
                <a:ea typeface="+mn-lt"/>
                <a:cs typeface="+mn-lt"/>
              </a:rPr>
              <a:t>In orchard management, UAVs combined with GIS technology enable detailed mapping from the land level down to individual trees, capturing precise boundaries of plots, rows, and tree positions. This high-resolution spatial data provides critical tree-level information such as health, size, and spacing, essential for effective planning and resource management. Establishing such detailed geospatial layers lays the groundwork for future robotization in orchards, as autonomous systems require accurate environmental and positional data to operate efficiently and safely.</a:t>
            </a:r>
            <a:endParaRPr lang="cs-CZ" dirty="0">
              <a:solidFill>
                <a:srgbClr val="404040"/>
              </a:solidFill>
              <a:ea typeface="+mn-lt"/>
              <a:cs typeface="+mn-lt"/>
            </a:endParaRPr>
          </a:p>
        </p:txBody>
      </p:sp>
    </p:spTree>
    <p:extLst>
      <p:ext uri="{BB962C8B-B14F-4D97-AF65-F5344CB8AC3E}">
        <p14:creationId xmlns:p14="http://schemas.microsoft.com/office/powerpoint/2010/main" val="2103147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5" y="5794714"/>
            <a:ext cx="2817464" cy="475326"/>
            <a:chOff x="9893620" y="5409126"/>
            <a:chExt cx="1664680" cy="280843"/>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51" name="Freeform 50">
              <a:extLst>
                <a:ext uri="{FF2B5EF4-FFF2-40B4-BE49-F238E27FC236}">
                  <a16:creationId xmlns:a16="http://schemas.microsoft.com/office/drawing/2014/main" id="{5FEEDE3F-44ED-C980-9AB9-2FB72A3FE355}"/>
                </a:ext>
              </a:extLst>
            </p:cNvPr>
            <p:cNvSpPr/>
            <p:nvPr/>
          </p:nvSpPr>
          <p:spPr>
            <a:xfrm>
              <a:off x="10239527"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7"/>
              <a:ext cx="280634" cy="280842"/>
              <a:chOff x="-1196056" y="2499889"/>
              <a:chExt cx="850463" cy="851092"/>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a:solidFill>
                  <a:schemeClr val="bg1"/>
                </a:solidFill>
              </a:rPr>
              <a:t>www.</a:t>
            </a:r>
            <a:r>
              <a:rPr lang="en-US" sz="4000" b="1">
                <a:solidFill>
                  <a:schemeClr val="bg1"/>
                </a:solidFill>
                <a:latin typeface="Calibri" panose="020F0502020204030204" pitchFamily="34" charset="0"/>
                <a:cs typeface="Calibri" panose="020F0502020204030204" pitchFamily="34" charset="0"/>
              </a:rPr>
              <a:t>smartskillsproject</a:t>
            </a:r>
            <a:r>
              <a:rPr lang="en-US" sz="4000">
                <a:solidFill>
                  <a:schemeClr val="bg1"/>
                </a:solidFill>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
        <p:nvSpPr>
          <p:cNvPr id="5" name="Zástupný text 4">
            <a:extLst>
              <a:ext uri="{FF2B5EF4-FFF2-40B4-BE49-F238E27FC236}">
                <a16:creationId xmlns:a16="http://schemas.microsoft.com/office/drawing/2014/main" id="{D8FE0A73-CFC8-07C1-6095-BF72EAED0E74}"/>
              </a:ext>
            </a:extLst>
          </p:cNvPr>
          <p:cNvSpPr>
            <a:spLocks noGrp="1"/>
          </p:cNvSpPr>
          <p:nvPr>
            <p:ph type="body" sz="quarter" idx="21"/>
          </p:nvPr>
        </p:nvSpPr>
        <p:spPr>
          <a:xfrm>
            <a:off x="6350299" y="3090029"/>
            <a:ext cx="5013026" cy="1253196"/>
          </a:xfrm>
        </p:spPr>
        <p:txBody>
          <a:bodyPr>
            <a:normAutofit fontScale="70000" lnSpcReduction="20000"/>
          </a:bodyPr>
          <a:lstStyle/>
          <a:p>
            <a:r>
              <a:rPr lang="en-GB" sz="2800" dirty="0"/>
              <a:t>You have finished the fourth module of </a:t>
            </a:r>
            <a:r>
              <a:rPr lang="en-GB" sz="2800" b="1" dirty="0"/>
              <a:t>Course 1</a:t>
            </a:r>
            <a:r>
              <a:rPr lang="en-GB" sz="2800" dirty="0"/>
              <a:t>! Keep going on this learning journey. </a:t>
            </a:r>
            <a:endParaRPr lang="en-US" sz="2800" dirty="0">
              <a:ea typeface="Calibri"/>
              <a:cs typeface="Calibri"/>
            </a:endParaRPr>
          </a:p>
          <a:p>
            <a:r>
              <a:rPr lang="en-GB" sz="2800" dirty="0"/>
              <a:t>In the </a:t>
            </a:r>
            <a:r>
              <a:rPr lang="en-GB" sz="2800" b="1" dirty="0"/>
              <a:t>next module, </a:t>
            </a:r>
            <a:r>
              <a:rPr lang="en-GB" sz="2800" dirty="0"/>
              <a:t>you will learn </a:t>
            </a:r>
            <a:r>
              <a:rPr lang="cs-CZ" sz="2800" dirty="0"/>
              <a:t>about </a:t>
            </a:r>
            <a:r>
              <a:rPr lang="en-IE" sz="2800" dirty="0"/>
              <a:t>Advanced</a:t>
            </a:r>
            <a:r>
              <a:rPr lang="cs-CZ" sz="2800" dirty="0"/>
              <a:t> Tools in Precision Agriculture</a:t>
            </a:r>
            <a:r>
              <a:rPr lang="en-GB" sz="2800" b="1" dirty="0"/>
              <a:t>. </a:t>
            </a:r>
            <a:endParaRPr lang="en-US" sz="2800" b="1" dirty="0">
              <a:ea typeface="Calibri"/>
              <a:cs typeface="Calibri"/>
            </a:endParaRPr>
          </a:p>
        </p:txBody>
      </p:sp>
      <p:sp>
        <p:nvSpPr>
          <p:cNvPr id="6" name="Zástupný text 5">
            <a:extLst>
              <a:ext uri="{FF2B5EF4-FFF2-40B4-BE49-F238E27FC236}">
                <a16:creationId xmlns:a16="http://schemas.microsoft.com/office/drawing/2014/main" id="{36184E10-5789-1CA3-7FC8-8861D3A0763E}"/>
              </a:ext>
            </a:extLst>
          </p:cNvPr>
          <p:cNvSpPr>
            <a:spLocks noGrp="1"/>
          </p:cNvSpPr>
          <p:nvPr>
            <p:ph type="body" sz="quarter" idx="22"/>
          </p:nvPr>
        </p:nvSpPr>
        <p:spPr>
          <a:xfrm>
            <a:off x="6350299" y="2280453"/>
            <a:ext cx="3195485" cy="837258"/>
          </a:xfrm>
        </p:spPr>
        <p:txBody>
          <a:bodyPr/>
          <a:lstStyle/>
          <a:p>
            <a:r>
              <a:rPr lang="cs-CZ" err="1"/>
              <a:t>Well</a:t>
            </a:r>
            <a:r>
              <a:rPr lang="cs-CZ"/>
              <a:t> done!</a:t>
            </a:r>
          </a:p>
        </p:txBody>
      </p:sp>
    </p:spTree>
    <p:extLst>
      <p:ext uri="{BB962C8B-B14F-4D97-AF65-F5344CB8AC3E}">
        <p14:creationId xmlns:p14="http://schemas.microsoft.com/office/powerpoint/2010/main" val="166709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843345" y="2210081"/>
            <a:ext cx="700387" cy="566443"/>
          </a:xfrm>
          <a:prstGeom prst="rect">
            <a:avLst/>
          </a:prstGeom>
        </p:spPr>
        <p:txBody>
          <a:bodyPr/>
          <a:lstStyle/>
          <a:p>
            <a:r>
              <a:rPr lang="en-US"/>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678641" y="2210082"/>
            <a:ext cx="4541325" cy="566444"/>
          </a:xfrm>
          <a:prstGeom prst="rect">
            <a:avLst/>
          </a:prstGeom>
        </p:spPr>
        <p:txBody>
          <a:bodyPr/>
          <a:lstStyle/>
          <a:p>
            <a:r>
              <a:rPr lang="cs-CZ" err="1"/>
              <a:t>Introduction</a:t>
            </a:r>
            <a:endParaRPr lang="en-US"/>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843345" y="2787943"/>
            <a:ext cx="700387" cy="566443"/>
          </a:xfrm>
          <a:prstGeom prst="rect">
            <a:avLst/>
          </a:prstGeom>
        </p:spPr>
        <p:txBody>
          <a:bodyPr/>
          <a:lstStyle/>
          <a:p>
            <a:r>
              <a:rPr lang="en-US"/>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678641" y="2787944"/>
            <a:ext cx="4541325" cy="566444"/>
          </a:xfrm>
          <a:prstGeom prst="rect">
            <a:avLst/>
          </a:prstGeom>
        </p:spPr>
        <p:txBody>
          <a:bodyPr/>
          <a:lstStyle/>
          <a:p>
            <a:r>
              <a:rPr lang="cs-CZ"/>
              <a:t>GIS </a:t>
            </a:r>
            <a:r>
              <a:rPr lang="cs-CZ" err="1"/>
              <a:t>description</a:t>
            </a:r>
            <a:endParaRPr lang="en-US"/>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843345" y="3367012"/>
            <a:ext cx="700387" cy="566443"/>
          </a:xfrm>
          <a:prstGeom prst="rect">
            <a:avLst/>
          </a:prstGeom>
        </p:spPr>
        <p:txBody>
          <a:bodyPr/>
          <a:lstStyle/>
          <a:p>
            <a:r>
              <a:rPr lang="en-US"/>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678641" y="3367013"/>
            <a:ext cx="4541325" cy="566444"/>
          </a:xfrm>
          <a:prstGeom prst="rect">
            <a:avLst/>
          </a:prstGeom>
        </p:spPr>
        <p:txBody>
          <a:bodyPr/>
          <a:lstStyle/>
          <a:p>
            <a:r>
              <a:rPr lang="cs-CZ"/>
              <a:t>GIS in use</a:t>
            </a:r>
            <a:endParaRPr lang="en-US"/>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482925" y="1647529"/>
            <a:ext cx="4670100" cy="4057649"/>
          </a:xfrm>
          <a:prstGeom prst="rect">
            <a:avLst/>
          </a:prstGeom>
        </p:spPr>
        <p:txBody>
          <a:bodyPr/>
          <a:lstStyle/>
          <a:p>
            <a:pPr marL="0" indent="0"/>
            <a:r>
              <a:rPr lang="en-US" dirty="0"/>
              <a:t>This module discusses how to use GIS tools alongside IoT sensor data to better understand the land and make informed decisions. Learners will explore how to monitoring soil, crops, and weather conditions in real time, can help identify patterns across their fields, and they can then apply this knowledge to improve productivity, sustainability, and resource management.</a:t>
            </a:r>
          </a:p>
        </p:txBody>
      </p:sp>
      <p:grpSp>
        <p:nvGrpSpPr>
          <p:cNvPr id="5" name="Group 4">
            <a:extLst>
              <a:ext uri="{FF2B5EF4-FFF2-40B4-BE49-F238E27FC236}">
                <a16:creationId xmlns:a16="http://schemas.microsoft.com/office/drawing/2014/main" id="{7D2A6678-F0DD-6427-6C79-E589605853AB}"/>
              </a:ext>
            </a:extLst>
          </p:cNvPr>
          <p:cNvGrpSpPr/>
          <p:nvPr/>
        </p:nvGrpSpPr>
        <p:grpSpPr>
          <a:xfrm>
            <a:off x="0" y="4931446"/>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530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532558" y="2728124"/>
            <a:ext cx="5617029" cy="1170189"/>
            <a:chOff x="2156224" y="3114739"/>
            <a:chExt cx="8867227" cy="1170189"/>
          </a:xfrm>
        </p:grpSpPr>
        <p:cxnSp>
          <p:nvCxnSpPr>
            <p:cNvPr id="29" name="Straight Connector 28">
              <a:extLst>
                <a:ext uri="{FF2B5EF4-FFF2-40B4-BE49-F238E27FC236}">
                  <a16:creationId xmlns:a16="http://schemas.microsoft.com/office/drawing/2014/main" id="{1CAF9BDE-12B2-80E2-8558-226E9AD0E1AE}"/>
                </a:ext>
              </a:extLst>
            </p:cNvPr>
            <p:cNvCxnSpPr>
              <a:cxnSpLocks/>
            </p:cNvCxnSpPr>
            <p:nvPr userDrawn="1"/>
          </p:nvCxnSpPr>
          <p:spPr>
            <a:xfrm flipV="1">
              <a:off x="2156224" y="3114739"/>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sp>
        <p:nvSpPr>
          <p:cNvPr id="2" name="Text Placeholder 17">
            <a:extLst>
              <a:ext uri="{FF2B5EF4-FFF2-40B4-BE49-F238E27FC236}">
                <a16:creationId xmlns:a16="http://schemas.microsoft.com/office/drawing/2014/main" id="{6A7C9C32-68AD-6C7D-03CB-B0D7F6338470}"/>
              </a:ext>
            </a:extLst>
          </p:cNvPr>
          <p:cNvSpPr txBox="1">
            <a:spLocks/>
          </p:cNvSpPr>
          <p:nvPr/>
        </p:nvSpPr>
        <p:spPr>
          <a:xfrm>
            <a:off x="5846667" y="3889640"/>
            <a:ext cx="700387" cy="566443"/>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a:buNone/>
              <a:defRPr sz="3200" b="1" kern="1200" baseline="0">
                <a:solidFill>
                  <a:srgbClr val="007772"/>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cs-CZ"/>
              <a:t>04</a:t>
            </a:r>
            <a:endParaRPr lang="en-US"/>
          </a:p>
        </p:txBody>
      </p:sp>
      <p:sp>
        <p:nvSpPr>
          <p:cNvPr id="4" name="Text Placeholder 18">
            <a:extLst>
              <a:ext uri="{FF2B5EF4-FFF2-40B4-BE49-F238E27FC236}">
                <a16:creationId xmlns:a16="http://schemas.microsoft.com/office/drawing/2014/main" id="{B62D41D1-51CF-652A-4EF9-F8D690EF8A25}"/>
              </a:ext>
            </a:extLst>
          </p:cNvPr>
          <p:cNvSpPr txBox="1">
            <a:spLocks/>
          </p:cNvSpPr>
          <p:nvPr/>
        </p:nvSpPr>
        <p:spPr>
          <a:xfrm>
            <a:off x="6681963" y="3872391"/>
            <a:ext cx="4541325" cy="566444"/>
          </a:xfrm>
          <a:prstGeom prst="rect">
            <a:avLst/>
          </a:prstGeom>
        </p:spPr>
        <p:txBody>
          <a:bodyPr anchor="ctr">
            <a:noAutofit/>
          </a:bodyPr>
          <a:lstStyle>
            <a:lvl1pPr marL="0" indent="0" algn="l" defTabSz="914400" rtl="0" eaLnBrk="1" latinLnBrk="0" hangingPunct="1">
              <a:lnSpc>
                <a:spcPct val="100000"/>
              </a:lnSpc>
              <a:spcBef>
                <a:spcPts val="0"/>
              </a:spcBef>
              <a:buFont typeface="Arial"/>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cs-CZ"/>
              <a:t>Case Study</a:t>
            </a:r>
            <a:endParaRPr lang="en-US"/>
          </a:p>
        </p:txBody>
      </p:sp>
    </p:spTree>
    <p:extLst>
      <p:ext uri="{BB962C8B-B14F-4D97-AF65-F5344CB8AC3E}">
        <p14:creationId xmlns:p14="http://schemas.microsoft.com/office/powerpoint/2010/main" val="166778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C367FFC3-8A67-A32F-9380-6503EDDD560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238772" y="2626822"/>
            <a:ext cx="7708195" cy="3396829"/>
          </a:xfrm>
        </p:spPr>
      </p:pic>
      <p:sp>
        <p:nvSpPr>
          <p:cNvPr id="15" name="TextBox 14">
            <a:extLst>
              <a:ext uri="{FF2B5EF4-FFF2-40B4-BE49-F238E27FC236}">
                <a16:creationId xmlns:a16="http://schemas.microsoft.com/office/drawing/2014/main" id="{04695EEA-D075-3642-8CB0-45ED61E791B1}"/>
              </a:ext>
            </a:extLst>
          </p:cNvPr>
          <p:cNvSpPr txBox="1"/>
          <p:nvPr/>
        </p:nvSpPr>
        <p:spPr>
          <a:xfrm>
            <a:off x="4268753" y="2314526"/>
            <a:ext cx="4393705" cy="646331"/>
          </a:xfrm>
          <a:prstGeom prst="rect">
            <a:avLst/>
          </a:prstGeom>
          <a:solidFill>
            <a:srgbClr val="EEA821"/>
          </a:solidFill>
        </p:spPr>
        <p:txBody>
          <a:bodyPr wrap="square" rtlCol="0">
            <a:spAutoFit/>
          </a:bodyPr>
          <a:lstStyle/>
          <a:p>
            <a:pPr algn="ctr"/>
            <a:r>
              <a:rPr lang="cs-CZ" sz="3600" b="1" dirty="0">
                <a:solidFill>
                  <a:schemeClr val="bg1"/>
                </a:solidFill>
                <a:latin typeface="Calibri" panose="020F0502020204030204" pitchFamily="34" charset="0"/>
                <a:cs typeface="Calibri" panose="020F0502020204030204" pitchFamily="34" charset="0"/>
              </a:rPr>
              <a:t>INTRODUCTION</a:t>
            </a:r>
            <a:endParaRPr lang="en-US" sz="36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3CAD1C74-24B9-B5AD-E1EE-65AAD7E2FE7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D53A18-C26E-9BA1-9747-FC0011B3E3B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9241981" y="871477"/>
            <a:ext cx="2066906" cy="582221"/>
          </a:xfrm>
        </p:spPr>
        <p:txBody>
          <a:bodyPr/>
          <a:lstStyle/>
          <a:p>
            <a:r>
              <a:rPr lang="en-US"/>
              <a:t>01</a:t>
            </a:r>
          </a:p>
        </p:txBody>
      </p:sp>
      <p:grpSp>
        <p:nvGrpSpPr>
          <p:cNvPr id="10" name="Group 9">
            <a:extLst>
              <a:ext uri="{FF2B5EF4-FFF2-40B4-BE49-F238E27FC236}">
                <a16:creationId xmlns:a16="http://schemas.microsoft.com/office/drawing/2014/main" id="{C161FA4A-1766-EABF-EF3A-FB52813DD7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CF2549F-9210-1D78-A949-DA74FF616D72}"/>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C5E88-1E50-A503-ACC7-A534CD3A500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09521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5540BC4C-0574-431B-761F-B4DF6066818C}"/>
              </a:ext>
            </a:extLst>
          </p:cNvPr>
          <p:cNvSpPr>
            <a:spLocks noGrp="1"/>
          </p:cNvSpPr>
          <p:nvPr>
            <p:ph type="body" sz="quarter" idx="13"/>
          </p:nvPr>
        </p:nvSpPr>
        <p:spPr/>
        <p:txBody>
          <a:bodyPr>
            <a:normAutofit/>
          </a:bodyPr>
          <a:lstStyle/>
          <a:p>
            <a:r>
              <a:rPr lang="cs-CZ" b="1" err="1"/>
              <a:t>What</a:t>
            </a:r>
            <a:r>
              <a:rPr lang="cs-CZ" b="1"/>
              <a:t> </a:t>
            </a:r>
            <a:r>
              <a:rPr lang="cs-CZ" b="1" err="1"/>
              <a:t>is</a:t>
            </a:r>
            <a:r>
              <a:rPr lang="cs-CZ" b="1"/>
              <a:t> GIS?</a:t>
            </a:r>
          </a:p>
        </p:txBody>
      </p:sp>
      <p:sp>
        <p:nvSpPr>
          <p:cNvPr id="3" name="Zástupný text 2">
            <a:extLst>
              <a:ext uri="{FF2B5EF4-FFF2-40B4-BE49-F238E27FC236}">
                <a16:creationId xmlns:a16="http://schemas.microsoft.com/office/drawing/2014/main" id="{C67E7F59-F250-DACA-3FAE-7143089C44FF}"/>
              </a:ext>
            </a:extLst>
          </p:cNvPr>
          <p:cNvSpPr>
            <a:spLocks noGrp="1"/>
          </p:cNvSpPr>
          <p:nvPr>
            <p:ph type="body" sz="quarter" idx="14"/>
          </p:nvPr>
        </p:nvSpPr>
        <p:spPr>
          <a:xfrm>
            <a:off x="1687302" y="1946916"/>
            <a:ext cx="9637190" cy="3245241"/>
          </a:xfrm>
        </p:spPr>
        <p:txBody>
          <a:bodyPr/>
          <a:lstStyle/>
          <a:p>
            <a:pPr lvl="0">
              <a:lnSpc>
                <a:spcPct val="100000"/>
              </a:lnSpc>
              <a:spcBef>
                <a:spcPts val="0"/>
              </a:spcBef>
              <a:buClr>
                <a:schemeClr val="dk1"/>
              </a:buClr>
              <a:buSzPct val="100000"/>
            </a:pPr>
            <a:r>
              <a:rPr lang="en-US" b="1" dirty="0"/>
              <a:t>GIS mapping</a:t>
            </a:r>
            <a:r>
              <a:rPr lang="en-US" dirty="0"/>
              <a:t> (Geographic Information System mapping) is a digital tool used to </a:t>
            </a:r>
            <a:r>
              <a:rPr lang="en-US" b="1" dirty="0"/>
              <a:t>collect, manage, </a:t>
            </a:r>
            <a:r>
              <a:rPr lang="en-US" b="1" dirty="0" err="1"/>
              <a:t>analyse</a:t>
            </a:r>
            <a:r>
              <a:rPr lang="en-US" b="1" dirty="0"/>
              <a:t>, and visually display geographic data</a:t>
            </a:r>
            <a:r>
              <a:rPr lang="en-US" dirty="0"/>
              <a:t>. It links location-based data (like coordinates or addresses) with other types of information—such as soil quality, crop health, or rainfall—to create </a:t>
            </a:r>
            <a:r>
              <a:rPr lang="en-US" b="1" dirty="0"/>
              <a:t>interactive maps and spatial insights</a:t>
            </a:r>
            <a:r>
              <a:rPr lang="en-US" dirty="0"/>
              <a:t>.</a:t>
            </a:r>
          </a:p>
          <a:p>
            <a:pPr lvl="0">
              <a:lnSpc>
                <a:spcPct val="100000"/>
              </a:lnSpc>
              <a:spcBef>
                <a:spcPts val="0"/>
              </a:spcBef>
              <a:buClr>
                <a:schemeClr val="dk1"/>
              </a:buClr>
              <a:buSzPct val="100000"/>
            </a:pPr>
            <a:r>
              <a:rPr lang="en-US" dirty="0"/>
              <a:t>GIS makes it easier for farmers and </a:t>
            </a:r>
            <a:r>
              <a:rPr lang="en-US" dirty="0" err="1"/>
              <a:t>agri</a:t>
            </a:r>
            <a:r>
              <a:rPr lang="en-US" dirty="0"/>
              <a:t>-planners to </a:t>
            </a:r>
            <a:r>
              <a:rPr lang="en-US" b="1" dirty="0"/>
              <a:t>make data-driven decisions</a:t>
            </a:r>
            <a:r>
              <a:rPr lang="en-US" dirty="0"/>
              <a:t> by seeing patterns and trends based on geography.</a:t>
            </a:r>
          </a:p>
        </p:txBody>
      </p:sp>
    </p:spTree>
    <p:extLst>
      <p:ext uri="{BB962C8B-B14F-4D97-AF65-F5344CB8AC3E}">
        <p14:creationId xmlns:p14="http://schemas.microsoft.com/office/powerpoint/2010/main" val="3576976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07A6B-FA74-7867-EC76-DF8B74FC3F5D}"/>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87E55175-842B-7972-FFE9-5158BBE50502}"/>
              </a:ext>
            </a:extLst>
          </p:cNvPr>
          <p:cNvSpPr>
            <a:spLocks noGrp="1"/>
          </p:cNvSpPr>
          <p:nvPr>
            <p:ph type="body" sz="quarter" idx="13"/>
          </p:nvPr>
        </p:nvSpPr>
        <p:spPr/>
        <p:txBody>
          <a:bodyPr>
            <a:normAutofit/>
          </a:bodyPr>
          <a:lstStyle/>
          <a:p>
            <a:r>
              <a:rPr lang="cs-CZ" b="1" err="1"/>
              <a:t>What</a:t>
            </a:r>
            <a:r>
              <a:rPr lang="cs-CZ" b="1"/>
              <a:t> GIS </a:t>
            </a:r>
            <a:r>
              <a:rPr lang="cs-CZ" b="1" err="1"/>
              <a:t>solves</a:t>
            </a:r>
            <a:r>
              <a:rPr lang="cs-CZ" b="1"/>
              <a:t>?</a:t>
            </a:r>
          </a:p>
        </p:txBody>
      </p:sp>
      <p:sp>
        <p:nvSpPr>
          <p:cNvPr id="3" name="Zástupný text 2">
            <a:extLst>
              <a:ext uri="{FF2B5EF4-FFF2-40B4-BE49-F238E27FC236}">
                <a16:creationId xmlns:a16="http://schemas.microsoft.com/office/drawing/2014/main" id="{A4D59963-9221-4C24-40F6-7855F2D4CE0B}"/>
              </a:ext>
            </a:extLst>
          </p:cNvPr>
          <p:cNvSpPr>
            <a:spLocks noGrp="1"/>
          </p:cNvSpPr>
          <p:nvPr>
            <p:ph type="body" sz="quarter" idx="14"/>
          </p:nvPr>
        </p:nvSpPr>
        <p:spPr>
          <a:xfrm>
            <a:off x="1687302" y="1840751"/>
            <a:ext cx="9637190" cy="4449213"/>
          </a:xfrm>
        </p:spPr>
        <p:txBody>
          <a:bodyPr lIns="91440" tIns="45720" rIns="91440" bIns="45720" anchor="t">
            <a:noAutofit/>
          </a:bodyPr>
          <a:lstStyle/>
          <a:p>
            <a:pPr algn="just">
              <a:spcBef>
                <a:spcPts val="0"/>
              </a:spcBef>
              <a:buClr>
                <a:schemeClr val="dk1"/>
              </a:buClr>
              <a:buSzPts val="3200"/>
            </a:pPr>
            <a:r>
              <a:rPr lang="cs-CZ" b="1" err="1"/>
              <a:t>Geographic</a:t>
            </a:r>
            <a:r>
              <a:rPr lang="cs-CZ" b="1" dirty="0"/>
              <a:t> </a:t>
            </a:r>
            <a:r>
              <a:rPr lang="cs-CZ" b="1" err="1"/>
              <a:t>Information</a:t>
            </a:r>
            <a:r>
              <a:rPr lang="cs-CZ" b="1" dirty="0"/>
              <a:t> Systems (GIS)</a:t>
            </a:r>
            <a:r>
              <a:rPr lang="cs-CZ" dirty="0"/>
              <a:t> are </a:t>
            </a:r>
            <a:r>
              <a:rPr lang="cs-CZ" err="1"/>
              <a:t>powerful</a:t>
            </a:r>
            <a:r>
              <a:rPr lang="cs-CZ" dirty="0"/>
              <a:t> </a:t>
            </a:r>
            <a:r>
              <a:rPr lang="cs-CZ" err="1"/>
              <a:t>tools</a:t>
            </a:r>
            <a:r>
              <a:rPr lang="cs-CZ" dirty="0"/>
              <a:t> </a:t>
            </a:r>
            <a:r>
              <a:rPr lang="cs-CZ" err="1"/>
              <a:t>used</a:t>
            </a:r>
            <a:r>
              <a:rPr lang="cs-CZ" dirty="0"/>
              <a:t> to </a:t>
            </a:r>
            <a:r>
              <a:rPr lang="cs-CZ" err="1"/>
              <a:t>answer</a:t>
            </a:r>
            <a:r>
              <a:rPr lang="cs-CZ" dirty="0"/>
              <a:t> </a:t>
            </a:r>
            <a:endParaRPr lang="cs-CZ"/>
          </a:p>
          <a:p>
            <a:pPr lvl="0" algn="just">
              <a:spcBef>
                <a:spcPts val="0"/>
              </a:spcBef>
              <a:buSzPts val="3200"/>
            </a:pPr>
            <a:r>
              <a:rPr lang="cs-CZ" dirty="0"/>
              <a:t>a </a:t>
            </a:r>
            <a:r>
              <a:rPr lang="cs-CZ" dirty="0" err="1"/>
              <a:t>wide</a:t>
            </a:r>
            <a:r>
              <a:rPr lang="cs-CZ" dirty="0"/>
              <a:t> </a:t>
            </a:r>
            <a:r>
              <a:rPr lang="cs-CZ" dirty="0" err="1"/>
              <a:t>range</a:t>
            </a:r>
            <a:r>
              <a:rPr lang="cs-CZ" dirty="0"/>
              <a:t> </a:t>
            </a:r>
            <a:r>
              <a:rPr lang="cs-CZ" dirty="0" err="1"/>
              <a:t>of</a:t>
            </a:r>
            <a:r>
              <a:rPr lang="cs-CZ" dirty="0"/>
              <a:t> </a:t>
            </a:r>
            <a:r>
              <a:rPr lang="cs-CZ" b="1" dirty="0" err="1"/>
              <a:t>spatial</a:t>
            </a:r>
            <a:r>
              <a:rPr lang="cs-CZ" b="1" dirty="0"/>
              <a:t> and </a:t>
            </a:r>
            <a:r>
              <a:rPr lang="cs-CZ" b="1" dirty="0" err="1"/>
              <a:t>location-based</a:t>
            </a:r>
            <a:r>
              <a:rPr lang="cs-CZ" b="1" dirty="0"/>
              <a:t> </a:t>
            </a:r>
            <a:r>
              <a:rPr lang="cs-CZ" b="1" dirty="0" err="1"/>
              <a:t>questions</a:t>
            </a:r>
            <a:r>
              <a:rPr lang="cs-CZ" dirty="0"/>
              <a:t>. They </a:t>
            </a:r>
            <a:r>
              <a:rPr lang="cs-CZ" dirty="0" err="1"/>
              <a:t>help</a:t>
            </a:r>
            <a:r>
              <a:rPr lang="cs-CZ" dirty="0"/>
              <a:t> </a:t>
            </a:r>
            <a:r>
              <a:rPr lang="cs-CZ" dirty="0" err="1"/>
              <a:t>determine</a:t>
            </a:r>
            <a:r>
              <a:rPr lang="cs-CZ" dirty="0"/>
              <a:t> </a:t>
            </a:r>
            <a:r>
              <a:rPr lang="cs-CZ" b="1" dirty="0" err="1"/>
              <a:t>what</a:t>
            </a:r>
            <a:r>
              <a:rPr lang="cs-CZ" b="1" dirty="0"/>
              <a:t> </a:t>
            </a:r>
            <a:r>
              <a:rPr lang="cs-CZ" b="1" dirty="0" err="1"/>
              <a:t>is</a:t>
            </a:r>
            <a:r>
              <a:rPr lang="cs-CZ" b="1" dirty="0"/>
              <a:t> </a:t>
            </a:r>
            <a:r>
              <a:rPr lang="cs-CZ" b="1" dirty="0" err="1"/>
              <a:t>found</a:t>
            </a:r>
            <a:r>
              <a:rPr lang="cs-CZ" b="1" dirty="0"/>
              <a:t> </a:t>
            </a:r>
            <a:r>
              <a:rPr lang="cs-CZ" b="1" dirty="0" err="1"/>
              <a:t>at</a:t>
            </a:r>
            <a:r>
              <a:rPr lang="cs-CZ" b="1" dirty="0"/>
              <a:t> a </a:t>
            </a:r>
            <a:r>
              <a:rPr lang="cs-CZ" b="1" dirty="0" err="1"/>
              <a:t>specific</a:t>
            </a:r>
            <a:r>
              <a:rPr lang="cs-CZ" b="1" dirty="0"/>
              <a:t> </a:t>
            </a:r>
            <a:r>
              <a:rPr lang="cs-CZ" b="1" dirty="0" err="1"/>
              <a:t>location</a:t>
            </a:r>
            <a:r>
              <a:rPr lang="cs-CZ" dirty="0"/>
              <a:t>, </a:t>
            </a:r>
            <a:r>
              <a:rPr lang="cs-CZ" b="1" dirty="0" err="1"/>
              <a:t>where</a:t>
            </a:r>
            <a:r>
              <a:rPr lang="cs-CZ" b="1" dirty="0"/>
              <a:t> </a:t>
            </a:r>
            <a:r>
              <a:rPr lang="cs-CZ" b="1" dirty="0" err="1"/>
              <a:t>certain</a:t>
            </a:r>
            <a:r>
              <a:rPr lang="cs-CZ" b="1" dirty="0"/>
              <a:t> </a:t>
            </a:r>
            <a:r>
              <a:rPr lang="cs-CZ" b="1" dirty="0" err="1"/>
              <a:t>features</a:t>
            </a:r>
            <a:r>
              <a:rPr lang="cs-CZ" b="1" dirty="0"/>
              <a:t> are</a:t>
            </a:r>
            <a:r>
              <a:rPr lang="cs-CZ" dirty="0"/>
              <a:t>, and </a:t>
            </a:r>
            <a:r>
              <a:rPr lang="cs-CZ" b="1" dirty="0" err="1"/>
              <a:t>how</a:t>
            </a:r>
            <a:r>
              <a:rPr lang="cs-CZ" b="1" dirty="0"/>
              <a:t> many </a:t>
            </a:r>
            <a:r>
              <a:rPr lang="cs-CZ" b="1" dirty="0" err="1"/>
              <a:t>of</a:t>
            </a:r>
            <a:r>
              <a:rPr lang="cs-CZ" b="1" dirty="0"/>
              <a:t> </a:t>
            </a:r>
            <a:r>
              <a:rPr lang="cs-CZ" b="1" dirty="0" err="1"/>
              <a:t>them</a:t>
            </a:r>
            <a:r>
              <a:rPr lang="cs-CZ" b="1" dirty="0"/>
              <a:t> </a:t>
            </a:r>
            <a:r>
              <a:rPr lang="cs-CZ" b="1" dirty="0" err="1"/>
              <a:t>exist</a:t>
            </a:r>
            <a:r>
              <a:rPr lang="cs-CZ" dirty="0"/>
              <a:t> in a </a:t>
            </a:r>
            <a:r>
              <a:rPr lang="cs-CZ" dirty="0" err="1"/>
              <a:t>given</a:t>
            </a:r>
            <a:r>
              <a:rPr lang="cs-CZ" dirty="0"/>
              <a:t> area. </a:t>
            </a:r>
            <a:endParaRPr lang="cs-CZ"/>
          </a:p>
          <a:p>
            <a:pPr lvl="0">
              <a:spcBef>
                <a:spcPts val="0"/>
              </a:spcBef>
              <a:buClr>
                <a:schemeClr val="dk1"/>
              </a:buClr>
              <a:buSzPts val="3200"/>
            </a:pPr>
            <a:endParaRPr lang="cs-CZ"/>
          </a:p>
          <a:p>
            <a:pPr lvl="0" algn="just">
              <a:spcBef>
                <a:spcPts val="0"/>
              </a:spcBef>
              <a:buClr>
                <a:schemeClr val="dk1"/>
              </a:buClr>
              <a:buSzPts val="3200"/>
            </a:pPr>
            <a:r>
              <a:rPr lang="cs-CZ" dirty="0"/>
              <a:t>GIS </a:t>
            </a:r>
            <a:r>
              <a:rPr lang="cs-CZ" dirty="0" err="1"/>
              <a:t>can</a:t>
            </a:r>
            <a:r>
              <a:rPr lang="cs-CZ" dirty="0"/>
              <a:t> </a:t>
            </a:r>
            <a:r>
              <a:rPr lang="cs-CZ" dirty="0" err="1"/>
              <a:t>also</a:t>
            </a:r>
            <a:r>
              <a:rPr lang="cs-CZ" dirty="0"/>
              <a:t> </a:t>
            </a:r>
            <a:r>
              <a:rPr lang="cs-CZ" dirty="0" err="1"/>
              <a:t>analyze</a:t>
            </a:r>
            <a:r>
              <a:rPr lang="cs-CZ" dirty="0"/>
              <a:t> </a:t>
            </a:r>
            <a:r>
              <a:rPr lang="cs-CZ" b="1" dirty="0" err="1"/>
              <a:t>what</a:t>
            </a:r>
            <a:r>
              <a:rPr lang="cs-CZ" b="1" dirty="0"/>
              <a:t> has </a:t>
            </a:r>
            <a:r>
              <a:rPr lang="cs-CZ" b="1" dirty="0" err="1"/>
              <a:t>changed</a:t>
            </a:r>
            <a:r>
              <a:rPr lang="cs-CZ" b="1" dirty="0"/>
              <a:t> </a:t>
            </a:r>
            <a:r>
              <a:rPr lang="cs-CZ" b="1" dirty="0" err="1"/>
              <a:t>over</a:t>
            </a:r>
            <a:r>
              <a:rPr lang="cs-CZ" b="1" dirty="0"/>
              <a:t> </a:t>
            </a:r>
            <a:r>
              <a:rPr lang="cs-CZ" b="1" dirty="0" err="1"/>
              <a:t>time</a:t>
            </a:r>
            <a:r>
              <a:rPr lang="cs-CZ" dirty="0"/>
              <a:t>, such as </a:t>
            </a:r>
            <a:r>
              <a:rPr lang="cs-CZ" dirty="0" err="1"/>
              <a:t>land</a:t>
            </a:r>
            <a:r>
              <a:rPr lang="cs-CZ" dirty="0"/>
              <a:t> use, </a:t>
            </a:r>
            <a:r>
              <a:rPr lang="cs-CZ" dirty="0" err="1"/>
              <a:t>vegetation</a:t>
            </a:r>
            <a:r>
              <a:rPr lang="cs-CZ" dirty="0"/>
              <a:t>, </a:t>
            </a:r>
            <a:r>
              <a:rPr lang="cs-CZ" dirty="0" err="1"/>
              <a:t>or</a:t>
            </a:r>
            <a:r>
              <a:rPr lang="cs-CZ" dirty="0"/>
              <a:t> </a:t>
            </a:r>
            <a:r>
              <a:rPr lang="cs-CZ" dirty="0" err="1"/>
              <a:t>urban</a:t>
            </a:r>
            <a:r>
              <a:rPr lang="cs-CZ" dirty="0"/>
              <a:t> development. </a:t>
            </a:r>
            <a:r>
              <a:rPr lang="cs-CZ" dirty="0" err="1"/>
              <a:t>Additionally</a:t>
            </a:r>
            <a:r>
              <a:rPr lang="cs-CZ" dirty="0"/>
              <a:t>, </a:t>
            </a:r>
            <a:r>
              <a:rPr lang="cs-CZ" dirty="0" err="1"/>
              <a:t>it</a:t>
            </a:r>
            <a:r>
              <a:rPr lang="cs-CZ" dirty="0"/>
              <a:t> </a:t>
            </a:r>
            <a:r>
              <a:rPr lang="cs-CZ" dirty="0" err="1"/>
              <a:t>can</a:t>
            </a:r>
            <a:r>
              <a:rPr lang="cs-CZ" dirty="0"/>
              <a:t> </a:t>
            </a:r>
            <a:r>
              <a:rPr lang="cs-CZ" dirty="0" err="1"/>
              <a:t>uncover</a:t>
            </a:r>
            <a:r>
              <a:rPr lang="cs-CZ" dirty="0"/>
              <a:t> </a:t>
            </a:r>
            <a:r>
              <a:rPr lang="cs-CZ" b="1" dirty="0" err="1"/>
              <a:t>causes</a:t>
            </a:r>
            <a:r>
              <a:rPr lang="cs-CZ" b="1" dirty="0"/>
              <a:t> </a:t>
            </a:r>
            <a:r>
              <a:rPr lang="cs-CZ" b="1" dirty="0" err="1"/>
              <a:t>of</a:t>
            </a:r>
            <a:r>
              <a:rPr lang="cs-CZ" b="1" dirty="0"/>
              <a:t> </a:t>
            </a:r>
            <a:r>
              <a:rPr lang="cs-CZ" b="1" dirty="0" err="1"/>
              <a:t>spatial</a:t>
            </a:r>
            <a:r>
              <a:rPr lang="cs-CZ" b="1" dirty="0"/>
              <a:t> </a:t>
            </a:r>
            <a:r>
              <a:rPr lang="cs-CZ" b="1" dirty="0" err="1"/>
              <a:t>phenomena</a:t>
            </a:r>
            <a:r>
              <a:rPr lang="cs-CZ" dirty="0"/>
              <a:t>—</a:t>
            </a:r>
            <a:r>
              <a:rPr lang="cs-CZ" dirty="0" err="1"/>
              <a:t>for</a:t>
            </a:r>
            <a:r>
              <a:rPr lang="cs-CZ" dirty="0"/>
              <a:t> </a:t>
            </a:r>
            <a:r>
              <a:rPr lang="cs-CZ" dirty="0" err="1"/>
              <a:t>example</a:t>
            </a:r>
            <a:r>
              <a:rPr lang="cs-CZ" dirty="0"/>
              <a:t>, </a:t>
            </a:r>
            <a:r>
              <a:rPr lang="cs-CZ" dirty="0" err="1"/>
              <a:t>identifying</a:t>
            </a:r>
            <a:r>
              <a:rPr lang="cs-CZ" dirty="0"/>
              <a:t> </a:t>
            </a:r>
            <a:r>
              <a:rPr lang="cs-CZ" dirty="0" err="1"/>
              <a:t>factors</a:t>
            </a:r>
            <a:r>
              <a:rPr lang="cs-CZ" dirty="0"/>
              <a:t> </a:t>
            </a:r>
            <a:r>
              <a:rPr lang="cs-CZ" dirty="0" err="1"/>
              <a:t>contributing</a:t>
            </a:r>
            <a:r>
              <a:rPr lang="cs-CZ" dirty="0"/>
              <a:t> to </a:t>
            </a:r>
            <a:r>
              <a:rPr lang="cs-CZ" dirty="0" err="1"/>
              <a:t>flooding</a:t>
            </a:r>
            <a:r>
              <a:rPr lang="cs-CZ" dirty="0"/>
              <a:t> </a:t>
            </a:r>
            <a:r>
              <a:rPr lang="cs-CZ" dirty="0" err="1"/>
              <a:t>or</a:t>
            </a:r>
            <a:r>
              <a:rPr lang="cs-CZ" dirty="0"/>
              <a:t> </a:t>
            </a:r>
            <a:r>
              <a:rPr lang="cs-CZ" dirty="0" err="1"/>
              <a:t>pollution</a:t>
            </a:r>
            <a:r>
              <a:rPr lang="cs-CZ" dirty="0"/>
              <a:t>. </a:t>
            </a:r>
            <a:r>
              <a:rPr lang="cs-CZ" dirty="0" err="1"/>
              <a:t>Finally</a:t>
            </a:r>
            <a:r>
              <a:rPr lang="cs-CZ" dirty="0"/>
              <a:t>, GIS </a:t>
            </a:r>
            <a:r>
              <a:rPr lang="cs-CZ" dirty="0" err="1"/>
              <a:t>enables</a:t>
            </a:r>
            <a:r>
              <a:rPr lang="cs-CZ" dirty="0"/>
              <a:t> </a:t>
            </a:r>
            <a:r>
              <a:rPr lang="cs-CZ" b="1" dirty="0" err="1"/>
              <a:t>scenario</a:t>
            </a:r>
            <a:r>
              <a:rPr lang="cs-CZ" b="1" dirty="0"/>
              <a:t> modeling</a:t>
            </a:r>
            <a:r>
              <a:rPr lang="cs-CZ" dirty="0"/>
              <a:t>, </a:t>
            </a:r>
            <a:r>
              <a:rPr lang="cs-CZ" dirty="0" err="1"/>
              <a:t>allowing</a:t>
            </a:r>
            <a:r>
              <a:rPr lang="cs-CZ" dirty="0"/>
              <a:t> </a:t>
            </a:r>
            <a:r>
              <a:rPr lang="cs-CZ" dirty="0" err="1"/>
              <a:t>users</a:t>
            </a:r>
            <a:r>
              <a:rPr lang="cs-CZ" dirty="0"/>
              <a:t> to </a:t>
            </a:r>
            <a:r>
              <a:rPr lang="cs-CZ" dirty="0" err="1"/>
              <a:t>explore</a:t>
            </a:r>
            <a:r>
              <a:rPr lang="cs-CZ" dirty="0"/>
              <a:t> "</a:t>
            </a:r>
            <a:r>
              <a:rPr lang="cs-CZ" dirty="0" err="1"/>
              <a:t>what</a:t>
            </a:r>
            <a:r>
              <a:rPr lang="cs-CZ" dirty="0"/>
              <a:t> </a:t>
            </a:r>
            <a:r>
              <a:rPr lang="cs-CZ" dirty="0" err="1"/>
              <a:t>if</a:t>
            </a:r>
            <a:r>
              <a:rPr lang="cs-CZ" dirty="0"/>
              <a:t>" </a:t>
            </a:r>
            <a:r>
              <a:rPr lang="cs-CZ" dirty="0" err="1"/>
              <a:t>questions</a:t>
            </a:r>
            <a:r>
              <a:rPr lang="cs-CZ" dirty="0"/>
              <a:t>, such as </a:t>
            </a:r>
            <a:r>
              <a:rPr lang="cs-CZ" dirty="0" err="1"/>
              <a:t>predicting</a:t>
            </a:r>
            <a:r>
              <a:rPr lang="cs-CZ" dirty="0"/>
              <a:t> </a:t>
            </a:r>
            <a:r>
              <a:rPr lang="cs-CZ" dirty="0" err="1"/>
              <a:t>the</a:t>
            </a:r>
            <a:r>
              <a:rPr lang="cs-CZ" dirty="0"/>
              <a:t> </a:t>
            </a:r>
            <a:r>
              <a:rPr lang="cs-CZ" dirty="0" err="1"/>
              <a:t>impact</a:t>
            </a:r>
            <a:r>
              <a:rPr lang="cs-CZ" dirty="0"/>
              <a:t> </a:t>
            </a:r>
            <a:r>
              <a:rPr lang="cs-CZ" dirty="0" err="1"/>
              <a:t>of</a:t>
            </a:r>
            <a:r>
              <a:rPr lang="cs-CZ" dirty="0"/>
              <a:t> </a:t>
            </a:r>
            <a:r>
              <a:rPr lang="cs-CZ" dirty="0" err="1"/>
              <a:t>rising</a:t>
            </a:r>
            <a:r>
              <a:rPr lang="cs-CZ" dirty="0"/>
              <a:t> </a:t>
            </a:r>
            <a:r>
              <a:rPr lang="cs-CZ" dirty="0" err="1"/>
              <a:t>sea</a:t>
            </a:r>
            <a:r>
              <a:rPr lang="cs-CZ" dirty="0"/>
              <a:t> </a:t>
            </a:r>
            <a:r>
              <a:rPr lang="cs-CZ" dirty="0" err="1"/>
              <a:t>levels</a:t>
            </a:r>
            <a:r>
              <a:rPr lang="cs-CZ" dirty="0"/>
              <a:t> </a:t>
            </a:r>
            <a:r>
              <a:rPr lang="cs-CZ" dirty="0" err="1"/>
              <a:t>or</a:t>
            </a:r>
            <a:r>
              <a:rPr lang="cs-CZ" dirty="0"/>
              <a:t> </a:t>
            </a:r>
            <a:r>
              <a:rPr lang="cs-CZ" dirty="0" err="1"/>
              <a:t>infrastructure</a:t>
            </a:r>
            <a:r>
              <a:rPr lang="cs-CZ" dirty="0"/>
              <a:t> </a:t>
            </a:r>
            <a:r>
              <a:rPr lang="cs-CZ" dirty="0" err="1"/>
              <a:t>changes</a:t>
            </a:r>
            <a:r>
              <a:rPr lang="cs-CZ" dirty="0"/>
              <a:t>. </a:t>
            </a:r>
            <a:r>
              <a:rPr lang="cs-CZ" dirty="0" err="1"/>
              <a:t>Altogether</a:t>
            </a:r>
            <a:r>
              <a:rPr lang="cs-CZ" dirty="0"/>
              <a:t>, GIS </a:t>
            </a:r>
            <a:r>
              <a:rPr lang="cs-CZ" dirty="0" err="1"/>
              <a:t>supports</a:t>
            </a:r>
            <a:r>
              <a:rPr lang="cs-CZ" dirty="0"/>
              <a:t> </a:t>
            </a:r>
            <a:r>
              <a:rPr lang="cs-CZ" dirty="0" err="1"/>
              <a:t>better</a:t>
            </a:r>
            <a:r>
              <a:rPr lang="cs-CZ" dirty="0"/>
              <a:t> </a:t>
            </a:r>
            <a:r>
              <a:rPr lang="cs-CZ" dirty="0" err="1"/>
              <a:t>decision-making</a:t>
            </a:r>
            <a:r>
              <a:rPr lang="cs-CZ" dirty="0"/>
              <a:t> in </a:t>
            </a:r>
            <a:r>
              <a:rPr lang="cs-CZ" dirty="0" err="1"/>
              <a:t>fields</a:t>
            </a:r>
            <a:r>
              <a:rPr lang="cs-CZ" dirty="0"/>
              <a:t> </a:t>
            </a:r>
            <a:r>
              <a:rPr lang="cs-CZ" dirty="0" err="1"/>
              <a:t>like</a:t>
            </a:r>
            <a:r>
              <a:rPr lang="cs-CZ" dirty="0"/>
              <a:t> </a:t>
            </a:r>
            <a:r>
              <a:rPr lang="cs-CZ" dirty="0" err="1"/>
              <a:t>urban</a:t>
            </a:r>
            <a:r>
              <a:rPr lang="cs-CZ" dirty="0"/>
              <a:t> </a:t>
            </a:r>
            <a:r>
              <a:rPr lang="cs-CZ" dirty="0" err="1"/>
              <a:t>planning</a:t>
            </a:r>
            <a:r>
              <a:rPr lang="cs-CZ" dirty="0"/>
              <a:t>, </a:t>
            </a:r>
            <a:r>
              <a:rPr lang="cs-CZ" dirty="0" err="1"/>
              <a:t>environmental</a:t>
            </a:r>
            <a:r>
              <a:rPr lang="cs-CZ" dirty="0"/>
              <a:t> monitoring, </a:t>
            </a:r>
            <a:r>
              <a:rPr lang="cs-CZ" dirty="0" err="1"/>
              <a:t>agriculture</a:t>
            </a:r>
            <a:r>
              <a:rPr lang="cs-CZ" dirty="0"/>
              <a:t>, and </a:t>
            </a:r>
            <a:r>
              <a:rPr lang="cs-CZ" dirty="0" err="1"/>
              <a:t>emergency</a:t>
            </a:r>
            <a:r>
              <a:rPr lang="cs-CZ" dirty="0"/>
              <a:t> response.</a:t>
            </a:r>
            <a:endParaRPr lang="en-US" dirty="0"/>
          </a:p>
        </p:txBody>
      </p:sp>
    </p:spTree>
    <p:extLst>
      <p:ext uri="{BB962C8B-B14F-4D97-AF65-F5344CB8AC3E}">
        <p14:creationId xmlns:p14="http://schemas.microsoft.com/office/powerpoint/2010/main" val="3620239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69A03-2042-1DC1-C7E1-538A0345CE12}"/>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14F368B6-8D05-1DF6-0445-7293D6543ACA}"/>
              </a:ext>
            </a:extLst>
          </p:cNvPr>
          <p:cNvSpPr>
            <a:spLocks noGrp="1"/>
          </p:cNvSpPr>
          <p:nvPr>
            <p:ph type="body" sz="quarter" idx="13"/>
          </p:nvPr>
        </p:nvSpPr>
        <p:spPr/>
        <p:txBody>
          <a:bodyPr>
            <a:normAutofit/>
          </a:bodyPr>
          <a:lstStyle/>
          <a:p>
            <a:r>
              <a:rPr lang="cs-CZ" b="1" dirty="0"/>
              <a:t>GIS is not</a:t>
            </a:r>
            <a:r>
              <a:rPr lang="en-IE" b="1" dirty="0"/>
              <a:t>…</a:t>
            </a:r>
            <a:endParaRPr lang="cs-CZ" b="1" dirty="0"/>
          </a:p>
        </p:txBody>
      </p:sp>
      <p:sp>
        <p:nvSpPr>
          <p:cNvPr id="3" name="Zástupný text 2">
            <a:extLst>
              <a:ext uri="{FF2B5EF4-FFF2-40B4-BE49-F238E27FC236}">
                <a16:creationId xmlns:a16="http://schemas.microsoft.com/office/drawing/2014/main" id="{203A5F5C-6A88-2A76-6DFF-BFF54A7CF824}"/>
              </a:ext>
            </a:extLst>
          </p:cNvPr>
          <p:cNvSpPr>
            <a:spLocks noGrp="1"/>
          </p:cNvSpPr>
          <p:nvPr>
            <p:ph type="body" sz="quarter" idx="14"/>
          </p:nvPr>
        </p:nvSpPr>
        <p:spPr>
          <a:xfrm>
            <a:off x="1687302" y="1652631"/>
            <a:ext cx="9637190" cy="4157262"/>
          </a:xfrm>
        </p:spPr>
        <p:txBody>
          <a:bodyPr/>
          <a:lstStyle/>
          <a:p>
            <a:r>
              <a:rPr lang="en-US" sz="2000" dirty="0"/>
              <a:t>While GIS is a powerful tool for spatial analysis and decision-making, it’s important to understand what it </a:t>
            </a:r>
            <a:r>
              <a:rPr lang="en-US" sz="2000" b="1" dirty="0"/>
              <a:t>does not</a:t>
            </a:r>
            <a:r>
              <a:rPr lang="en-US" sz="2000" dirty="0"/>
              <a:t> do or represent:</a:t>
            </a:r>
          </a:p>
          <a:p>
            <a:r>
              <a:rPr lang="en-US" sz="2000" b="1" dirty="0"/>
              <a:t>GIS is not just a map.</a:t>
            </a:r>
            <a:r>
              <a:rPr lang="cs-CZ" sz="2000" b="1" dirty="0"/>
              <a:t> </a:t>
            </a:r>
            <a:r>
              <a:rPr lang="en-US" sz="2000" dirty="0"/>
              <a:t>While maps are a key output, GIS is much more than cartography. It involves data analysis, modeling, and spatial reasoning.</a:t>
            </a:r>
          </a:p>
          <a:p>
            <a:r>
              <a:rPr lang="en-US" sz="2000" b="1" dirty="0"/>
              <a:t>GIS is not a GPS.</a:t>
            </a:r>
            <a:r>
              <a:rPr lang="cs-CZ" sz="2000" b="1" dirty="0"/>
              <a:t> </a:t>
            </a:r>
            <a:r>
              <a:rPr lang="en-US" sz="2000" dirty="0"/>
              <a:t>GPS (Global Positioning System) provides location data, but GIS is used to analyze and visualize that data in context.</a:t>
            </a:r>
          </a:p>
          <a:p>
            <a:r>
              <a:rPr lang="en-US" sz="2000" b="1" dirty="0"/>
              <a:t>GIS is not only for geographers.</a:t>
            </a:r>
            <a:r>
              <a:rPr lang="cs-CZ" sz="2000" b="1" dirty="0"/>
              <a:t> </a:t>
            </a:r>
            <a:r>
              <a:rPr lang="en-US" sz="2000" dirty="0"/>
              <a:t>It’s used across many fields: urban planning, environmental science, public health, logistics, agriculture, and more.</a:t>
            </a:r>
          </a:p>
          <a:p>
            <a:r>
              <a:rPr lang="en-US" sz="2000" b="1" dirty="0"/>
              <a:t>GIS is not a static tool.</a:t>
            </a:r>
            <a:r>
              <a:rPr lang="cs-CZ" sz="2000" b="1" dirty="0"/>
              <a:t> </a:t>
            </a:r>
            <a:r>
              <a:rPr lang="en-US" sz="2000" dirty="0"/>
              <a:t>It’s dynamic and interactive, allowing users to update data, run simulations, and perform real-time analysis.</a:t>
            </a:r>
          </a:p>
          <a:p>
            <a:r>
              <a:rPr lang="en-US" sz="2000" b="1" dirty="0"/>
              <a:t>GIS is not a single software.</a:t>
            </a:r>
            <a:r>
              <a:rPr lang="cs-CZ" sz="2000" b="1" dirty="0"/>
              <a:t> </a:t>
            </a:r>
            <a:r>
              <a:rPr lang="en-US" sz="2000" dirty="0"/>
              <a:t>It’s a system that can include multiple tools and platforms (e.g., ArcGIS, QGIS, web-based GIS, databases, etc.).</a:t>
            </a:r>
          </a:p>
          <a:p>
            <a:r>
              <a:rPr lang="en-US" sz="2000" b="1" dirty="0"/>
              <a:t>GIS is not only about visualization.</a:t>
            </a:r>
            <a:r>
              <a:rPr lang="cs-CZ" sz="2000" b="1" dirty="0"/>
              <a:t> </a:t>
            </a:r>
            <a:r>
              <a:rPr lang="en-US" sz="2000" dirty="0"/>
              <a:t>It also includes data management, spatial querying, statistical analysis, and predictive modeling.</a:t>
            </a:r>
          </a:p>
          <a:p>
            <a:pPr marL="342900" lvl="0" indent="-139700" algn="l" rtl="0">
              <a:spcBef>
                <a:spcPts val="640"/>
              </a:spcBef>
              <a:spcAft>
                <a:spcPts val="0"/>
              </a:spcAft>
              <a:buClr>
                <a:schemeClr val="dk1"/>
              </a:buClr>
              <a:buSzPts val="3200"/>
              <a:buNone/>
            </a:pPr>
            <a:endParaRPr lang="en-US" sz="1200" dirty="0"/>
          </a:p>
        </p:txBody>
      </p:sp>
    </p:spTree>
    <p:extLst>
      <p:ext uri="{BB962C8B-B14F-4D97-AF65-F5344CB8AC3E}">
        <p14:creationId xmlns:p14="http://schemas.microsoft.com/office/powerpoint/2010/main" val="275751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2A40-F590-E5C5-9703-0AB67629B938}"/>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EDA65CF8-6F69-984D-AC2E-C984993DE45A}"/>
              </a:ext>
            </a:extLst>
          </p:cNvPr>
          <p:cNvSpPr>
            <a:spLocks noGrp="1"/>
          </p:cNvSpPr>
          <p:nvPr>
            <p:ph type="body" sz="quarter" idx="13"/>
          </p:nvPr>
        </p:nvSpPr>
        <p:spPr/>
        <p:txBody>
          <a:bodyPr>
            <a:normAutofit/>
          </a:bodyPr>
          <a:lstStyle/>
          <a:p>
            <a:r>
              <a:rPr lang="cs-CZ" b="1" err="1"/>
              <a:t>Areas</a:t>
            </a:r>
            <a:r>
              <a:rPr lang="cs-CZ" b="1"/>
              <a:t> </a:t>
            </a:r>
            <a:r>
              <a:rPr lang="cs-CZ" b="1" err="1"/>
              <a:t>where</a:t>
            </a:r>
            <a:r>
              <a:rPr lang="cs-CZ" b="1"/>
              <a:t> GIS </a:t>
            </a:r>
            <a:r>
              <a:rPr lang="cs-CZ" b="1" err="1"/>
              <a:t>is</a:t>
            </a:r>
            <a:r>
              <a:rPr lang="cs-CZ" b="1"/>
              <a:t> </a:t>
            </a:r>
            <a:r>
              <a:rPr lang="cs-CZ" b="1" err="1"/>
              <a:t>used</a:t>
            </a:r>
            <a:endParaRPr lang="cs-CZ" b="1"/>
          </a:p>
        </p:txBody>
      </p:sp>
      <p:sp>
        <p:nvSpPr>
          <p:cNvPr id="3" name="Zástupný text 2">
            <a:extLst>
              <a:ext uri="{FF2B5EF4-FFF2-40B4-BE49-F238E27FC236}">
                <a16:creationId xmlns:a16="http://schemas.microsoft.com/office/drawing/2014/main" id="{36CAE5A9-939C-995E-61AC-E653052A8E20}"/>
              </a:ext>
            </a:extLst>
          </p:cNvPr>
          <p:cNvSpPr>
            <a:spLocks noGrp="1"/>
          </p:cNvSpPr>
          <p:nvPr>
            <p:ph type="body" sz="quarter" idx="14"/>
          </p:nvPr>
        </p:nvSpPr>
        <p:spPr>
          <a:xfrm>
            <a:off x="1687302" y="2913074"/>
            <a:ext cx="9637190" cy="3245241"/>
          </a:xfrm>
        </p:spPr>
        <p:txBody>
          <a:bodyPr/>
          <a:lstStyle/>
          <a:p>
            <a:pPr>
              <a:buNone/>
            </a:pPr>
            <a:r>
              <a:rPr lang="en-IE" b="1" dirty="0"/>
              <a:t>In agriculture, GIS mapping helps to:</a:t>
            </a:r>
          </a:p>
          <a:p>
            <a:r>
              <a:rPr lang="en-IE" dirty="0"/>
              <a:t>🗺️ </a:t>
            </a:r>
            <a:r>
              <a:rPr lang="en-IE" b="1" dirty="0"/>
              <a:t>Create nutrient or soil maps</a:t>
            </a:r>
            <a:r>
              <a:rPr lang="en-IE" dirty="0"/>
              <a:t> for precision fertilisation</a:t>
            </a:r>
          </a:p>
          <a:p>
            <a:r>
              <a:rPr lang="en-IE" dirty="0"/>
              <a:t>💧 </a:t>
            </a:r>
            <a:r>
              <a:rPr lang="en-IE" b="1" dirty="0"/>
              <a:t>Plan irrigation</a:t>
            </a:r>
            <a:r>
              <a:rPr lang="en-IE" dirty="0"/>
              <a:t> by analysing slope, soil moisture, and water flow</a:t>
            </a:r>
          </a:p>
          <a:p>
            <a:r>
              <a:rPr lang="en-IE" dirty="0"/>
              <a:t>🌾 </a:t>
            </a:r>
            <a:r>
              <a:rPr lang="en-IE" b="1" dirty="0"/>
              <a:t>Monitor crop health</a:t>
            </a:r>
            <a:r>
              <a:rPr lang="en-IE" dirty="0"/>
              <a:t> using satellite or drone imagery</a:t>
            </a:r>
          </a:p>
          <a:p>
            <a:r>
              <a:rPr lang="en-IE" dirty="0"/>
              <a:t>🚜 </a:t>
            </a:r>
            <a:r>
              <a:rPr lang="en-IE" b="1" dirty="0"/>
              <a:t>Manage farm operations</a:t>
            </a:r>
            <a:r>
              <a:rPr lang="en-IE" dirty="0"/>
              <a:t> across different fields or regions</a:t>
            </a:r>
          </a:p>
          <a:p>
            <a:r>
              <a:rPr lang="en-IE" dirty="0"/>
              <a:t>🌍 </a:t>
            </a:r>
            <a:r>
              <a:rPr lang="en-IE" b="1" dirty="0"/>
              <a:t>Track environmental impact</a:t>
            </a:r>
            <a:r>
              <a:rPr lang="en-IE" dirty="0"/>
              <a:t> and support sustainable land use</a:t>
            </a:r>
          </a:p>
        </p:txBody>
      </p:sp>
      <p:sp>
        <p:nvSpPr>
          <p:cNvPr id="5" name="TextovéPole 4">
            <a:extLst>
              <a:ext uri="{FF2B5EF4-FFF2-40B4-BE49-F238E27FC236}">
                <a16:creationId xmlns:a16="http://schemas.microsoft.com/office/drawing/2014/main" id="{2CDD71C1-3CF9-8A6D-ABFC-F398B722E297}"/>
              </a:ext>
            </a:extLst>
          </p:cNvPr>
          <p:cNvSpPr txBox="1"/>
          <p:nvPr/>
        </p:nvSpPr>
        <p:spPr>
          <a:xfrm>
            <a:off x="1687301" y="1587102"/>
            <a:ext cx="9095717" cy="830997"/>
          </a:xfrm>
          <a:prstGeom prst="rect">
            <a:avLst/>
          </a:prstGeom>
          <a:noFill/>
        </p:spPr>
        <p:txBody>
          <a:bodyPr wrap="square">
            <a:spAutoFit/>
          </a:bodyPr>
          <a:lstStyle/>
          <a:p>
            <a:r>
              <a:rPr lang="en-US" sz="2400" b="0" i="0" dirty="0">
                <a:solidFill>
                  <a:srgbClr val="424242"/>
                </a:solidFill>
                <a:effectLst/>
              </a:rPr>
              <a:t>GIS is used in a wide variety of fields to analyze spatial data, support decision-making, and visualize geographic patterns. </a:t>
            </a:r>
            <a:endParaRPr lang="cs-CZ" sz="2400" dirty="0"/>
          </a:p>
        </p:txBody>
      </p:sp>
    </p:spTree>
    <p:extLst>
      <p:ext uri="{BB962C8B-B14F-4D97-AF65-F5344CB8AC3E}">
        <p14:creationId xmlns:p14="http://schemas.microsoft.com/office/powerpoint/2010/main" val="7866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CB129319-BA5A-68FC-E921-5F216D3CFC07}"/>
              </a:ext>
            </a:extLst>
          </p:cNvPr>
          <p:cNvSpPr>
            <a:spLocks noGrp="1"/>
          </p:cNvSpPr>
          <p:nvPr>
            <p:ph type="body" sz="quarter" idx="14"/>
          </p:nvPr>
        </p:nvSpPr>
        <p:spPr>
          <a:xfrm>
            <a:off x="6834909" y="569154"/>
            <a:ext cx="4887051" cy="4136961"/>
          </a:xfrm>
        </p:spPr>
        <p:txBody>
          <a:bodyPr lIns="91440" tIns="45720" rIns="91440" bIns="45720" anchor="t">
            <a:noAutofit/>
          </a:bodyPr>
          <a:lstStyle/>
          <a:p>
            <a:pPr algn="just"/>
            <a:endParaRPr lang="en-US" noProof="0">
              <a:ea typeface="Calibri"/>
              <a:cs typeface="Calibri"/>
            </a:endParaRPr>
          </a:p>
          <a:p>
            <a:pPr algn="just"/>
            <a:endParaRPr lang="en-US">
              <a:solidFill>
                <a:srgbClr val="007772"/>
              </a:solidFill>
            </a:endParaRPr>
          </a:p>
          <a:p>
            <a:pPr algn="just"/>
            <a:endParaRPr lang="en-US">
              <a:solidFill>
                <a:srgbClr val="007772"/>
              </a:solidFill>
            </a:endParaRPr>
          </a:p>
          <a:p>
            <a:pPr algn="just"/>
            <a:endParaRPr lang="en-US">
              <a:solidFill>
                <a:srgbClr val="007772"/>
              </a:solidFill>
              <a:ea typeface="Calibri" panose="020F0502020204030204"/>
              <a:cs typeface="Calibri" panose="020F0502020204030204"/>
            </a:endParaRPr>
          </a:p>
          <a:p>
            <a:pPr algn="just"/>
            <a:endParaRPr lang="en-US">
              <a:solidFill>
                <a:srgbClr val="007772"/>
              </a:solidFill>
              <a:ea typeface="Calibri" panose="020F0502020204030204"/>
              <a:cs typeface="Calibri" panose="020F0502020204030204"/>
            </a:endParaRPr>
          </a:p>
          <a:p>
            <a:pPr algn="just"/>
            <a:r>
              <a:rPr lang="pl-PL" dirty="0" err="1">
                <a:solidFill>
                  <a:srgbClr val="007772"/>
                </a:solidFill>
              </a:rPr>
              <a:t>More</a:t>
            </a:r>
            <a:r>
              <a:rPr lang="pl-PL" dirty="0">
                <a:solidFill>
                  <a:srgbClr val="007772"/>
                </a:solidFill>
              </a:rPr>
              <a:t> </a:t>
            </a:r>
            <a:r>
              <a:rPr lang="pl-PL" dirty="0" err="1">
                <a:solidFill>
                  <a:srgbClr val="007772"/>
                </a:solidFill>
              </a:rPr>
              <a:t>information</a:t>
            </a:r>
            <a:r>
              <a:rPr lang="pl-PL" dirty="0">
                <a:solidFill>
                  <a:srgbClr val="007772"/>
                </a:solidFill>
              </a:rPr>
              <a:t> </a:t>
            </a:r>
            <a:r>
              <a:rPr lang="pl-PL" dirty="0" err="1">
                <a:solidFill>
                  <a:srgbClr val="007772"/>
                </a:solidFill>
              </a:rPr>
              <a:t>about</a:t>
            </a:r>
            <a:r>
              <a:rPr lang="pl-PL" dirty="0">
                <a:solidFill>
                  <a:srgbClr val="007772"/>
                </a:solidFill>
              </a:rPr>
              <a:t> </a:t>
            </a:r>
            <a:r>
              <a:rPr lang="pl-PL" b="1" dirty="0">
                <a:solidFill>
                  <a:srgbClr val="007772"/>
                </a:solidFill>
              </a:rPr>
              <a:t>GIS </a:t>
            </a:r>
            <a:endParaRPr lang="pl-PL" b="1" dirty="0">
              <a:solidFill>
                <a:srgbClr val="007772"/>
              </a:solidFill>
              <a:ea typeface="Calibri"/>
              <a:cs typeface="Calibri"/>
            </a:endParaRPr>
          </a:p>
          <a:p>
            <a:pPr algn="just"/>
            <a:r>
              <a:rPr lang="en-GB" sz="1800" dirty="0">
                <a:solidFill>
                  <a:srgbClr val="007772"/>
                </a:solidFill>
                <a:sym typeface="Wingdings" panose="05000000000000000000" pitchFamily="2" charset="2"/>
              </a:rPr>
              <a:t></a:t>
            </a:r>
            <a:r>
              <a:rPr lang="en-IE" sz="1800" dirty="0">
                <a:hlinkClick r:id="rId4"/>
              </a:rPr>
              <a:t> Unlocking Agricultural Potential: Exploring the Applications of GIS in Agriculture You Must Know!</a:t>
            </a:r>
            <a:endParaRPr lang="pl-PL" sz="1800" dirty="0">
              <a:ea typeface="Calibri"/>
              <a:cs typeface="Calibri"/>
            </a:endParaRPr>
          </a:p>
          <a:p>
            <a:pPr algn="just"/>
            <a:r>
              <a:rPr lang="en-IE" sz="1800" dirty="0">
                <a:solidFill>
                  <a:schemeClr val="accent2">
                    <a:lumMod val="76000"/>
                  </a:schemeClr>
                </a:solidFill>
              </a:rPr>
              <a:t>| </a:t>
            </a:r>
            <a:r>
              <a:rPr lang="en-IE" sz="1800" dirty="0" err="1">
                <a:solidFill>
                  <a:schemeClr val="accent2">
                    <a:lumMod val="76000"/>
                  </a:schemeClr>
                </a:solidFill>
              </a:rPr>
              <a:t>Mapever</a:t>
            </a:r>
            <a:endParaRPr lang="en-IE" sz="1800" dirty="0">
              <a:solidFill>
                <a:schemeClr val="accent2">
                  <a:lumMod val="76000"/>
                </a:schemeClr>
              </a:solidFill>
            </a:endParaRPr>
          </a:p>
        </p:txBody>
      </p:sp>
      <p:sp>
        <p:nvSpPr>
          <p:cNvPr id="3" name="Text Placeholder 10">
            <a:extLst>
              <a:ext uri="{FF2B5EF4-FFF2-40B4-BE49-F238E27FC236}">
                <a16:creationId xmlns:a16="http://schemas.microsoft.com/office/drawing/2014/main" id="{8FAE76C2-8E5B-F536-6A30-A2032509C5C7}"/>
              </a:ext>
            </a:extLst>
          </p:cNvPr>
          <p:cNvSpPr>
            <a:spLocks noGrp="1"/>
          </p:cNvSpPr>
          <p:nvPr>
            <p:ph type="body" sz="quarter" idx="13"/>
          </p:nvPr>
        </p:nvSpPr>
        <p:spPr>
          <a:xfrm>
            <a:off x="1994700" y="1205138"/>
            <a:ext cx="7765525" cy="697353"/>
          </a:xfrm>
        </p:spPr>
        <p:txBody>
          <a:bodyPr lIns="91440" tIns="45720" rIns="91440" bIns="45720" anchor="t">
            <a:noAutofit/>
          </a:bodyPr>
          <a:lstStyle/>
          <a:p>
            <a:r>
              <a:rPr lang="pl-PL" b="1" dirty="0"/>
              <a:t>Using GIS in Precision Agriculture</a:t>
            </a:r>
            <a:endParaRPr lang="pl-PL" b="1" noProof="0" dirty="0" err="1">
              <a:ea typeface="Calibri"/>
              <a:cs typeface="Calibri"/>
            </a:endParaRPr>
          </a:p>
        </p:txBody>
      </p:sp>
      <p:pic>
        <p:nvPicPr>
          <p:cNvPr id="2" name="Online médium 1" title="Unlocking Agricultural Potential: Exploring the Applications of GIS in Agriculture You Must Know!">
            <a:hlinkClick r:id="" action="ppaction://media"/>
            <a:extLst>
              <a:ext uri="{FF2B5EF4-FFF2-40B4-BE49-F238E27FC236}">
                <a16:creationId xmlns:a16="http://schemas.microsoft.com/office/drawing/2014/main" id="{631001C6-6742-2F26-9BE0-1154468D0208}"/>
              </a:ext>
            </a:extLst>
          </p:cNvPr>
          <p:cNvPicPr>
            <a:picLocks noRot="1" noChangeAspect="1"/>
          </p:cNvPicPr>
          <p:nvPr>
            <a:videoFile r:link="rId2"/>
          </p:nvPr>
        </p:nvPicPr>
        <p:blipFill>
          <a:blip r:embed="rId5"/>
          <a:stretch>
            <a:fillRect/>
          </a:stretch>
        </p:blipFill>
        <p:spPr>
          <a:xfrm>
            <a:off x="1002493" y="2842647"/>
            <a:ext cx="5093535" cy="2903349"/>
          </a:xfrm>
          <a:prstGeom prst="rect">
            <a:avLst/>
          </a:prstGeom>
        </p:spPr>
      </p:pic>
    </p:spTree>
    <p:custDataLst>
      <p:tags r:id="rId1"/>
    </p:custDataLst>
    <p:extLst>
      <p:ext uri="{BB962C8B-B14F-4D97-AF65-F5344CB8AC3E}">
        <p14:creationId xmlns:p14="http://schemas.microsoft.com/office/powerpoint/2010/main" val="2066418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6.4"/>
</p:tagLst>
</file>

<file path=ppt/theme/theme1.xml><?xml version="1.0" encoding="utf-8"?>
<a:theme xmlns:a="http://schemas.openxmlformats.org/drawingml/2006/main" name="Motiv Offic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rt Skills - landscape ppt with CC licence.pptx" id="{4D768B39-0296-443B-84FA-B5821D21D6C4}" vid="{48C4ECF8-0A10-4632-8B52-E2E587733A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B491E-CB69-4C26-8137-9A832230E2D6}">
  <ds:schemaRefs>
    <ds:schemaRef ds:uri="http://schemas.microsoft.com/sharepoint/v3/contenttype/forms"/>
  </ds:schemaRefs>
</ds:datastoreItem>
</file>

<file path=customXml/itemProps2.xml><?xml version="1.0" encoding="utf-8"?>
<ds:datastoreItem xmlns:ds="http://schemas.openxmlformats.org/officeDocument/2006/customXml" ds:itemID="{86A9245F-27FA-4E3D-978C-41EC2073B482}">
  <ds:schemaRefs>
    <ds:schemaRef ds:uri="3374af87-adae-48da-b513-0d7080d8e0e2"/>
    <ds:schemaRef ds:uri="a651b1ec-d991-4d4b-b8eb-4dc0d5a73a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6DEE0D5-24A0-478C-AE32-C91F44ACF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Smart Skills - landscape ppt with CC licence</Template>
  <TotalTime>0</TotalTime>
  <Words>1874</Words>
  <Application>Microsoft Office PowerPoint</Application>
  <PresentationFormat>Widescreen</PresentationFormat>
  <Paragraphs>145</Paragraphs>
  <Slides>27</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Lato</vt:lpstr>
      <vt:lpstr>Montserrat Light</vt:lpstr>
      <vt:lpstr>Times New Roman</vt:lpstr>
      <vt:lpstr>Wingdings</vt:lpstr>
      <vt:lpstr>Motiv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Prokopová Štěpánka</dc:creator>
  <cp:lastModifiedBy>Paula Whyte ( Momentum Consulting )</cp:lastModifiedBy>
  <cp:revision>42</cp:revision>
  <dcterms:created xsi:type="dcterms:W3CDTF">2025-04-05T08:28:56Z</dcterms:created>
  <dcterms:modified xsi:type="dcterms:W3CDTF">2025-07-21T14:32:28Z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