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79" r:id="rId5"/>
    <p:sldId id="4427" r:id="rId6"/>
    <p:sldId id="278" r:id="rId7"/>
    <p:sldId id="4358" r:id="rId8"/>
    <p:sldId id="4394" r:id="rId9"/>
    <p:sldId id="4395" r:id="rId10"/>
    <p:sldId id="4396" r:id="rId11"/>
    <p:sldId id="4398" r:id="rId12"/>
    <p:sldId id="4399" r:id="rId13"/>
    <p:sldId id="4400" r:id="rId14"/>
    <p:sldId id="4401" r:id="rId15"/>
    <p:sldId id="4404" r:id="rId16"/>
    <p:sldId id="4412" r:id="rId17"/>
    <p:sldId id="4367" r:id="rId18"/>
    <p:sldId id="4413" r:id="rId19"/>
    <p:sldId id="4415" r:id="rId20"/>
    <p:sldId id="4416" r:id="rId21"/>
    <p:sldId id="4368" r:id="rId22"/>
    <p:sldId id="4386" r:id="rId23"/>
    <p:sldId id="4387" r:id="rId24"/>
    <p:sldId id="4388" r:id="rId25"/>
    <p:sldId id="4389" r:id="rId26"/>
    <p:sldId id="4390" r:id="rId27"/>
    <p:sldId id="4391" r:id="rId28"/>
    <p:sldId id="4392" r:id="rId29"/>
    <p:sldId id="4393" r:id="rId30"/>
    <p:sldId id="4421" r:id="rId31"/>
    <p:sldId id="4422" r:id="rId32"/>
    <p:sldId id="4423" r:id="rId33"/>
    <p:sldId id="4424" r:id="rId34"/>
    <p:sldId id="4425"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3B45FD-C2E2-CA47-AF5A-DE4807444C84}" name="Kánská Eva" initials="" userId="S::kanska@pef.czu.cz::c085cebe-c9f9-4a47-b534-37c5cb48af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404040"/>
    <a:srgbClr val="F8CB85"/>
    <a:srgbClr val="8DCFF1"/>
    <a:srgbClr val="99CB99"/>
    <a:srgbClr val="007772"/>
    <a:srgbClr val="09465E"/>
    <a:srgbClr val="87C540"/>
    <a:srgbClr val="C9519D"/>
    <a:srgbClr val="3DB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0"/>
  </p:normalViewPr>
  <p:slideViewPr>
    <p:cSldViewPr snapToGrid="0">
      <p:cViewPr varScale="1">
        <p:scale>
          <a:sx n="100" d="100"/>
          <a:sy n="100"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F6AA-A7AC-8D01-0BEE-797D04EC8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C5DA-672F-655E-F97C-39C015991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39549-E5B3-9E6D-39E1-D6477A6336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063A2A-B193-4D5F-7140-DF2B97B0A5C6}"/>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27907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EE07-401B-C7B3-2800-C29CB166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5C3E-4FE9-8AAC-CEA4-1E1BB5EE4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4BCC-F9FD-3002-BF64-FFEB35DF6D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1D360-BA96-6818-E021-2DF88295215A}"/>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5324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2341-CCEE-F876-BF15-9CA35A9E4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5BC1A-C132-A5EE-22F7-DCD8F5681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69140-632B-3C15-270F-338DEA28D5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07042-0369-A45A-0EE7-7C894820BF2A}"/>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306907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32</a:t>
            </a:fld>
            <a:endParaRPr lang="en-US"/>
          </a:p>
        </p:txBody>
      </p:sp>
    </p:spTree>
    <p:extLst>
      <p:ext uri="{BB962C8B-B14F-4D97-AF65-F5344CB8AC3E}">
        <p14:creationId xmlns:p14="http://schemas.microsoft.com/office/powerpoint/2010/main" val="1606297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r>
              <a:rPr lang="cs-CZ"/>
              <a:t>Kliknutím na ikonu přidáte obrázek.</a:t>
            </a:r>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r>
              <a:rPr lang="cs-CZ"/>
              <a:t>Kliknutím na ikonu přidáte obrázek.</a:t>
            </a:r>
            <a:endParaRPr lang="en-US"/>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r>
              <a:rPr lang="cs-CZ"/>
              <a:t>Kliknutím na ikonu přidáte obrázek.</a:t>
            </a:r>
            <a:endParaRPr lang="en-US"/>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6001217"/>
            <a:ext cx="1654868" cy="368492"/>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pic>
        <p:nvPicPr>
          <p:cNvPr id="2" name="Picture 1" descr="A grey and black sign with a person in a circle&#10;&#10;AI-generated content may be incorrect.">
            <a:extLst>
              <a:ext uri="{FF2B5EF4-FFF2-40B4-BE49-F238E27FC236}">
                <a16:creationId xmlns:a16="http://schemas.microsoft.com/office/drawing/2014/main" id="{4BCF39E1-97A1-CBE0-CFD2-7AF34D91BB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E9E35AAE-F4A5-0413-9DEF-66B12144CB20}"/>
              </a:ext>
            </a:extLst>
          </p:cNvPr>
          <p:cNvSpPr txBox="1"/>
          <p:nvPr userDrawn="1"/>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a:solidFill>
                  <a:srgbClr val="404040"/>
                </a:solidFill>
              </a:rPr>
              <a:t>This license enables </a:t>
            </a:r>
            <a:r>
              <a:rPr lang="en-IE" sz="500" err="1">
                <a:solidFill>
                  <a:srgbClr val="404040"/>
                </a:solidFill>
              </a:rPr>
              <a:t>reusers</a:t>
            </a:r>
            <a:r>
              <a:rPr lang="en-IE" sz="500">
                <a:solidFill>
                  <a:srgbClr val="404040"/>
                </a:solidFill>
              </a:rPr>
              <a:t> to distribute, remix, adapt, and build upon the material in any medium or format, so long as </a:t>
            </a:r>
            <a:r>
              <a:rPr lang="en-US" sz="500">
                <a:solidFill>
                  <a:srgbClr val="404040"/>
                </a:solidFill>
              </a:rPr>
              <a:t>attribution is given to the creator. The license allows for commercial use. CC BY includes the following elements:</a:t>
            </a:r>
          </a:p>
          <a:p>
            <a:pPr algn="just"/>
            <a:r>
              <a:rPr lang="en-US" sz="500">
                <a:solidFill>
                  <a:srgbClr val="404040"/>
                </a:solidFill>
              </a:rPr>
              <a:t>BY: credit must be given to the creator.</a:t>
            </a:r>
            <a:endParaRPr lang="en-US" sz="500">
              <a:solidFill>
                <a:srgbClr val="404040"/>
              </a:solidFill>
              <a:ea typeface="Calibri"/>
              <a:cs typeface="Calibri"/>
            </a:endParaRPr>
          </a:p>
        </p:txBody>
      </p:sp>
      <p:sp>
        <p:nvSpPr>
          <p:cNvPr id="5" name="Rectangle 4">
            <a:extLst>
              <a:ext uri="{FF2B5EF4-FFF2-40B4-BE49-F238E27FC236}">
                <a16:creationId xmlns:a16="http://schemas.microsoft.com/office/drawing/2014/main" id="{1F40F692-5E39-AC24-BEC2-08F210E7C5A9}"/>
              </a:ext>
            </a:extLst>
          </p:cNvPr>
          <p:cNvSpPr/>
          <p:nvPr userDrawn="1"/>
        </p:nvSpPr>
        <p:spPr>
          <a:xfrm>
            <a:off x="8058928" y="5988251"/>
            <a:ext cx="3288458" cy="400110"/>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5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5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748657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98652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7" r:id="rId20"/>
    <p:sldLayoutId id="214748367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ducba.com/types-of-database-models/"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ongodb.com/"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lastic.co/elasticsearch"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9.sv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ws.amazon.com/iot/" TargetMode="External"/><Relationship Id="rId7" Type="http://schemas.openxmlformats.org/officeDocument/2006/relationships/hyperlink" Target="https://www.cisco.com/c/en/us/solutions/collateral/internet-of-things/iot-control-center/iot-control-center-cloud-con-so.html" TargetMode="External"/><Relationship Id="rId2" Type="http://schemas.openxmlformats.org/officeDocument/2006/relationships/hyperlink" Target="https://azure.microsoft.com/en-us/solutions/iot" TargetMode="External"/><Relationship Id="rId1" Type="http://schemas.openxmlformats.org/officeDocument/2006/relationships/slideLayout" Target="../slideLayouts/slideLayout3.xml"/><Relationship Id="rId6" Type="http://schemas.openxmlformats.org/officeDocument/2006/relationships/hyperlink" Target="https://www.oracle.com/cloud/sign-in.html?redirect_uri=https%3A%2F%2Fcloud.oracle.com%2Fiot" TargetMode="External"/><Relationship Id="rId5" Type="http://schemas.openxmlformats.org/officeDocument/2006/relationships/hyperlink" Target="https://www.ibm.com/docs/en/watson-iot-platform" TargetMode="External"/><Relationship Id="rId4" Type="http://schemas.openxmlformats.org/officeDocument/2006/relationships/hyperlink" Target="https://cloud.google.com/gcp?utm_source=bing&amp;utm_medium=cpc&amp;utm_campaign=emea-emea-all-en-dr-bkws-all-all-trial-p-gcp-1011340&amp;utm_content=text-ad-none-any-DEV_c-CRE_-ADGP_Hybrid+%7C+BKWS+-+PHR+%7C+Txt+-+GCP+-+General+-+v22-KWID_43700078970545201-kwd-76966153467677:loc-92-userloc_142373&amp;utm_term=KW_cloud+google+platform-NET_o-PLAC_&amp;&amp;&amp;msclkid=cfee2c8cc26f13c66e3b44f2f25e5a43&amp;gclid=cfee2c8cc26f13c66e3b44f2f25e5a43&amp;gclsrc=3p.ds&amp;gad_source=7&amp;hl=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14" descr="Circuit board graphic">
            <a:extLst>
              <a:ext uri="{FF2B5EF4-FFF2-40B4-BE49-F238E27FC236}">
                <a16:creationId xmlns:a16="http://schemas.microsoft.com/office/drawing/2014/main" id="{8CE8474A-B9C7-0406-70D0-DC6D604344C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Text Placeholder 2"/>
          <p:cNvSpPr>
            <a:spLocks noGrp="1"/>
          </p:cNvSpPr>
          <p:nvPr>
            <p:ph type="body" sz="quarter" idx="19"/>
          </p:nvPr>
        </p:nvSpPr>
        <p:spPr>
          <a:xfrm>
            <a:off x="613457" y="2722544"/>
            <a:ext cx="3396567" cy="453130"/>
          </a:xfrm>
        </p:spPr>
        <p:txBody>
          <a:bodyPr>
            <a:noAutofit/>
          </a:bodyPr>
          <a:lstStyle/>
          <a:p>
            <a:r>
              <a:rPr lang="en-US" noProof="0" dirty="0">
                <a:solidFill>
                  <a:schemeClr val="bg1"/>
                </a:solidFill>
              </a:rPr>
              <a:t>Course 1: Digital Farming and Precision Agriculture</a:t>
            </a:r>
          </a:p>
          <a:p>
            <a:r>
              <a:rPr lang="en-US" noProof="0" dirty="0">
                <a:solidFill>
                  <a:schemeClr val="bg1"/>
                </a:solidFill>
              </a:rPr>
              <a:t> </a:t>
            </a:r>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701309"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sp>
        <p:nvSpPr>
          <p:cNvPr id="68" name="Text Placeholder 58">
            <a:extLst>
              <a:ext uri="{FF2B5EF4-FFF2-40B4-BE49-F238E27FC236}">
                <a16:creationId xmlns:a16="http://schemas.microsoft.com/office/drawing/2014/main" id="{ABB2E208-CBA6-1AF3-5399-80BC9143BE24}"/>
              </a:ext>
            </a:extLst>
          </p:cNvPr>
          <p:cNvSpPr txBox="1">
            <a:spLocks/>
          </p:cNvSpPr>
          <p:nvPr/>
        </p:nvSpPr>
        <p:spPr>
          <a:xfrm>
            <a:off x="6348046" y="5556737"/>
            <a:ext cx="5843954"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noProof="0">
                <a:solidFill>
                  <a:schemeClr val="bg1"/>
                </a:solidFill>
              </a:rPr>
              <a:t>www.</a:t>
            </a:r>
            <a:r>
              <a:rPr lang="en-US" sz="4000" b="1" noProof="0">
                <a:solidFill>
                  <a:schemeClr val="bg1"/>
                </a:solidFill>
                <a:latin typeface="Calibri" panose="020F0502020204030204" pitchFamily="34" charset="0"/>
                <a:cs typeface="Calibri" panose="020F0502020204030204" pitchFamily="34" charset="0"/>
              </a:rPr>
              <a:t>smartskillsproject</a:t>
            </a:r>
            <a:r>
              <a:rPr lang="en-US" sz="4000" noProof="0">
                <a:solidFill>
                  <a:schemeClr val="bg1"/>
                </a:solidFill>
              </a:rPr>
              <a:t>.eu</a:t>
            </a:r>
          </a:p>
        </p:txBody>
      </p:sp>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pic>
        <p:nvPicPr>
          <p:cNvPr id="2" name="Picture 1" descr="A grey and black sign with a person in a circle&#10;&#10;AI-generated content may be incorrect.">
            <a:extLst>
              <a:ext uri="{FF2B5EF4-FFF2-40B4-BE49-F238E27FC236}">
                <a16:creationId xmlns:a16="http://schemas.microsoft.com/office/drawing/2014/main" id="{C079BC01-730D-963F-1615-8AF7B223EF96}"/>
              </a:ext>
            </a:extLst>
          </p:cNvPr>
          <p:cNvPicPr>
            <a:picLocks noChangeAspect="1"/>
          </p:cNvPicPr>
          <p:nvPr/>
        </p:nvPicPr>
        <p:blipFill>
          <a:blip r:embed="rId4"/>
          <a:stretch>
            <a:fillRect/>
          </a:stretch>
        </p:blipFill>
        <p:spPr>
          <a:xfrm>
            <a:off x="3133513" y="5901656"/>
            <a:ext cx="1123257" cy="382670"/>
          </a:xfrm>
          <a:prstGeom prst="rect">
            <a:avLst/>
          </a:prstGeom>
        </p:spPr>
      </p:pic>
      <p:sp>
        <p:nvSpPr>
          <p:cNvPr id="4" name="Text Placeholder 2">
            <a:extLst>
              <a:ext uri="{FF2B5EF4-FFF2-40B4-BE49-F238E27FC236}">
                <a16:creationId xmlns:a16="http://schemas.microsoft.com/office/drawing/2014/main" id="{A2107A81-AA53-AF0F-1971-2896885002E4}"/>
              </a:ext>
            </a:extLst>
          </p:cNvPr>
          <p:cNvSpPr txBox="1">
            <a:spLocks/>
          </p:cNvSpPr>
          <p:nvPr/>
        </p:nvSpPr>
        <p:spPr>
          <a:xfrm>
            <a:off x="613457" y="3682327"/>
            <a:ext cx="3643312" cy="837257"/>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noProof="0" dirty="0">
                <a:solidFill>
                  <a:schemeClr val="bg1"/>
                </a:solidFill>
              </a:rPr>
              <a:t>IoT – Database and IoT</a:t>
            </a:r>
          </a:p>
        </p:txBody>
      </p:sp>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E37A-1BFF-6505-53A9-A69E4306C28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D37939AB-58A1-ADF2-9FF7-A4B9AF0B4920}"/>
              </a:ext>
            </a:extLst>
          </p:cNvPr>
          <p:cNvSpPr>
            <a:spLocks noGrp="1"/>
          </p:cNvSpPr>
          <p:nvPr>
            <p:ph type="body" sz="quarter" idx="13"/>
          </p:nvPr>
        </p:nvSpPr>
        <p:spPr/>
        <p:txBody>
          <a:bodyPr>
            <a:normAutofit/>
          </a:bodyPr>
          <a:lstStyle/>
          <a:p>
            <a:r>
              <a:rPr lang="en-US" b="1" noProof="0" dirty="0"/>
              <a:t>Cloud IoT Services</a:t>
            </a:r>
          </a:p>
        </p:txBody>
      </p:sp>
      <p:sp>
        <p:nvSpPr>
          <p:cNvPr id="3" name="Zástupný text 2">
            <a:extLst>
              <a:ext uri="{FF2B5EF4-FFF2-40B4-BE49-F238E27FC236}">
                <a16:creationId xmlns:a16="http://schemas.microsoft.com/office/drawing/2014/main" id="{1588DA22-B42D-F107-4930-F2F1A678CCAE}"/>
              </a:ext>
            </a:extLst>
          </p:cNvPr>
          <p:cNvSpPr>
            <a:spLocks noGrp="1"/>
          </p:cNvSpPr>
          <p:nvPr>
            <p:ph type="body" sz="quarter" idx="14"/>
          </p:nvPr>
        </p:nvSpPr>
        <p:spPr>
          <a:xfrm>
            <a:off x="1639836" y="2170634"/>
            <a:ext cx="9028164" cy="3001108"/>
          </a:xfrm>
        </p:spPr>
        <p:txBody>
          <a:bodyPr/>
          <a:lstStyle/>
          <a:p>
            <a:pPr marL="342900" indent="-342900">
              <a:buFont typeface="Arial" panose="020B0604020202020204" pitchFamily="34" charset="0"/>
              <a:buChar char="•"/>
            </a:pPr>
            <a:r>
              <a:rPr lang="en-US" b="1" i="0" noProof="0" dirty="0">
                <a:solidFill>
                  <a:srgbClr val="007772"/>
                </a:solidFill>
                <a:effectLst/>
              </a:rPr>
              <a:t>Connectivity</a:t>
            </a:r>
            <a:r>
              <a:rPr lang="en-US" b="0" i="0" noProof="0" dirty="0">
                <a:solidFill>
                  <a:srgbClr val="232F3E"/>
                </a:solidFill>
                <a:effectLst/>
              </a:rPr>
              <a:t> - </a:t>
            </a:r>
            <a:r>
              <a:rPr lang="cs-CZ" dirty="0"/>
              <a:t>ensure seamless data transfer using APIs or real-time streaming.</a:t>
            </a:r>
            <a:endParaRPr lang="en-US" b="0" i="0" noProof="0" dirty="0">
              <a:solidFill>
                <a:srgbClr val="232F3E"/>
              </a:solidFill>
              <a:effectLst/>
            </a:endParaRPr>
          </a:p>
          <a:p>
            <a:pPr marL="342900" indent="-342900">
              <a:buFont typeface="Arial" panose="020B0604020202020204" pitchFamily="34" charset="0"/>
              <a:buChar char="•"/>
            </a:pPr>
            <a:r>
              <a:rPr lang="en-US" b="1" i="0" noProof="0" dirty="0">
                <a:solidFill>
                  <a:srgbClr val="007772"/>
                </a:solidFill>
                <a:effectLst/>
              </a:rPr>
              <a:t>Control services </a:t>
            </a:r>
            <a:r>
              <a:rPr lang="en-US" b="0" i="0" noProof="0" dirty="0">
                <a:solidFill>
                  <a:srgbClr val="232F3E"/>
                </a:solidFill>
                <a:effectLst/>
              </a:rPr>
              <a:t>(Device management) </a:t>
            </a:r>
            <a:r>
              <a:rPr lang="cs-CZ" b="0" i="0" noProof="0" dirty="0">
                <a:solidFill>
                  <a:srgbClr val="232F3E"/>
                </a:solidFill>
                <a:effectLst/>
              </a:rPr>
              <a:t>- </a:t>
            </a:r>
            <a:r>
              <a:rPr lang="cs-CZ" dirty="0"/>
              <a:t>enable efficient device management and remote configuration.</a:t>
            </a:r>
            <a:endParaRPr lang="en-US" b="0" i="0" noProof="0" dirty="0">
              <a:solidFill>
                <a:srgbClr val="232F3E"/>
              </a:solidFill>
              <a:effectLst/>
            </a:endParaRPr>
          </a:p>
          <a:p>
            <a:pPr marL="342900" indent="-342900">
              <a:buFont typeface="Arial" panose="020B0604020202020204" pitchFamily="34" charset="0"/>
              <a:buChar char="•"/>
            </a:pPr>
            <a:r>
              <a:rPr lang="en-US" b="1" i="0" noProof="0" dirty="0">
                <a:solidFill>
                  <a:srgbClr val="007772"/>
                </a:solidFill>
                <a:effectLst/>
              </a:rPr>
              <a:t>Data processing services </a:t>
            </a:r>
            <a:r>
              <a:rPr lang="en-US" b="0" i="0" noProof="0" dirty="0">
                <a:solidFill>
                  <a:srgbClr val="232F3E"/>
                </a:solidFill>
                <a:effectLst/>
              </a:rPr>
              <a:t>- </a:t>
            </a:r>
            <a:r>
              <a:rPr lang="cs-CZ" dirty="0"/>
              <a:t>ransform raw inputs into usable insights.</a:t>
            </a:r>
            <a:endParaRPr lang="en-US" b="0" i="0" noProof="0" dirty="0">
              <a:solidFill>
                <a:srgbClr val="232F3E"/>
              </a:solidFill>
              <a:effectLst/>
            </a:endParaRPr>
          </a:p>
          <a:p>
            <a:pPr marL="342900" indent="-342900">
              <a:buFont typeface="Arial" panose="020B0604020202020204" pitchFamily="34" charset="0"/>
              <a:buChar char="•"/>
            </a:pPr>
            <a:r>
              <a:rPr lang="en-US" b="1" i="0" noProof="0" dirty="0">
                <a:solidFill>
                  <a:srgbClr val="007772"/>
                </a:solidFill>
                <a:effectLst/>
              </a:rPr>
              <a:t>Data store services </a:t>
            </a:r>
            <a:r>
              <a:rPr lang="en-US" b="0" i="0" noProof="0" dirty="0">
                <a:solidFill>
                  <a:srgbClr val="232F3E"/>
                </a:solidFill>
                <a:effectLst/>
              </a:rPr>
              <a:t>- </a:t>
            </a:r>
            <a:r>
              <a:rPr lang="cs-CZ" dirty="0"/>
              <a:t>provide scalable and secure storage for collected data.</a:t>
            </a:r>
            <a:endParaRPr lang="en-US" b="0" i="0" noProof="0" dirty="0">
              <a:solidFill>
                <a:srgbClr val="232F3E"/>
              </a:solidFill>
              <a:effectLst/>
            </a:endParaRPr>
          </a:p>
          <a:p>
            <a:pPr marL="342900" indent="-342900" algn="l">
              <a:buFont typeface="Arial" panose="020B0604020202020204" pitchFamily="34" charset="0"/>
              <a:buChar char="•"/>
            </a:pPr>
            <a:r>
              <a:rPr lang="en-US" b="1" i="0" noProof="0" dirty="0">
                <a:solidFill>
                  <a:srgbClr val="007772"/>
                </a:solidFill>
                <a:effectLst/>
              </a:rPr>
              <a:t>Analytics services </a:t>
            </a:r>
            <a:r>
              <a:rPr lang="en-US" b="0" i="0" noProof="0" dirty="0">
                <a:solidFill>
                  <a:srgbClr val="232F3E"/>
                </a:solidFill>
                <a:effectLst/>
              </a:rPr>
              <a:t>- </a:t>
            </a:r>
            <a:r>
              <a:rPr lang="cs-CZ" dirty="0"/>
              <a:t>help detect patterns and trends, while </a:t>
            </a:r>
            <a:r>
              <a:rPr lang="cs-CZ" b="1" dirty="0"/>
              <a:t>dashboards and visuali</a:t>
            </a:r>
            <a:r>
              <a:rPr lang="en-IE" b="1" dirty="0"/>
              <a:t>s</a:t>
            </a:r>
            <a:r>
              <a:rPr lang="cs-CZ" b="1" dirty="0"/>
              <a:t>ation tools</a:t>
            </a:r>
            <a:r>
              <a:rPr lang="cs-CZ" dirty="0"/>
              <a:t> present the results clearly to support decision-making.</a:t>
            </a:r>
            <a:br>
              <a:rPr lang="en-US" noProof="0" dirty="0"/>
            </a:br>
            <a:endParaRPr lang="en-US" noProof="0" dirty="0"/>
          </a:p>
        </p:txBody>
      </p:sp>
    </p:spTree>
    <p:extLst>
      <p:ext uri="{BB962C8B-B14F-4D97-AF65-F5344CB8AC3E}">
        <p14:creationId xmlns:p14="http://schemas.microsoft.com/office/powerpoint/2010/main" val="75239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FB2A-C1E5-811B-3E2A-E378FCA58BCB}"/>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DF1D85C3-11A4-5AF4-303C-5425C9D58A19}"/>
              </a:ext>
            </a:extLst>
          </p:cNvPr>
          <p:cNvSpPr>
            <a:spLocks noGrp="1"/>
          </p:cNvSpPr>
          <p:nvPr>
            <p:ph type="body" sz="quarter" idx="13"/>
          </p:nvPr>
        </p:nvSpPr>
        <p:spPr/>
        <p:txBody>
          <a:bodyPr>
            <a:normAutofit/>
          </a:bodyPr>
          <a:lstStyle/>
          <a:p>
            <a:r>
              <a:rPr lang="en-US" b="1" noProof="0"/>
              <a:t>Data, information, data set, open data</a:t>
            </a:r>
          </a:p>
        </p:txBody>
      </p:sp>
      <p:sp>
        <p:nvSpPr>
          <p:cNvPr id="3" name="Zástupný text 2">
            <a:extLst>
              <a:ext uri="{FF2B5EF4-FFF2-40B4-BE49-F238E27FC236}">
                <a16:creationId xmlns:a16="http://schemas.microsoft.com/office/drawing/2014/main" id="{753AF5B4-0938-3A41-6F28-0A851E80EEEA}"/>
              </a:ext>
            </a:extLst>
          </p:cNvPr>
          <p:cNvSpPr>
            <a:spLocks noGrp="1"/>
          </p:cNvSpPr>
          <p:nvPr>
            <p:ph type="body" sz="quarter" idx="14"/>
          </p:nvPr>
        </p:nvSpPr>
        <p:spPr>
          <a:xfrm>
            <a:off x="1687302" y="2223655"/>
            <a:ext cx="9637190" cy="3624109"/>
          </a:xfrm>
        </p:spPr>
        <p:txBody>
          <a:bodyPr/>
          <a:lstStyle/>
          <a:p>
            <a:r>
              <a:rPr lang="en-US" b="1" i="0" noProof="0" dirty="0">
                <a:effectLst/>
              </a:rPr>
              <a:t>Data</a:t>
            </a:r>
            <a:r>
              <a:rPr lang="en-US" b="0" i="0" noProof="0" dirty="0">
                <a:effectLst/>
              </a:rPr>
              <a:t> is a collection of discrete values that convey </a:t>
            </a:r>
            <a:r>
              <a:rPr lang="en-US" b="1" i="0" noProof="0" dirty="0">
                <a:effectLst/>
              </a:rPr>
              <a:t>information</a:t>
            </a:r>
          </a:p>
          <a:p>
            <a:r>
              <a:rPr lang="en-US" b="1" noProof="0" dirty="0"/>
              <a:t>A Data set </a:t>
            </a:r>
            <a:r>
              <a:rPr lang="en-US" noProof="0" dirty="0"/>
              <a:t>is a collection of data (usually a table)</a:t>
            </a:r>
          </a:p>
          <a:p>
            <a:r>
              <a:rPr lang="en-US" b="1" noProof="0" dirty="0"/>
              <a:t>Open data </a:t>
            </a:r>
            <a:r>
              <a:rPr lang="en-US" noProof="0" dirty="0"/>
              <a:t>is data that is openly accessible, exploitable, editable and shared by anyone for any purpose, even commercially</a:t>
            </a:r>
          </a:p>
        </p:txBody>
      </p:sp>
      <p:pic>
        <p:nvPicPr>
          <p:cNvPr id="4" name="Picture 6">
            <a:extLst>
              <a:ext uri="{FF2B5EF4-FFF2-40B4-BE49-F238E27FC236}">
                <a16:creationId xmlns:a16="http://schemas.microsoft.com/office/drawing/2014/main" id="{C4E56AD1-74EC-A1B3-41A3-1EA725263F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2600" y="4209939"/>
            <a:ext cx="2771800" cy="1573405"/>
          </a:xfrm>
          <a:prstGeom prst="rect">
            <a:avLst/>
          </a:prstGeom>
        </p:spPr>
      </p:pic>
    </p:spTree>
    <p:extLst>
      <p:ext uri="{BB962C8B-B14F-4D97-AF65-F5344CB8AC3E}">
        <p14:creationId xmlns:p14="http://schemas.microsoft.com/office/powerpoint/2010/main" val="246752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F316F-37D2-95B8-9B7C-F8C00653CA1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3BD47DF4-575B-527E-B098-408419D4194C}"/>
              </a:ext>
            </a:extLst>
          </p:cNvPr>
          <p:cNvSpPr>
            <a:spLocks noGrp="1"/>
          </p:cNvSpPr>
          <p:nvPr>
            <p:ph type="body" sz="quarter" idx="13"/>
          </p:nvPr>
        </p:nvSpPr>
        <p:spPr>
          <a:xfrm>
            <a:off x="1675006" y="802101"/>
            <a:ext cx="9649486" cy="697353"/>
          </a:xfrm>
        </p:spPr>
        <p:txBody>
          <a:bodyPr>
            <a:normAutofit/>
          </a:bodyPr>
          <a:lstStyle/>
          <a:p>
            <a:r>
              <a:rPr lang="en-US" b="1" noProof="0" dirty="0"/>
              <a:t>Database </a:t>
            </a:r>
            <a:r>
              <a:rPr lang="en-US" b="1" dirty="0"/>
              <a:t>M</a:t>
            </a:r>
            <a:r>
              <a:rPr lang="en-US" b="1" noProof="0" dirty="0" err="1"/>
              <a:t>odels</a:t>
            </a:r>
            <a:endParaRPr lang="en-US" b="1" noProof="0" dirty="0"/>
          </a:p>
        </p:txBody>
      </p:sp>
      <p:sp>
        <p:nvSpPr>
          <p:cNvPr id="3" name="Zástupný text 2">
            <a:extLst>
              <a:ext uri="{FF2B5EF4-FFF2-40B4-BE49-F238E27FC236}">
                <a16:creationId xmlns:a16="http://schemas.microsoft.com/office/drawing/2014/main" id="{CB791219-E712-1CF9-6470-91CE41060290}"/>
              </a:ext>
            </a:extLst>
          </p:cNvPr>
          <p:cNvSpPr>
            <a:spLocks noGrp="1"/>
          </p:cNvSpPr>
          <p:nvPr>
            <p:ph type="body" sz="quarter" idx="14"/>
          </p:nvPr>
        </p:nvSpPr>
        <p:spPr>
          <a:xfrm>
            <a:off x="1675006" y="1603456"/>
            <a:ext cx="9637190" cy="3245241"/>
          </a:xfrm>
        </p:spPr>
        <p:txBody>
          <a:bodyPr/>
          <a:lstStyle/>
          <a:p>
            <a:pPr marL="342900" indent="-342900">
              <a:buFont typeface="Arial" panose="020B0604020202020204" pitchFamily="34" charset="0"/>
              <a:buChar char="•"/>
            </a:pPr>
            <a:r>
              <a:rPr lang="en-US" b="1" noProof="0" dirty="0"/>
              <a:t>Flat model </a:t>
            </a:r>
            <a:r>
              <a:rPr lang="en-US" noProof="0" dirty="0"/>
              <a:t>(table)</a:t>
            </a:r>
          </a:p>
          <a:p>
            <a:pPr marL="342900" indent="-342900">
              <a:buFont typeface="Arial" panose="020B0604020202020204" pitchFamily="34" charset="0"/>
              <a:buChar char="•"/>
            </a:pPr>
            <a:r>
              <a:rPr lang="en-US" b="1" i="0" noProof="0" dirty="0">
                <a:effectLst/>
              </a:rPr>
              <a:t>Hierarchical model</a:t>
            </a:r>
          </a:p>
          <a:p>
            <a:pPr marL="342900" indent="-342900">
              <a:buFont typeface="Arial" panose="020B0604020202020204" pitchFamily="34" charset="0"/>
              <a:buChar char="•"/>
            </a:pPr>
            <a:r>
              <a:rPr lang="en-US" b="1" i="0" noProof="0" dirty="0">
                <a:effectLst/>
              </a:rPr>
              <a:t>Network model</a:t>
            </a:r>
          </a:p>
          <a:p>
            <a:pPr marL="800100" lvl="1" indent="-342900" algn="l">
              <a:buFont typeface="Arial" panose="020B0604020202020204" pitchFamily="34" charset="0"/>
              <a:buChar char="•"/>
            </a:pPr>
            <a:r>
              <a:rPr lang="en-US" i="0" noProof="0" dirty="0">
                <a:solidFill>
                  <a:srgbClr val="404040"/>
                </a:solidFill>
                <a:effectLst/>
              </a:rPr>
              <a:t>Inverted file mode </a:t>
            </a:r>
          </a:p>
          <a:p>
            <a:pPr marL="800100" lvl="1" indent="-342900" algn="l">
              <a:buFont typeface="Arial" panose="020B0604020202020204" pitchFamily="34" charset="0"/>
              <a:buChar char="•"/>
            </a:pPr>
            <a:r>
              <a:rPr lang="en-US" i="0" noProof="0" dirty="0">
                <a:solidFill>
                  <a:srgbClr val="404040"/>
                </a:solidFill>
                <a:effectLst/>
              </a:rPr>
              <a:t>Document-oriented database</a:t>
            </a:r>
          </a:p>
          <a:p>
            <a:pPr marL="342900" indent="-342900">
              <a:buFont typeface="Arial" panose="020B0604020202020204" pitchFamily="34" charset="0"/>
              <a:buChar char="•"/>
            </a:pPr>
            <a:r>
              <a:rPr lang="en-US" b="1" i="0" noProof="0" dirty="0">
                <a:effectLst/>
              </a:rPr>
              <a:t>Relational model</a:t>
            </a:r>
          </a:p>
          <a:p>
            <a:pPr marL="800100" lvl="1" indent="-342900" algn="l">
              <a:buFont typeface="Arial" panose="020B0604020202020204" pitchFamily="34" charset="0"/>
              <a:buChar char="•"/>
            </a:pPr>
            <a:r>
              <a:rPr lang="en-US" i="0" noProof="0" dirty="0">
                <a:solidFill>
                  <a:srgbClr val="404040"/>
                </a:solidFill>
                <a:effectLst/>
              </a:rPr>
              <a:t>Dimensional model (OLAP)</a:t>
            </a:r>
          </a:p>
          <a:p>
            <a:pPr marL="342900" indent="-342900">
              <a:buFont typeface="Arial" panose="020B0604020202020204" pitchFamily="34" charset="0"/>
              <a:buChar char="•"/>
            </a:pPr>
            <a:r>
              <a:rPr lang="en-US" b="1" i="0" noProof="0" dirty="0">
                <a:effectLst/>
              </a:rPr>
              <a:t>Post-relational database models </a:t>
            </a:r>
            <a:r>
              <a:rPr lang="en-US" b="0" i="0" noProof="0" dirty="0">
                <a:effectLst/>
              </a:rPr>
              <a:t>(NoSQL)</a:t>
            </a:r>
          </a:p>
          <a:p>
            <a:pPr marL="800100" lvl="1" indent="-342900" algn="l">
              <a:buFont typeface="Arial" panose="020B0604020202020204" pitchFamily="34" charset="0"/>
              <a:buChar char="•"/>
            </a:pPr>
            <a:r>
              <a:rPr lang="en-US" i="0" noProof="0" dirty="0">
                <a:solidFill>
                  <a:srgbClr val="404040"/>
                </a:solidFill>
                <a:effectLst/>
              </a:rPr>
              <a:t>Graph model (Nodes, Edges, Properties)</a:t>
            </a:r>
          </a:p>
          <a:p>
            <a:pPr marL="800100" lvl="1" indent="-342900" algn="l">
              <a:buFont typeface="Arial" panose="020B0604020202020204" pitchFamily="34" charset="0"/>
              <a:buChar char="•"/>
            </a:pPr>
            <a:r>
              <a:rPr lang="en-US" i="0" noProof="0" dirty="0" err="1">
                <a:solidFill>
                  <a:srgbClr val="404040"/>
                </a:solidFill>
                <a:effectLst/>
              </a:rPr>
              <a:t>Multivalue</a:t>
            </a:r>
            <a:r>
              <a:rPr lang="en-US" i="0" noProof="0" dirty="0">
                <a:solidFill>
                  <a:srgbClr val="404040"/>
                </a:solidFill>
                <a:effectLst/>
              </a:rPr>
              <a:t> model</a:t>
            </a:r>
          </a:p>
          <a:p>
            <a:pPr marL="800100" lvl="1" indent="-342900" algn="l">
              <a:buFont typeface="Arial" panose="020B0604020202020204" pitchFamily="34" charset="0"/>
              <a:buChar char="•"/>
            </a:pPr>
            <a:r>
              <a:rPr lang="en-US" i="0" noProof="0" dirty="0">
                <a:solidFill>
                  <a:srgbClr val="404040"/>
                </a:solidFill>
                <a:effectLst/>
              </a:rPr>
              <a:t>Object-oriented database models</a:t>
            </a:r>
          </a:p>
          <a:p>
            <a:r>
              <a:rPr lang="en-US" noProof="0" dirty="0">
                <a:hlinkClick r:id="rId2">
                  <a:extLst>
                    <a:ext uri="{A12FA001-AC4F-418D-AE19-62706E023703}">
                      <ahyp:hlinkClr xmlns:ahyp="http://schemas.microsoft.com/office/drawing/2018/hyperlinkcolor" val="tx"/>
                    </a:ext>
                  </a:extLst>
                </a:hlinkClick>
              </a:rPr>
              <a:t>https://www.educba.com/types-of-database-models/</a:t>
            </a:r>
            <a:endParaRPr lang="en-US" noProof="0" dirty="0"/>
          </a:p>
          <a:p>
            <a:pPr marL="342900" indent="-342900">
              <a:buFont typeface="Arial" panose="020B0604020202020204" pitchFamily="34" charset="0"/>
              <a:buChar char="•"/>
            </a:pPr>
            <a:endParaRPr lang="en-US" i="0" noProof="0" dirty="0">
              <a:effectLst/>
            </a:endParaRPr>
          </a:p>
          <a:p>
            <a:pPr marL="342900" indent="-342900">
              <a:buFont typeface="Arial" panose="020B0604020202020204" pitchFamily="34" charset="0"/>
              <a:buChar char="•"/>
            </a:pPr>
            <a:endParaRPr lang="en-US" b="1" i="0" noProof="0" dirty="0">
              <a:effectLst/>
            </a:endParaRPr>
          </a:p>
          <a:p>
            <a:pPr marL="342900" indent="-342900">
              <a:buFont typeface="Arial" panose="020B0604020202020204" pitchFamily="34" charset="0"/>
              <a:buChar char="•"/>
            </a:pPr>
            <a:endParaRPr lang="en-US" b="1" i="0" noProof="0" dirty="0">
              <a:effectLst/>
            </a:endParaRPr>
          </a:p>
          <a:p>
            <a:pPr marL="342900" indent="-342900">
              <a:buFont typeface="Arial" panose="020B0604020202020204" pitchFamily="34" charset="0"/>
              <a:buChar char="•"/>
            </a:pPr>
            <a:endParaRPr lang="en-US" b="0" i="0" noProof="0" dirty="0">
              <a:effectLst/>
            </a:endParaRPr>
          </a:p>
          <a:p>
            <a:pPr marL="800100" lvl="1" indent="-342900" algn="l">
              <a:buFont typeface="Arial" panose="020B0604020202020204" pitchFamily="34" charset="0"/>
              <a:buChar char="•"/>
            </a:pPr>
            <a:endParaRPr lang="en-US" i="0" noProof="0" dirty="0">
              <a:solidFill>
                <a:srgbClr val="404040"/>
              </a:solidFill>
              <a:effectLst/>
            </a:endParaRPr>
          </a:p>
          <a:p>
            <a:pPr marL="342900" indent="-342900">
              <a:buFont typeface="Arial" panose="020B0604020202020204" pitchFamily="34" charset="0"/>
              <a:buChar char="•"/>
            </a:pPr>
            <a:endParaRPr lang="en-US" i="0" noProof="0" dirty="0">
              <a:effectLst/>
            </a:endParaRPr>
          </a:p>
          <a:p>
            <a:pPr marL="800100" lvl="1" indent="-342900" algn="l">
              <a:buFont typeface="Arial" panose="020B0604020202020204" pitchFamily="34" charset="0"/>
              <a:buChar char="•"/>
            </a:pPr>
            <a:endParaRPr lang="en-US" i="0" noProof="0" dirty="0">
              <a:solidFill>
                <a:srgbClr val="404040"/>
              </a:solidFill>
              <a:effectLst/>
            </a:endParaRPr>
          </a:p>
          <a:p>
            <a:pPr marL="342900" indent="-342900">
              <a:buFont typeface="Arial" panose="020B0604020202020204" pitchFamily="34" charset="0"/>
              <a:buChar char="•"/>
            </a:pPr>
            <a:endParaRPr lang="en-US" noProof="0" dirty="0"/>
          </a:p>
        </p:txBody>
      </p:sp>
      <p:pic>
        <p:nvPicPr>
          <p:cNvPr id="12" name="Picture 6">
            <a:extLst>
              <a:ext uri="{FF2B5EF4-FFF2-40B4-BE49-F238E27FC236}">
                <a16:creationId xmlns:a16="http://schemas.microsoft.com/office/drawing/2014/main" id="{38A180B0-56C2-11BE-AEF2-BABA2C1E2536}"/>
              </a:ext>
            </a:extLst>
          </p:cNvPr>
          <p:cNvPicPr>
            <a:picLocks noChangeAspect="1"/>
          </p:cNvPicPr>
          <p:nvPr/>
        </p:nvPicPr>
        <p:blipFill>
          <a:blip r:embed="rId3"/>
          <a:stretch>
            <a:fillRect/>
          </a:stretch>
        </p:blipFill>
        <p:spPr>
          <a:xfrm>
            <a:off x="8816529" y="962368"/>
            <a:ext cx="2833744" cy="1619282"/>
          </a:xfrm>
          <a:prstGeom prst="rect">
            <a:avLst/>
          </a:prstGeom>
        </p:spPr>
      </p:pic>
      <p:pic>
        <p:nvPicPr>
          <p:cNvPr id="13" name="Picture 7">
            <a:extLst>
              <a:ext uri="{FF2B5EF4-FFF2-40B4-BE49-F238E27FC236}">
                <a16:creationId xmlns:a16="http://schemas.microsoft.com/office/drawing/2014/main" id="{0953C994-BCD9-230F-6FD8-C756A14F90FE}"/>
              </a:ext>
            </a:extLst>
          </p:cNvPr>
          <p:cNvPicPr>
            <a:picLocks noChangeAspect="1"/>
          </p:cNvPicPr>
          <p:nvPr/>
        </p:nvPicPr>
        <p:blipFill>
          <a:blip r:embed="rId4"/>
          <a:stretch>
            <a:fillRect/>
          </a:stretch>
        </p:blipFill>
        <p:spPr>
          <a:xfrm>
            <a:off x="5444328" y="641872"/>
            <a:ext cx="2866288" cy="2260273"/>
          </a:xfrm>
          <a:prstGeom prst="rect">
            <a:avLst/>
          </a:prstGeom>
        </p:spPr>
      </p:pic>
      <p:pic>
        <p:nvPicPr>
          <p:cNvPr id="14" name="Picture 8">
            <a:extLst>
              <a:ext uri="{FF2B5EF4-FFF2-40B4-BE49-F238E27FC236}">
                <a16:creationId xmlns:a16="http://schemas.microsoft.com/office/drawing/2014/main" id="{FBDD032E-F688-9DC9-B478-8B31D7D97176}"/>
              </a:ext>
            </a:extLst>
          </p:cNvPr>
          <p:cNvPicPr>
            <a:picLocks noChangeAspect="1"/>
          </p:cNvPicPr>
          <p:nvPr/>
        </p:nvPicPr>
        <p:blipFill>
          <a:blip r:embed="rId5"/>
          <a:stretch>
            <a:fillRect/>
          </a:stretch>
        </p:blipFill>
        <p:spPr>
          <a:xfrm>
            <a:off x="7722109" y="3110149"/>
            <a:ext cx="3759126" cy="2660680"/>
          </a:xfrm>
          <a:prstGeom prst="rect">
            <a:avLst/>
          </a:prstGeom>
        </p:spPr>
      </p:pic>
    </p:spTree>
    <p:extLst>
      <p:ext uri="{BB962C8B-B14F-4D97-AF65-F5344CB8AC3E}">
        <p14:creationId xmlns:p14="http://schemas.microsoft.com/office/powerpoint/2010/main" val="96247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598A8DA-3AFC-9CBE-1F70-ECEA09909737}"/>
              </a:ext>
            </a:extLst>
          </p:cNvPr>
          <p:cNvSpPr>
            <a:spLocks noGrp="1"/>
          </p:cNvSpPr>
          <p:nvPr>
            <p:ph type="body" sz="quarter" idx="13"/>
          </p:nvPr>
        </p:nvSpPr>
        <p:spPr>
          <a:xfrm>
            <a:off x="1675006" y="714656"/>
            <a:ext cx="9649486" cy="697353"/>
          </a:xfrm>
        </p:spPr>
        <p:txBody>
          <a:bodyPr/>
          <a:lstStyle/>
          <a:p>
            <a:r>
              <a:rPr lang="en-US" b="1" noProof="0"/>
              <a:t>What is the CAP Theorem</a:t>
            </a:r>
          </a:p>
        </p:txBody>
      </p:sp>
      <p:sp>
        <p:nvSpPr>
          <p:cNvPr id="3" name="Zástupný text 2">
            <a:extLst>
              <a:ext uri="{FF2B5EF4-FFF2-40B4-BE49-F238E27FC236}">
                <a16:creationId xmlns:a16="http://schemas.microsoft.com/office/drawing/2014/main" id="{AA954F2D-3943-2B70-9D4D-6885FCE001DD}"/>
              </a:ext>
            </a:extLst>
          </p:cNvPr>
          <p:cNvSpPr>
            <a:spLocks noGrp="1"/>
          </p:cNvSpPr>
          <p:nvPr>
            <p:ph type="body" sz="quarter" idx="14"/>
          </p:nvPr>
        </p:nvSpPr>
        <p:spPr>
          <a:xfrm>
            <a:off x="1687302" y="1412009"/>
            <a:ext cx="9923673" cy="3245241"/>
          </a:xfrm>
        </p:spPr>
        <p:txBody>
          <a:bodyPr lIns="91440" tIns="45720" rIns="91440" bIns="45720" anchor="t">
            <a:noAutofit/>
          </a:bodyPr>
          <a:lstStyle/>
          <a:p>
            <a:pPr>
              <a:lnSpc>
                <a:spcPct val="80000"/>
              </a:lnSpc>
            </a:pPr>
            <a:r>
              <a:rPr lang="en-US" sz="2200" b="0" i="0" noProof="0" dirty="0">
                <a:effectLst/>
              </a:rPr>
              <a:t>The CAP theorem is also called Brewer’s theorem</a:t>
            </a:r>
            <a:r>
              <a:rPr lang="en-US" sz="2200" dirty="0"/>
              <a:t>, </a:t>
            </a:r>
            <a:r>
              <a:rPr lang="en-US" sz="2200" b="0" i="0" noProof="0" dirty="0">
                <a:effectLst/>
              </a:rPr>
              <a:t>states that it is impossible for a distributed data store to offer more than two out of three guarantees</a:t>
            </a:r>
            <a:endParaRPr lang="cs-CZ" sz="2200" dirty="0"/>
          </a:p>
          <a:p>
            <a:pPr>
              <a:lnSpc>
                <a:spcPct val="80000"/>
              </a:lnSpc>
            </a:pPr>
            <a:endParaRPr lang="en-US" sz="2200" noProof="0" dirty="0"/>
          </a:p>
          <a:p>
            <a:pPr marL="342900" indent="-342900">
              <a:lnSpc>
                <a:spcPct val="80000"/>
              </a:lnSpc>
              <a:buFont typeface="Arial" panose="020B0604020202020204" pitchFamily="34" charset="0"/>
              <a:buChar char="•"/>
            </a:pPr>
            <a:endParaRPr lang="en-US" sz="2200" noProof="0" dirty="0"/>
          </a:p>
        </p:txBody>
      </p:sp>
      <p:pic>
        <p:nvPicPr>
          <p:cNvPr id="4" name="Picture 3">
            <a:extLst>
              <a:ext uri="{FF2B5EF4-FFF2-40B4-BE49-F238E27FC236}">
                <a16:creationId xmlns:a16="http://schemas.microsoft.com/office/drawing/2014/main" id="{2E27375C-3393-CF03-72FF-3ED5DD470F81}"/>
              </a:ext>
            </a:extLst>
          </p:cNvPr>
          <p:cNvPicPr>
            <a:picLocks noChangeAspect="1"/>
          </p:cNvPicPr>
          <p:nvPr/>
        </p:nvPicPr>
        <p:blipFill>
          <a:blip r:embed="rId2"/>
          <a:stretch>
            <a:fillRect/>
          </a:stretch>
        </p:blipFill>
        <p:spPr>
          <a:xfrm>
            <a:off x="3171826" y="2109362"/>
            <a:ext cx="5248274" cy="4595667"/>
          </a:xfrm>
          <a:prstGeom prst="rect">
            <a:avLst/>
          </a:prstGeom>
        </p:spPr>
      </p:pic>
      <p:sp>
        <p:nvSpPr>
          <p:cNvPr id="6" name="TextBox 5">
            <a:extLst>
              <a:ext uri="{FF2B5EF4-FFF2-40B4-BE49-F238E27FC236}">
                <a16:creationId xmlns:a16="http://schemas.microsoft.com/office/drawing/2014/main" id="{3B0BF521-7341-E5CA-0C08-748BA44987C5}"/>
              </a:ext>
            </a:extLst>
          </p:cNvPr>
          <p:cNvSpPr txBox="1"/>
          <p:nvPr/>
        </p:nvSpPr>
        <p:spPr>
          <a:xfrm>
            <a:off x="5099242" y="2347970"/>
            <a:ext cx="1436898" cy="400110"/>
          </a:xfrm>
          <a:prstGeom prst="rect">
            <a:avLst/>
          </a:prstGeom>
          <a:solidFill>
            <a:srgbClr val="99CB99"/>
          </a:solidFill>
        </p:spPr>
        <p:txBody>
          <a:bodyPr wrap="square" rtlCol="0">
            <a:spAutoFit/>
          </a:bodyPr>
          <a:lstStyle/>
          <a:p>
            <a:r>
              <a:rPr lang="en-IE" sz="2000" b="1" dirty="0"/>
              <a:t>Consistency</a:t>
            </a:r>
          </a:p>
        </p:txBody>
      </p:sp>
      <p:sp>
        <p:nvSpPr>
          <p:cNvPr id="7" name="TextBox 6">
            <a:extLst>
              <a:ext uri="{FF2B5EF4-FFF2-40B4-BE49-F238E27FC236}">
                <a16:creationId xmlns:a16="http://schemas.microsoft.com/office/drawing/2014/main" id="{5DCCD24D-8126-5C19-177E-40AFD5545B59}"/>
              </a:ext>
            </a:extLst>
          </p:cNvPr>
          <p:cNvSpPr txBox="1"/>
          <p:nvPr/>
        </p:nvSpPr>
        <p:spPr>
          <a:xfrm>
            <a:off x="3500419" y="4622767"/>
            <a:ext cx="1436898" cy="400110"/>
          </a:xfrm>
          <a:prstGeom prst="rect">
            <a:avLst/>
          </a:prstGeom>
          <a:solidFill>
            <a:srgbClr val="8DCFF1"/>
          </a:solidFill>
        </p:spPr>
        <p:txBody>
          <a:bodyPr wrap="square" rtlCol="0">
            <a:spAutoFit/>
          </a:bodyPr>
          <a:lstStyle/>
          <a:p>
            <a:r>
              <a:rPr lang="en-IE" sz="2000" b="1" dirty="0"/>
              <a:t>Availability</a:t>
            </a:r>
          </a:p>
        </p:txBody>
      </p:sp>
      <p:sp>
        <p:nvSpPr>
          <p:cNvPr id="8" name="TextBox 7">
            <a:extLst>
              <a:ext uri="{FF2B5EF4-FFF2-40B4-BE49-F238E27FC236}">
                <a16:creationId xmlns:a16="http://schemas.microsoft.com/office/drawing/2014/main" id="{B5989003-95C7-C1BF-7AB6-F1939253403F}"/>
              </a:ext>
            </a:extLst>
          </p:cNvPr>
          <p:cNvSpPr txBox="1"/>
          <p:nvPr/>
        </p:nvSpPr>
        <p:spPr>
          <a:xfrm>
            <a:off x="6649138" y="4622767"/>
            <a:ext cx="1436898" cy="400110"/>
          </a:xfrm>
          <a:prstGeom prst="rect">
            <a:avLst/>
          </a:prstGeom>
          <a:solidFill>
            <a:srgbClr val="F8CB85"/>
          </a:solidFill>
        </p:spPr>
        <p:txBody>
          <a:bodyPr wrap="square" rtlCol="0">
            <a:spAutoFit/>
          </a:bodyPr>
          <a:lstStyle/>
          <a:p>
            <a:r>
              <a:rPr lang="en-IE" sz="2000" b="1" dirty="0"/>
              <a:t>Partitioning</a:t>
            </a:r>
          </a:p>
        </p:txBody>
      </p:sp>
      <p:sp>
        <p:nvSpPr>
          <p:cNvPr id="9" name="TextBox 8">
            <a:extLst>
              <a:ext uri="{FF2B5EF4-FFF2-40B4-BE49-F238E27FC236}">
                <a16:creationId xmlns:a16="http://schemas.microsoft.com/office/drawing/2014/main" id="{066C359D-3409-F5AC-78CB-3F76767B5EB2}"/>
              </a:ext>
            </a:extLst>
          </p:cNvPr>
          <p:cNvSpPr txBox="1"/>
          <p:nvPr/>
        </p:nvSpPr>
        <p:spPr>
          <a:xfrm>
            <a:off x="5029200" y="2742559"/>
            <a:ext cx="1866900" cy="978729"/>
          </a:xfrm>
          <a:prstGeom prst="rect">
            <a:avLst/>
          </a:prstGeom>
          <a:solidFill>
            <a:srgbClr val="99CB99"/>
          </a:solidFill>
        </p:spPr>
        <p:txBody>
          <a:bodyPr wrap="square" rtlCol="0">
            <a:spAutoFit/>
          </a:bodyPr>
          <a:lstStyle/>
          <a:p>
            <a:pPr algn="ctr">
              <a:lnSpc>
                <a:spcPct val="90000"/>
              </a:lnSpc>
            </a:pPr>
            <a:r>
              <a:rPr lang="en-IE" sz="1600" dirty="0"/>
              <a:t>All clients see the same view of data, even right after an update or delete</a:t>
            </a:r>
          </a:p>
        </p:txBody>
      </p:sp>
      <p:sp>
        <p:nvSpPr>
          <p:cNvPr id="10" name="TextBox 9">
            <a:extLst>
              <a:ext uri="{FF2B5EF4-FFF2-40B4-BE49-F238E27FC236}">
                <a16:creationId xmlns:a16="http://schemas.microsoft.com/office/drawing/2014/main" id="{DAE8FAEE-8AC2-3F82-E162-640A0CB682C9}"/>
              </a:ext>
            </a:extLst>
          </p:cNvPr>
          <p:cNvSpPr txBox="1"/>
          <p:nvPr/>
        </p:nvSpPr>
        <p:spPr>
          <a:xfrm>
            <a:off x="6160589" y="5045984"/>
            <a:ext cx="1925447" cy="1131079"/>
          </a:xfrm>
          <a:prstGeom prst="rect">
            <a:avLst/>
          </a:prstGeom>
          <a:solidFill>
            <a:srgbClr val="F8CB85"/>
          </a:solidFill>
        </p:spPr>
        <p:txBody>
          <a:bodyPr wrap="square" rtlCol="0">
            <a:spAutoFit/>
          </a:bodyPr>
          <a:lstStyle/>
          <a:p>
            <a:pPr algn="ctr">
              <a:lnSpc>
                <a:spcPct val="90000"/>
              </a:lnSpc>
            </a:pPr>
            <a:r>
              <a:rPr lang="en-IE" sz="1500" dirty="0"/>
              <a:t>The system continues to work as expected, even in the presence of a partial network failure</a:t>
            </a:r>
          </a:p>
        </p:txBody>
      </p:sp>
      <p:sp>
        <p:nvSpPr>
          <p:cNvPr id="11" name="TextBox 10">
            <a:extLst>
              <a:ext uri="{FF2B5EF4-FFF2-40B4-BE49-F238E27FC236}">
                <a16:creationId xmlns:a16="http://schemas.microsoft.com/office/drawing/2014/main" id="{B3ABAB41-DCCC-183B-2F6A-66F40AE0086C}"/>
              </a:ext>
            </a:extLst>
          </p:cNvPr>
          <p:cNvSpPr txBox="1"/>
          <p:nvPr/>
        </p:nvSpPr>
        <p:spPr>
          <a:xfrm>
            <a:off x="3500419" y="5122160"/>
            <a:ext cx="1925446" cy="978729"/>
          </a:xfrm>
          <a:prstGeom prst="rect">
            <a:avLst/>
          </a:prstGeom>
          <a:solidFill>
            <a:srgbClr val="8DCFF1"/>
          </a:solidFill>
        </p:spPr>
        <p:txBody>
          <a:bodyPr wrap="square" rtlCol="0">
            <a:spAutoFit/>
          </a:bodyPr>
          <a:lstStyle/>
          <a:p>
            <a:pPr algn="ctr">
              <a:lnSpc>
                <a:spcPct val="90000"/>
              </a:lnSpc>
            </a:pPr>
            <a:r>
              <a:rPr lang="en-IE" sz="1600" dirty="0"/>
              <a:t>All clients can find a replica of data, even in the case of partial node failures</a:t>
            </a:r>
          </a:p>
        </p:txBody>
      </p:sp>
    </p:spTree>
    <p:extLst>
      <p:ext uri="{BB962C8B-B14F-4D97-AF65-F5344CB8AC3E}">
        <p14:creationId xmlns:p14="http://schemas.microsoft.com/office/powerpoint/2010/main" val="308846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9C0E-A347-F4F5-9618-68EBFDDE533C}"/>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7DB04249-9320-C4A9-8FBA-84405025F12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FD2AD35D-E62F-3639-9CB0-9600F2FED997}"/>
              </a:ext>
            </a:extLst>
          </p:cNvPr>
          <p:cNvSpPr txBox="1"/>
          <p:nvPr/>
        </p:nvSpPr>
        <p:spPr>
          <a:xfrm>
            <a:off x="3876674" y="2303656"/>
            <a:ext cx="4856261" cy="646331"/>
          </a:xfrm>
          <a:prstGeom prst="rect">
            <a:avLst/>
          </a:prstGeom>
          <a:solidFill>
            <a:srgbClr val="EEA821"/>
          </a:solidFill>
        </p:spPr>
        <p:txBody>
          <a:bodyPr wrap="square" rtlCol="0">
            <a:spAutoFit/>
          </a:bodyPr>
          <a:lstStyle/>
          <a:p>
            <a:pPr algn="ctr"/>
            <a:r>
              <a:rPr lang="en-US" sz="3600" b="1" spc="324" noProof="0" dirty="0">
                <a:solidFill>
                  <a:schemeClr val="bg1"/>
                </a:solidFill>
                <a:latin typeface="Calibri" panose="020F0502020204030204" pitchFamily="34" charset="0"/>
                <a:cs typeface="Calibri" panose="020F0502020204030204" pitchFamily="34" charset="0"/>
              </a:rPr>
              <a:t>IoT and </a:t>
            </a:r>
            <a:r>
              <a:rPr lang="en-US" sz="3600" b="1" noProof="0" dirty="0">
                <a:solidFill>
                  <a:schemeClr val="bg1"/>
                </a:solidFill>
                <a:latin typeface="Calibri" panose="020F0502020204030204" pitchFamily="34" charset="0"/>
                <a:cs typeface="Calibri" panose="020F0502020204030204" pitchFamily="34" charset="0"/>
              </a:rPr>
              <a:t>DATABASE</a:t>
            </a:r>
          </a:p>
        </p:txBody>
      </p:sp>
      <p:sp>
        <p:nvSpPr>
          <p:cNvPr id="6" name="Rectangle 5">
            <a:extLst>
              <a:ext uri="{FF2B5EF4-FFF2-40B4-BE49-F238E27FC236}">
                <a16:creationId xmlns:a16="http://schemas.microsoft.com/office/drawing/2014/main" id="{C2C3C75B-4900-EEB1-A71C-A954E2505E78}"/>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2876B142-FB49-C01F-731C-C588FB46962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F97E4C8A-0D6D-019A-69CB-4C61BBA69337}"/>
              </a:ext>
            </a:extLst>
          </p:cNvPr>
          <p:cNvSpPr>
            <a:spLocks noGrp="1"/>
          </p:cNvSpPr>
          <p:nvPr>
            <p:ph type="body" sz="quarter" idx="17"/>
          </p:nvPr>
        </p:nvSpPr>
        <p:spPr>
          <a:xfrm>
            <a:off x="9241981" y="871477"/>
            <a:ext cx="2066906" cy="582221"/>
          </a:xfrm>
        </p:spPr>
        <p:txBody>
          <a:bodyPr/>
          <a:lstStyle/>
          <a:p>
            <a:r>
              <a:rPr lang="en-US" noProof="0"/>
              <a:t>02</a:t>
            </a:r>
          </a:p>
        </p:txBody>
      </p:sp>
      <p:grpSp>
        <p:nvGrpSpPr>
          <p:cNvPr id="10" name="Group 9">
            <a:extLst>
              <a:ext uri="{FF2B5EF4-FFF2-40B4-BE49-F238E27FC236}">
                <a16:creationId xmlns:a16="http://schemas.microsoft.com/office/drawing/2014/main" id="{9785A4FE-4307-86BA-9354-A308B516F9B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219429A-2554-D081-5D36-BCFB1245A930}"/>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12" name="Freeform 11">
              <a:extLst>
                <a:ext uri="{FF2B5EF4-FFF2-40B4-BE49-F238E27FC236}">
                  <a16:creationId xmlns:a16="http://schemas.microsoft.com/office/drawing/2014/main" id="{BC4BB29B-F68B-D003-D875-41C9F012026F}"/>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255137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8C54-6C62-812A-B13D-C9C61899278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C34CA3A-61DA-CA3D-C4DC-94E1DA6BB6D6}"/>
              </a:ext>
            </a:extLst>
          </p:cNvPr>
          <p:cNvSpPr>
            <a:spLocks noGrp="1"/>
          </p:cNvSpPr>
          <p:nvPr>
            <p:ph type="body" sz="quarter" idx="13"/>
          </p:nvPr>
        </p:nvSpPr>
        <p:spPr>
          <a:xfrm>
            <a:off x="1528993" y="785664"/>
            <a:ext cx="8849638" cy="1381662"/>
          </a:xfrm>
        </p:spPr>
        <p:txBody>
          <a:bodyPr>
            <a:normAutofit/>
          </a:bodyPr>
          <a:lstStyle/>
          <a:p>
            <a:r>
              <a:rPr lang="en-US" b="1" noProof="0" dirty="0"/>
              <a:t>IoT and Database</a:t>
            </a:r>
          </a:p>
        </p:txBody>
      </p:sp>
      <p:sp>
        <p:nvSpPr>
          <p:cNvPr id="3" name="Zástupný text 2">
            <a:extLst>
              <a:ext uri="{FF2B5EF4-FFF2-40B4-BE49-F238E27FC236}">
                <a16:creationId xmlns:a16="http://schemas.microsoft.com/office/drawing/2014/main" id="{772F844A-98FA-AAC5-300F-2A5985666D77}"/>
              </a:ext>
            </a:extLst>
          </p:cNvPr>
          <p:cNvSpPr>
            <a:spLocks noGrp="1"/>
          </p:cNvSpPr>
          <p:nvPr>
            <p:ph type="body" sz="quarter" idx="14"/>
          </p:nvPr>
        </p:nvSpPr>
        <p:spPr>
          <a:xfrm>
            <a:off x="1528993" y="1476495"/>
            <a:ext cx="8849638" cy="3190017"/>
          </a:xfrm>
        </p:spPr>
        <p:txBody>
          <a:bodyPr/>
          <a:lstStyle/>
          <a:p>
            <a:r>
              <a:rPr lang="en-US" b="1" noProof="0" dirty="0" err="1"/>
              <a:t>InfluxDB</a:t>
            </a:r>
            <a:endParaRPr lang="en-US" b="1" noProof="0" dirty="0"/>
          </a:p>
          <a:p>
            <a:pPr marL="342900" indent="-342900">
              <a:buFont typeface="Arial" panose="020B0604020202020204" pitchFamily="34" charset="0"/>
              <a:buChar char="•"/>
            </a:pPr>
            <a:r>
              <a:rPr lang="en-US" noProof="0" dirty="0"/>
              <a:t>Open-Source time series database</a:t>
            </a:r>
          </a:p>
          <a:p>
            <a:pPr marL="342900" indent="-342900">
              <a:buFont typeface="Arial" panose="020B0604020202020204" pitchFamily="34" charset="0"/>
              <a:buChar char="•"/>
            </a:pPr>
            <a:r>
              <a:rPr lang="en-US" noProof="0" dirty="0">
                <a:solidFill>
                  <a:srgbClr val="202122"/>
                </a:solidFill>
              </a:rPr>
              <a:t>A</a:t>
            </a:r>
            <a:r>
              <a:rPr lang="en-US" b="0" i="0" noProof="0" dirty="0">
                <a:solidFill>
                  <a:srgbClr val="202122"/>
                </a:solidFill>
                <a:effectLst/>
              </a:rPr>
              <a:t>ccepts data via HTTP, TCP, and UDP</a:t>
            </a:r>
          </a:p>
          <a:p>
            <a:pPr marL="342900" indent="-342900">
              <a:buFont typeface="Arial" panose="020B0604020202020204" pitchFamily="34" charset="0"/>
              <a:buChar char="•"/>
            </a:pPr>
            <a:r>
              <a:rPr lang="en-US" noProof="0" dirty="0">
                <a:solidFill>
                  <a:srgbClr val="202122"/>
                </a:solidFill>
              </a:rPr>
              <a:t>Provides data via REST API</a:t>
            </a:r>
          </a:p>
          <a:p>
            <a:pPr marL="342900" indent="-342900">
              <a:buFont typeface="Arial" panose="020B0604020202020204" pitchFamily="34" charset="0"/>
              <a:buChar char="•"/>
            </a:pPr>
            <a:r>
              <a:rPr lang="en-US" noProof="0" dirty="0"/>
              <a:t>Used closely with </a:t>
            </a:r>
            <a:r>
              <a:rPr lang="en-US" noProof="0" dirty="0" err="1"/>
              <a:t>grafana</a:t>
            </a:r>
            <a:endParaRPr lang="en-US" noProof="0" dirty="0"/>
          </a:p>
          <a:p>
            <a:r>
              <a:rPr lang="en-US" b="1" dirty="0"/>
              <a:t>PostgreSQL</a:t>
            </a:r>
            <a:r>
              <a:rPr lang="en-US" dirty="0"/>
              <a:t> </a:t>
            </a:r>
          </a:p>
          <a:p>
            <a:pPr marL="800100" lvl="1" indent="-342900" algn="l">
              <a:buFont typeface="Arial" panose="020B0604020202020204" pitchFamily="34" charset="0"/>
              <a:buChar char="•"/>
            </a:pPr>
            <a:r>
              <a:rPr lang="en-US" dirty="0"/>
              <a:t>Relational</a:t>
            </a:r>
          </a:p>
          <a:p>
            <a:pPr marL="800100" lvl="1" indent="-342900" algn="l">
              <a:buFont typeface="Arial" panose="020B0604020202020204" pitchFamily="34" charset="0"/>
              <a:buChar char="•"/>
            </a:pPr>
            <a:r>
              <a:rPr lang="en-US" dirty="0"/>
              <a:t>Open source</a:t>
            </a:r>
          </a:p>
          <a:p>
            <a:pPr marL="800100" lvl="1" indent="-342900" algn="l">
              <a:buFont typeface="Arial" panose="020B0604020202020204" pitchFamily="34" charset="0"/>
              <a:buChar char="•"/>
            </a:pPr>
            <a:r>
              <a:rPr lang="en-US" dirty="0"/>
              <a:t>Big community</a:t>
            </a:r>
          </a:p>
          <a:p>
            <a:pPr marL="800100" lvl="1" indent="-342900" algn="l">
              <a:buFont typeface="Arial" panose="020B0604020202020204" pitchFamily="34" charset="0"/>
              <a:buChar char="•"/>
            </a:pPr>
            <a:r>
              <a:rPr lang="en-US" dirty="0"/>
              <a:t>(ArcGIS)</a:t>
            </a:r>
          </a:p>
          <a:p>
            <a:pPr marL="342900" indent="-342900">
              <a:buFont typeface="Arial" panose="020B0604020202020204" pitchFamily="34" charset="0"/>
              <a:buChar char="•"/>
            </a:pPr>
            <a:endParaRPr lang="en-US" noProof="0" dirty="0"/>
          </a:p>
          <a:p>
            <a:pPr marL="342900" indent="-342900">
              <a:buFont typeface="Arial" panose="020B0604020202020204" pitchFamily="34" charset="0"/>
              <a:buChar char="•"/>
            </a:pPr>
            <a:endParaRPr lang="en-US" noProof="0" dirty="0"/>
          </a:p>
          <a:p>
            <a:pPr marL="342900" indent="-342900">
              <a:buFont typeface="Arial" panose="020B0604020202020204" pitchFamily="34" charset="0"/>
              <a:buChar char="•"/>
            </a:pPr>
            <a:endParaRPr lang="en-US" noProof="0" dirty="0"/>
          </a:p>
        </p:txBody>
      </p:sp>
      <p:pic>
        <p:nvPicPr>
          <p:cNvPr id="5" name="Picture 6">
            <a:extLst>
              <a:ext uri="{FF2B5EF4-FFF2-40B4-BE49-F238E27FC236}">
                <a16:creationId xmlns:a16="http://schemas.microsoft.com/office/drawing/2014/main" id="{703A7BDB-36D0-BD43-4D68-52FFCF877002}"/>
              </a:ext>
            </a:extLst>
          </p:cNvPr>
          <p:cNvPicPr>
            <a:picLocks noChangeAspect="1"/>
          </p:cNvPicPr>
          <p:nvPr/>
        </p:nvPicPr>
        <p:blipFill>
          <a:blip r:embed="rId2" cstate="screen">
            <a:extLst>
              <a:ext uri="{28A0092B-C50C-407E-A947-70E740481C1C}">
                <a14:useLocalDpi xmlns:a14="http://schemas.microsoft.com/office/drawing/2010/main"/>
              </a:ext>
            </a:extLst>
          </a:blip>
          <a:srcRect l="15155"/>
          <a:stretch>
            <a:fillRect/>
          </a:stretch>
        </p:blipFill>
        <p:spPr>
          <a:xfrm>
            <a:off x="6927011" y="1772008"/>
            <a:ext cx="3625153" cy="1592293"/>
          </a:xfrm>
          <a:prstGeom prst="rect">
            <a:avLst/>
          </a:prstGeom>
        </p:spPr>
      </p:pic>
      <p:pic>
        <p:nvPicPr>
          <p:cNvPr id="6" name="Obrázek 5">
            <a:extLst>
              <a:ext uri="{FF2B5EF4-FFF2-40B4-BE49-F238E27FC236}">
                <a16:creationId xmlns:a16="http://schemas.microsoft.com/office/drawing/2014/main" id="{EA715BE3-ADFB-3A5D-17A6-F45BE9E97A9D}"/>
              </a:ext>
            </a:extLst>
          </p:cNvPr>
          <p:cNvPicPr>
            <a:picLocks noChangeAspect="1"/>
          </p:cNvPicPr>
          <p:nvPr/>
        </p:nvPicPr>
        <p:blipFill>
          <a:blip r:embed="rId3"/>
          <a:stretch>
            <a:fillRect/>
          </a:stretch>
        </p:blipFill>
        <p:spPr>
          <a:xfrm>
            <a:off x="7131072" y="4214011"/>
            <a:ext cx="2791215" cy="905001"/>
          </a:xfrm>
          <a:prstGeom prst="rect">
            <a:avLst/>
          </a:prstGeom>
        </p:spPr>
      </p:pic>
    </p:spTree>
    <p:extLst>
      <p:ext uri="{BB962C8B-B14F-4D97-AF65-F5344CB8AC3E}">
        <p14:creationId xmlns:p14="http://schemas.microsoft.com/office/powerpoint/2010/main" val="57723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40295-248F-69E1-985F-BF41ADCDAEC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D3A57EE-C0B6-DCB4-E28B-967A71B0E42C}"/>
              </a:ext>
            </a:extLst>
          </p:cNvPr>
          <p:cNvSpPr>
            <a:spLocks noGrp="1"/>
          </p:cNvSpPr>
          <p:nvPr>
            <p:ph type="body" sz="quarter" idx="13"/>
          </p:nvPr>
        </p:nvSpPr>
        <p:spPr/>
        <p:txBody>
          <a:bodyPr>
            <a:normAutofit/>
          </a:bodyPr>
          <a:lstStyle/>
          <a:p>
            <a:r>
              <a:rPr lang="en-US" b="1" noProof="0"/>
              <a:t>IoT and Database</a:t>
            </a:r>
          </a:p>
        </p:txBody>
      </p:sp>
      <p:sp>
        <p:nvSpPr>
          <p:cNvPr id="3" name="Zástupný text 2">
            <a:extLst>
              <a:ext uri="{FF2B5EF4-FFF2-40B4-BE49-F238E27FC236}">
                <a16:creationId xmlns:a16="http://schemas.microsoft.com/office/drawing/2014/main" id="{645808A8-806B-49E5-8317-66DCB4A1F33A}"/>
              </a:ext>
            </a:extLst>
          </p:cNvPr>
          <p:cNvSpPr>
            <a:spLocks noGrp="1"/>
          </p:cNvSpPr>
          <p:nvPr>
            <p:ph type="body" sz="quarter" idx="14"/>
          </p:nvPr>
        </p:nvSpPr>
        <p:spPr>
          <a:xfrm>
            <a:off x="1677995" y="2168521"/>
            <a:ext cx="5610976" cy="3245241"/>
          </a:xfrm>
        </p:spPr>
        <p:txBody>
          <a:bodyPr/>
          <a:lstStyle/>
          <a:p>
            <a:r>
              <a:rPr lang="en-US" b="1" noProof="0" dirty="0">
                <a:hlinkClick r:id="rId2"/>
              </a:rPr>
              <a:t>MongoDb</a:t>
            </a:r>
            <a:endParaRPr lang="en-US" b="1" noProof="0" dirty="0"/>
          </a:p>
          <a:p>
            <a:pPr marL="342900" indent="-342900">
              <a:buFont typeface="Arial" panose="020B0604020202020204" pitchFamily="34" charset="0"/>
              <a:buChar char="•"/>
            </a:pPr>
            <a:r>
              <a:rPr lang="en-US" noProof="0" dirty="0"/>
              <a:t>source-available cross-platform document-oriented database</a:t>
            </a:r>
          </a:p>
          <a:p>
            <a:pPr marL="342900" indent="-342900">
              <a:buFont typeface="Arial" panose="020B0604020202020204" pitchFamily="34" charset="0"/>
              <a:buChar char="•"/>
            </a:pPr>
            <a:endParaRPr lang="en-US" noProof="0" dirty="0"/>
          </a:p>
          <a:p>
            <a:pPr marL="342900" indent="-342900">
              <a:buFont typeface="Arial" panose="020B0604020202020204" pitchFamily="34" charset="0"/>
              <a:buChar char="•"/>
            </a:pPr>
            <a:endParaRPr lang="en-US" noProof="0" dirty="0"/>
          </a:p>
          <a:p>
            <a:pPr marL="342900" indent="-342900">
              <a:buFont typeface="Arial" panose="020B0604020202020204" pitchFamily="34" charset="0"/>
              <a:buChar char="•"/>
            </a:pPr>
            <a:r>
              <a:rPr lang="en-US" noProof="0" dirty="0"/>
              <a:t> </a:t>
            </a:r>
          </a:p>
        </p:txBody>
      </p:sp>
      <p:pic>
        <p:nvPicPr>
          <p:cNvPr id="4" name="Picture 6">
            <a:extLst>
              <a:ext uri="{FF2B5EF4-FFF2-40B4-BE49-F238E27FC236}">
                <a16:creationId xmlns:a16="http://schemas.microsoft.com/office/drawing/2014/main" id="{E412B4F3-0FC4-D7D2-1395-210EF9BE153D}"/>
              </a:ext>
            </a:extLst>
          </p:cNvPr>
          <p:cNvPicPr>
            <a:picLocks noChangeAspect="1"/>
          </p:cNvPicPr>
          <p:nvPr/>
        </p:nvPicPr>
        <p:blipFill>
          <a:blip r:embed="rId3"/>
          <a:stretch>
            <a:fillRect/>
          </a:stretch>
        </p:blipFill>
        <p:spPr>
          <a:xfrm>
            <a:off x="7288970" y="344858"/>
            <a:ext cx="2810900" cy="729798"/>
          </a:xfrm>
          <a:prstGeom prst="rect">
            <a:avLst/>
          </a:prstGeom>
        </p:spPr>
      </p:pic>
      <p:pic>
        <p:nvPicPr>
          <p:cNvPr id="5" name="Picture 7">
            <a:extLst>
              <a:ext uri="{FF2B5EF4-FFF2-40B4-BE49-F238E27FC236}">
                <a16:creationId xmlns:a16="http://schemas.microsoft.com/office/drawing/2014/main" id="{D5D9AE9C-0FA7-1AF2-4484-E3658E990AE3}"/>
              </a:ext>
            </a:extLst>
          </p:cNvPr>
          <p:cNvPicPr>
            <a:picLocks noChangeAspect="1"/>
          </p:cNvPicPr>
          <p:nvPr/>
        </p:nvPicPr>
        <p:blipFill>
          <a:blip r:embed="rId4"/>
          <a:stretch>
            <a:fillRect/>
          </a:stretch>
        </p:blipFill>
        <p:spPr>
          <a:xfrm>
            <a:off x="1589498" y="3791142"/>
            <a:ext cx="4368800" cy="2298700"/>
          </a:xfrm>
          <a:prstGeom prst="rect">
            <a:avLst/>
          </a:prstGeom>
        </p:spPr>
      </p:pic>
      <p:pic>
        <p:nvPicPr>
          <p:cNvPr id="6" name="Picture 8">
            <a:extLst>
              <a:ext uri="{FF2B5EF4-FFF2-40B4-BE49-F238E27FC236}">
                <a16:creationId xmlns:a16="http://schemas.microsoft.com/office/drawing/2014/main" id="{BB52DC43-82EB-6193-D30C-4B4502FAF8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302" y="3238307"/>
            <a:ext cx="3152693" cy="2765810"/>
          </a:xfrm>
          <a:prstGeom prst="rect">
            <a:avLst/>
          </a:prstGeom>
        </p:spPr>
      </p:pic>
      <p:pic>
        <p:nvPicPr>
          <p:cNvPr id="7" name="Picture 9">
            <a:extLst>
              <a:ext uri="{FF2B5EF4-FFF2-40B4-BE49-F238E27FC236}">
                <a16:creationId xmlns:a16="http://schemas.microsoft.com/office/drawing/2014/main" id="{05C34549-6F79-79A7-7FFA-C2101B296FA8}"/>
              </a:ext>
            </a:extLst>
          </p:cNvPr>
          <p:cNvPicPr>
            <a:picLocks noChangeAspect="1"/>
          </p:cNvPicPr>
          <p:nvPr/>
        </p:nvPicPr>
        <p:blipFill>
          <a:blip r:embed="rId6" cstate="screen">
            <a:extLst>
              <a:ext uri="{28A0092B-C50C-407E-A947-70E740481C1C}">
                <a14:useLocalDpi xmlns:a14="http://schemas.microsoft.com/office/drawing/2010/main"/>
              </a:ext>
            </a:extLst>
          </a:blip>
          <a:srcRect b="13595"/>
          <a:stretch>
            <a:fillRect/>
          </a:stretch>
        </p:blipFill>
        <p:spPr>
          <a:xfrm>
            <a:off x="7431845" y="1596150"/>
            <a:ext cx="4599153" cy="1347076"/>
          </a:xfrm>
          <a:prstGeom prst="rect">
            <a:avLst/>
          </a:prstGeom>
        </p:spPr>
      </p:pic>
    </p:spTree>
    <p:extLst>
      <p:ext uri="{BB962C8B-B14F-4D97-AF65-F5344CB8AC3E}">
        <p14:creationId xmlns:p14="http://schemas.microsoft.com/office/powerpoint/2010/main" val="177282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7BFF-AC59-CA90-9571-DB3952C49DF9}"/>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DBF0275-EDB9-3448-D0CE-503AAD37A509}"/>
              </a:ext>
            </a:extLst>
          </p:cNvPr>
          <p:cNvSpPr>
            <a:spLocks noGrp="1"/>
          </p:cNvSpPr>
          <p:nvPr>
            <p:ph type="body" sz="quarter" idx="13"/>
          </p:nvPr>
        </p:nvSpPr>
        <p:spPr/>
        <p:txBody>
          <a:bodyPr>
            <a:normAutofit/>
          </a:bodyPr>
          <a:lstStyle/>
          <a:p>
            <a:r>
              <a:rPr lang="en-US" b="1" noProof="0"/>
              <a:t>IoT and Database</a:t>
            </a:r>
          </a:p>
        </p:txBody>
      </p:sp>
      <p:sp>
        <p:nvSpPr>
          <p:cNvPr id="3" name="Zástupný text 2">
            <a:extLst>
              <a:ext uri="{FF2B5EF4-FFF2-40B4-BE49-F238E27FC236}">
                <a16:creationId xmlns:a16="http://schemas.microsoft.com/office/drawing/2014/main" id="{F74345A7-C283-01FB-554F-7F600EDA71E8}"/>
              </a:ext>
            </a:extLst>
          </p:cNvPr>
          <p:cNvSpPr>
            <a:spLocks noGrp="1"/>
          </p:cNvSpPr>
          <p:nvPr>
            <p:ph type="body" sz="quarter" idx="14"/>
          </p:nvPr>
        </p:nvSpPr>
        <p:spPr>
          <a:xfrm>
            <a:off x="1621467" y="1754001"/>
            <a:ext cx="9094158" cy="3001108"/>
          </a:xfrm>
        </p:spPr>
        <p:txBody>
          <a:bodyPr/>
          <a:lstStyle/>
          <a:p>
            <a:pPr>
              <a:buNone/>
            </a:pPr>
            <a:r>
              <a:rPr lang="cs-CZ" sz="2200" b="1" dirty="0">
                <a:hlinkClick r:id="rId2"/>
              </a:rPr>
              <a:t>Elasticsearch</a:t>
            </a:r>
            <a:r>
              <a:rPr lang="cs-CZ" sz="2200" dirty="0"/>
              <a:t> is a powerful search engine that helps users find and analyze information quickly from large amounts of data. It is especially good at </a:t>
            </a:r>
            <a:r>
              <a:rPr lang="cs-CZ" sz="2200" b="1" dirty="0"/>
              <a:t>full-text search</a:t>
            </a:r>
            <a:r>
              <a:rPr lang="cs-CZ" sz="2200" dirty="0"/>
              <a:t>, which means it can scan and match content from long texts, documents, or websites—similar to how a search engine like Google works, but used inside companies or apps.</a:t>
            </a:r>
          </a:p>
          <a:p>
            <a:pPr>
              <a:buNone/>
            </a:pPr>
            <a:r>
              <a:rPr lang="cs-CZ" sz="2200" dirty="0"/>
              <a:t>One of its strengths is that it can support </a:t>
            </a:r>
            <a:r>
              <a:rPr lang="cs-CZ" sz="2200" b="1" dirty="0"/>
              <a:t>multiple users (tenants)</a:t>
            </a:r>
            <a:r>
              <a:rPr lang="cs-CZ" sz="2200" dirty="0"/>
              <a:t> at once, each working with their own data. It communicates through a simple </a:t>
            </a:r>
            <a:r>
              <a:rPr lang="cs-CZ" sz="2200" b="1" dirty="0"/>
              <a:t>web interface (HTTP)</a:t>
            </a:r>
            <a:r>
              <a:rPr lang="cs-CZ" sz="2200" dirty="0"/>
              <a:t>, which makes it easy to connect with other software. Data is stored and searched in a flexible format called </a:t>
            </a:r>
            <a:r>
              <a:rPr lang="cs-CZ" sz="2200" b="1" dirty="0"/>
              <a:t>JSON</a:t>
            </a:r>
            <a:r>
              <a:rPr lang="cs-CZ" sz="2200" dirty="0"/>
              <a:t>, which doesn't require a fixed structure in advance—making it ideal for fast-changing or complex data.</a:t>
            </a:r>
          </a:p>
          <a:p>
            <a:r>
              <a:rPr lang="cs-CZ" sz="2200" dirty="0"/>
              <a:t>In short, Elasticsearch allows developers and organi</a:t>
            </a:r>
            <a:r>
              <a:rPr lang="en-IE" sz="2200" dirty="0"/>
              <a:t>s</a:t>
            </a:r>
            <a:r>
              <a:rPr lang="cs-CZ" sz="2200" dirty="0"/>
              <a:t>ations to create </a:t>
            </a:r>
            <a:r>
              <a:rPr lang="cs-CZ" sz="2200" b="1" dirty="0"/>
              <a:t>fast, flexible search and analytics tools</a:t>
            </a:r>
            <a:r>
              <a:rPr lang="cs-CZ" sz="2200" dirty="0"/>
              <a:t> for websites, applications, or internal systems.</a:t>
            </a:r>
          </a:p>
          <a:p>
            <a:pPr marL="342900" indent="-342900">
              <a:buFont typeface="Arial" panose="020B0604020202020204" pitchFamily="34" charset="0"/>
              <a:buChar char="•"/>
            </a:pPr>
            <a:endParaRPr lang="en-US" sz="2200" noProof="0" dirty="0"/>
          </a:p>
          <a:p>
            <a:pPr marL="342900" indent="-342900">
              <a:buFont typeface="Arial" panose="020B0604020202020204" pitchFamily="34" charset="0"/>
              <a:buChar char="•"/>
            </a:pPr>
            <a:endParaRPr lang="en-US" sz="2200" noProof="0" dirty="0"/>
          </a:p>
          <a:p>
            <a:pPr marL="342900" indent="-342900">
              <a:buFont typeface="Arial" panose="020B0604020202020204" pitchFamily="34" charset="0"/>
              <a:buChar char="•"/>
            </a:pPr>
            <a:endParaRPr lang="en-US" sz="2200" noProof="0" dirty="0"/>
          </a:p>
          <a:p>
            <a:pPr marL="342900" indent="-342900">
              <a:buFont typeface="Arial" panose="020B0604020202020204" pitchFamily="34" charset="0"/>
              <a:buChar char="•"/>
            </a:pPr>
            <a:endParaRPr lang="en-US" sz="2200" noProof="0" dirty="0"/>
          </a:p>
        </p:txBody>
      </p:sp>
      <p:pic>
        <p:nvPicPr>
          <p:cNvPr id="8" name="Picture 6">
            <a:extLst>
              <a:ext uri="{FF2B5EF4-FFF2-40B4-BE49-F238E27FC236}">
                <a16:creationId xmlns:a16="http://schemas.microsoft.com/office/drawing/2014/main" id="{669A6593-23FB-AC9E-62E2-828C156DBA39}"/>
              </a:ext>
            </a:extLst>
          </p:cNvPr>
          <p:cNvPicPr>
            <a:picLocks noChangeAspect="1"/>
          </p:cNvPicPr>
          <p:nvPr/>
        </p:nvPicPr>
        <p:blipFill>
          <a:blip r:embed="rId3"/>
          <a:stretch>
            <a:fillRect/>
          </a:stretch>
        </p:blipFill>
        <p:spPr>
          <a:xfrm>
            <a:off x="8914616" y="1240224"/>
            <a:ext cx="1524000" cy="330200"/>
          </a:xfrm>
          <a:prstGeom prst="rect">
            <a:avLst/>
          </a:prstGeom>
        </p:spPr>
      </p:pic>
    </p:spTree>
    <p:extLst>
      <p:ext uri="{BB962C8B-B14F-4D97-AF65-F5344CB8AC3E}">
        <p14:creationId xmlns:p14="http://schemas.microsoft.com/office/powerpoint/2010/main" val="62432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912A-3ADC-241C-556C-1E66572EE1FD}"/>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33F50C74-30B4-9A86-291A-E5B005CF4A1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479" t="-43142" b="-22946"/>
          <a:stretch>
            <a:fillRect/>
          </a:stretch>
        </p:blipFill>
        <p:spPr>
          <a:xfrm>
            <a:off x="238772" y="2626822"/>
            <a:ext cx="7708195" cy="3396829"/>
          </a:xfrm>
          <a:solidFill>
            <a:schemeClr val="bg1"/>
          </a:solidFill>
        </p:spPr>
      </p:pic>
      <p:sp>
        <p:nvSpPr>
          <p:cNvPr id="15" name="TextBox 14">
            <a:extLst>
              <a:ext uri="{FF2B5EF4-FFF2-40B4-BE49-F238E27FC236}">
                <a16:creationId xmlns:a16="http://schemas.microsoft.com/office/drawing/2014/main" id="{4BA5B326-829B-8000-1766-CF5036E72A62}"/>
              </a:ext>
            </a:extLst>
          </p:cNvPr>
          <p:cNvSpPr txBox="1"/>
          <p:nvPr/>
        </p:nvSpPr>
        <p:spPr>
          <a:xfrm>
            <a:off x="901983" y="2301650"/>
            <a:ext cx="7937217" cy="646331"/>
          </a:xfrm>
          <a:prstGeom prst="rect">
            <a:avLst/>
          </a:prstGeom>
          <a:solidFill>
            <a:srgbClr val="EEA821"/>
          </a:solidFill>
        </p:spPr>
        <p:txBody>
          <a:bodyPr wrap="square" rtlCol="0">
            <a:spAutoFit/>
          </a:bodyPr>
          <a:lstStyle/>
          <a:p>
            <a:pPr algn="ctr"/>
            <a:r>
              <a:rPr lang="en-US" sz="3600" b="1" noProof="0" dirty="0">
                <a:solidFill>
                  <a:schemeClr val="bg1"/>
                </a:solidFill>
                <a:latin typeface="Calibri" panose="020F0502020204030204" pitchFamily="34" charset="0"/>
                <a:cs typeface="Calibri" panose="020F0502020204030204" pitchFamily="34" charset="0"/>
              </a:rPr>
              <a:t>DATA MANAGEMENT PLATFORM at CZU </a:t>
            </a:r>
          </a:p>
        </p:txBody>
      </p:sp>
      <p:sp>
        <p:nvSpPr>
          <p:cNvPr id="6" name="Rectangle 5">
            <a:extLst>
              <a:ext uri="{FF2B5EF4-FFF2-40B4-BE49-F238E27FC236}">
                <a16:creationId xmlns:a16="http://schemas.microsoft.com/office/drawing/2014/main" id="{B5981A2B-43A2-9614-A06E-D59B9CC309C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5AC50024-336F-BC1B-4E92-C0ADC156AAD5}"/>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B00DD3C2-640C-69E0-9932-B802E70618A8}"/>
              </a:ext>
            </a:extLst>
          </p:cNvPr>
          <p:cNvSpPr>
            <a:spLocks noGrp="1"/>
          </p:cNvSpPr>
          <p:nvPr>
            <p:ph type="body" sz="quarter" idx="17"/>
          </p:nvPr>
        </p:nvSpPr>
        <p:spPr>
          <a:xfrm>
            <a:off x="9241981" y="871477"/>
            <a:ext cx="2066906" cy="582221"/>
          </a:xfrm>
        </p:spPr>
        <p:txBody>
          <a:bodyPr/>
          <a:lstStyle/>
          <a:p>
            <a:r>
              <a:rPr lang="en-US" noProof="0"/>
              <a:t>03</a:t>
            </a:r>
          </a:p>
        </p:txBody>
      </p:sp>
      <p:grpSp>
        <p:nvGrpSpPr>
          <p:cNvPr id="10" name="Group 9">
            <a:extLst>
              <a:ext uri="{FF2B5EF4-FFF2-40B4-BE49-F238E27FC236}">
                <a16:creationId xmlns:a16="http://schemas.microsoft.com/office/drawing/2014/main" id="{182623FC-8732-8AA8-497D-7BCC0D37B1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8BF398F-D558-59BA-70CE-E355A3D7B99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12" name="Freeform 11">
              <a:extLst>
                <a:ext uri="{FF2B5EF4-FFF2-40B4-BE49-F238E27FC236}">
                  <a16:creationId xmlns:a16="http://schemas.microsoft.com/office/drawing/2014/main" id="{5B2D6DAA-37CB-0B9E-DBFA-03A51720E24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141659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AF497C87-ED34-2754-B70E-918F3ABB8FD2}"/>
              </a:ext>
            </a:extLst>
          </p:cNvPr>
          <p:cNvSpPr>
            <a:spLocks noGrp="1"/>
          </p:cNvSpPr>
          <p:nvPr>
            <p:ph type="body" sz="quarter" idx="16"/>
          </p:nvPr>
        </p:nvSpPr>
        <p:spPr/>
        <p:txBody>
          <a:bodyPr/>
          <a:lstStyle/>
          <a:p>
            <a:r>
              <a:rPr lang="en-US" b="1" noProof="0"/>
              <a:t>Data Management Platform CZU - </a:t>
            </a:r>
            <a:r>
              <a:rPr lang="en-US" b="1" noProof="0" err="1"/>
              <a:t>DaMP</a:t>
            </a:r>
            <a:endParaRPr lang="en-US" b="1" noProof="0"/>
          </a:p>
        </p:txBody>
      </p:sp>
      <p:sp>
        <p:nvSpPr>
          <p:cNvPr id="7" name="Title 1">
            <a:extLst>
              <a:ext uri="{FF2B5EF4-FFF2-40B4-BE49-F238E27FC236}">
                <a16:creationId xmlns:a16="http://schemas.microsoft.com/office/drawing/2014/main" id="{96B4347E-C2E7-5631-0DE5-1730F79AB1BC}"/>
              </a:ext>
            </a:extLst>
          </p:cNvPr>
          <p:cNvSpPr txBox="1">
            <a:spLocks/>
          </p:cNvSpPr>
          <p:nvPr/>
        </p:nvSpPr>
        <p:spPr>
          <a:xfrm>
            <a:off x="1687302" y="1935439"/>
            <a:ext cx="8229600" cy="648072"/>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noProof="0"/>
          </a:p>
        </p:txBody>
      </p:sp>
      <p:pic>
        <p:nvPicPr>
          <p:cNvPr id="8" name="Picture 7" descr="A picture containing text, diagram, plan, screenshot&#10;&#10;Description automatically generated">
            <a:extLst>
              <a:ext uri="{FF2B5EF4-FFF2-40B4-BE49-F238E27FC236}">
                <a16:creationId xmlns:a16="http://schemas.microsoft.com/office/drawing/2014/main" id="{9DB0BC9B-EBE4-527B-523E-0D9D01CA8C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75098" y="1935440"/>
            <a:ext cx="7346740" cy="4111128"/>
          </a:xfrm>
          <a:prstGeom prst="rect">
            <a:avLst/>
          </a:prstGeom>
        </p:spPr>
      </p:pic>
    </p:spTree>
    <p:extLst>
      <p:ext uri="{BB962C8B-B14F-4D97-AF65-F5344CB8AC3E}">
        <p14:creationId xmlns:p14="http://schemas.microsoft.com/office/powerpoint/2010/main" val="288076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710692" y="5160029"/>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a:p>
        </p:txBody>
      </p:sp>
      <p:sp>
        <p:nvSpPr>
          <p:cNvPr id="208" name="Freeform 173"/>
          <p:cNvSpPr>
            <a:spLocks noChangeArrowheads="1"/>
          </p:cNvSpPr>
          <p:nvPr/>
        </p:nvSpPr>
        <p:spPr bwMode="auto">
          <a:xfrm>
            <a:off x="7540474" y="2963760"/>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a:p>
        </p:txBody>
      </p:sp>
      <p:sp>
        <p:nvSpPr>
          <p:cNvPr id="209" name="Freeform 174"/>
          <p:cNvSpPr>
            <a:spLocks noChangeArrowheads="1"/>
          </p:cNvSpPr>
          <p:nvPr/>
        </p:nvSpPr>
        <p:spPr bwMode="auto">
          <a:xfrm>
            <a:off x="7648909" y="255595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Describe…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900872" y="2669099"/>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1" y="1284086"/>
            <a:ext cx="2928152" cy="1077218"/>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…how agricultural data is collected, stored, and managed using cloud-based platforms.</a:t>
            </a:r>
          </a:p>
          <a:p>
            <a:endParaRPr lang="en-GB" sz="1600" noProof="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823263" y="3244315"/>
            <a:ext cx="2887752" cy="830997"/>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a:t>
            </a:r>
            <a:r>
              <a:rPr lang="cs-CZ" sz="1600" err="1">
                <a:solidFill>
                  <a:schemeClr val="bg1"/>
                </a:solidFill>
                <a:latin typeface="Calibri" panose="020F0502020204030204" pitchFamily="34" charset="0"/>
                <a:ea typeface="Lato" charset="0"/>
                <a:cs typeface="Calibri" panose="020F0502020204030204" pitchFamily="34" charset="0"/>
              </a:rPr>
              <a:t>key</a:t>
            </a:r>
            <a:r>
              <a:rPr lang="cs-CZ" sz="1600">
                <a:solidFill>
                  <a:schemeClr val="bg1"/>
                </a:solidFill>
                <a:latin typeface="Calibri" panose="020F0502020204030204" pitchFamily="34" charset="0"/>
                <a:ea typeface="Lato" charset="0"/>
                <a:cs typeface="Calibri" panose="020F0502020204030204" pitchFamily="34" charset="0"/>
              </a:rPr>
              <a:t> </a:t>
            </a:r>
            <a:r>
              <a:rPr lang="cs-CZ" sz="1600" err="1">
                <a:solidFill>
                  <a:schemeClr val="bg1"/>
                </a:solidFill>
                <a:latin typeface="Calibri" panose="020F0502020204030204" pitchFamily="34" charset="0"/>
                <a:ea typeface="Lato" charset="0"/>
                <a:cs typeface="Calibri" panose="020F0502020204030204" pitchFamily="34" charset="0"/>
              </a:rPr>
              <a:t>challenges</a:t>
            </a:r>
            <a:r>
              <a:rPr lang="cs-CZ" sz="1600">
                <a:solidFill>
                  <a:schemeClr val="bg1"/>
                </a:solidFill>
                <a:latin typeface="Calibri" panose="020F0502020204030204" pitchFamily="34" charset="0"/>
                <a:ea typeface="Lato" charset="0"/>
                <a:cs typeface="Calibri" panose="020F0502020204030204" pitchFamily="34" charset="0"/>
              </a:rPr>
              <a:t> </a:t>
            </a:r>
            <a:r>
              <a:rPr lang="cs-CZ" sz="1600" err="1">
                <a:solidFill>
                  <a:schemeClr val="bg1"/>
                </a:solidFill>
                <a:latin typeface="Calibri" panose="020F0502020204030204" pitchFamily="34" charset="0"/>
                <a:ea typeface="Lato" charset="0"/>
                <a:cs typeface="Calibri" panose="020F0502020204030204" pitchFamily="34" charset="0"/>
              </a:rPr>
              <a:t>related</a:t>
            </a:r>
            <a:r>
              <a:rPr lang="cs-CZ" sz="1600">
                <a:solidFill>
                  <a:schemeClr val="bg1"/>
                </a:solidFill>
                <a:latin typeface="Calibri" panose="020F0502020204030204" pitchFamily="34" charset="0"/>
                <a:ea typeface="Lato" charset="0"/>
                <a:cs typeface="Calibri" panose="020F0502020204030204" pitchFamily="34" charset="0"/>
              </a:rPr>
              <a:t> to data </a:t>
            </a:r>
            <a:r>
              <a:rPr lang="cs-CZ" sz="1600" err="1">
                <a:solidFill>
                  <a:schemeClr val="bg1"/>
                </a:solidFill>
                <a:latin typeface="Calibri" panose="020F0502020204030204" pitchFamily="34" charset="0"/>
                <a:ea typeface="Lato" charset="0"/>
                <a:cs typeface="Calibri" panose="020F0502020204030204" pitchFamily="34" charset="0"/>
              </a:rPr>
              <a:t>security</a:t>
            </a:r>
            <a:r>
              <a:rPr lang="cs-CZ" sz="1600">
                <a:solidFill>
                  <a:schemeClr val="bg1"/>
                </a:solidFill>
                <a:latin typeface="Calibri" panose="020F0502020204030204" pitchFamily="34" charset="0"/>
                <a:ea typeface="Lato" charset="0"/>
                <a:cs typeface="Calibri" panose="020F0502020204030204" pitchFamily="34" charset="0"/>
              </a:rPr>
              <a:t>, </a:t>
            </a:r>
            <a:r>
              <a:rPr lang="cs-CZ" sz="1600" err="1">
                <a:solidFill>
                  <a:schemeClr val="bg1"/>
                </a:solidFill>
                <a:latin typeface="Calibri" panose="020F0502020204030204" pitchFamily="34" charset="0"/>
                <a:ea typeface="Lato" charset="0"/>
                <a:cs typeface="Calibri" panose="020F0502020204030204" pitchFamily="34" charset="0"/>
              </a:rPr>
              <a:t>privacy</a:t>
            </a:r>
            <a:r>
              <a:rPr lang="cs-CZ" sz="1600">
                <a:solidFill>
                  <a:schemeClr val="bg1"/>
                </a:solidFill>
                <a:latin typeface="Calibri" panose="020F0502020204030204" pitchFamily="34" charset="0"/>
                <a:ea typeface="Lato" charset="0"/>
                <a:cs typeface="Calibri" panose="020F0502020204030204" pitchFamily="34" charset="0"/>
              </a:rPr>
              <a:t>, and </a:t>
            </a:r>
            <a:r>
              <a:rPr lang="cs-CZ" sz="1600" err="1">
                <a:solidFill>
                  <a:schemeClr val="bg1"/>
                </a:solidFill>
                <a:latin typeface="Calibri" panose="020F0502020204030204" pitchFamily="34" charset="0"/>
                <a:ea typeface="Lato" charset="0"/>
                <a:cs typeface="Calibri" panose="020F0502020204030204" pitchFamily="34" charset="0"/>
              </a:rPr>
              <a:t>integration</a:t>
            </a:r>
            <a:r>
              <a:rPr lang="cs-CZ" sz="1600">
                <a:solidFill>
                  <a:schemeClr val="bg1"/>
                </a:solidFill>
                <a:latin typeface="Calibri" panose="020F0502020204030204" pitchFamily="34" charset="0"/>
                <a:ea typeface="Lato" charset="0"/>
                <a:cs typeface="Calibri" panose="020F0502020204030204" pitchFamily="34" charset="0"/>
              </a:rPr>
              <a:t> in </a:t>
            </a:r>
            <a:r>
              <a:rPr lang="cs-CZ" sz="1600" err="1">
                <a:solidFill>
                  <a:schemeClr val="bg1"/>
                </a:solidFill>
                <a:latin typeface="Calibri" panose="020F0502020204030204" pitchFamily="34" charset="0"/>
                <a:ea typeface="Lato" charset="0"/>
                <a:cs typeface="Calibri" panose="020F0502020204030204" pitchFamily="34" charset="0"/>
              </a:rPr>
              <a:t>smart</a:t>
            </a:r>
            <a:r>
              <a:rPr lang="cs-CZ" sz="1600">
                <a:solidFill>
                  <a:schemeClr val="bg1"/>
                </a:solidFill>
                <a:latin typeface="Calibri" panose="020F0502020204030204" pitchFamily="34" charset="0"/>
                <a:ea typeface="Lato" charset="0"/>
                <a:cs typeface="Calibri" panose="020F0502020204030204" pitchFamily="34" charset="0"/>
              </a:rPr>
              <a:t> </a:t>
            </a:r>
            <a:r>
              <a:rPr lang="cs-CZ" sz="1600" err="1">
                <a:solidFill>
                  <a:schemeClr val="bg1"/>
                </a:solidFill>
                <a:latin typeface="Calibri" panose="020F0502020204030204" pitchFamily="34" charset="0"/>
                <a:ea typeface="Lato" charset="0"/>
                <a:cs typeface="Calibri" panose="020F0502020204030204" pitchFamily="34" charset="0"/>
              </a:rPr>
              <a:t>farming</a:t>
            </a:r>
            <a:r>
              <a:rPr lang="cs-CZ" sz="1600">
                <a:solidFill>
                  <a:schemeClr val="bg1"/>
                </a:solidFill>
                <a:latin typeface="Calibri" panose="020F0502020204030204" pitchFamily="34" charset="0"/>
                <a:ea typeface="Lato" charset="0"/>
                <a:cs typeface="Calibri" panose="020F0502020204030204" pitchFamily="34" charset="0"/>
              </a:rPr>
              <a:t> </a:t>
            </a:r>
            <a:r>
              <a:rPr lang="cs-CZ" sz="1600" err="1">
                <a:solidFill>
                  <a:schemeClr val="bg1"/>
                </a:solidFill>
                <a:latin typeface="Calibri" panose="020F0502020204030204" pitchFamily="34" charset="0"/>
                <a:ea typeface="Lato" charset="0"/>
                <a:cs typeface="Calibri" panose="020F0502020204030204" pitchFamily="34" charset="0"/>
              </a:rPr>
              <a:t>systems</a:t>
            </a:r>
            <a:r>
              <a:rPr lang="cs-CZ" sz="160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4" y="5195205"/>
            <a:ext cx="2794199" cy="1077218"/>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…..the role of cloud computing in modern agriculture and its benefits for data accessibility and scalability.</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586411" y="1089092"/>
            <a:ext cx="6811253" cy="4951046"/>
          </a:xfrm>
        </p:spPr>
        <p:txBody>
          <a:bodyPr lIns="91440" tIns="45720" rIns="91440" bIns="45720" anchor="t"/>
          <a:lstStyle/>
          <a:p>
            <a:pPr marL="0" indent="0"/>
            <a:r>
              <a:rPr lang="cs-CZ" dirty="0">
                <a:solidFill>
                  <a:srgbClr val="404040"/>
                </a:solidFill>
              </a:rPr>
              <a:t>The aim of using cloud computing in modern agriculture is to enable real-time access to data and ensure scalable, efficient management of information. </a:t>
            </a:r>
            <a:endParaRPr lang="en-IE" dirty="0">
              <a:solidFill>
                <a:srgbClr val="404040"/>
              </a:solidFill>
            </a:endParaRPr>
          </a:p>
          <a:p>
            <a:pPr marL="0" indent="0"/>
            <a:r>
              <a:rPr lang="cs-CZ" dirty="0">
                <a:solidFill>
                  <a:srgbClr val="404040"/>
                </a:solidFill>
              </a:rPr>
              <a:t>Agricultural data—gathered from IoT sensors monitoring soil, climate, and livestock—is stored and processed via cloud platforms</a:t>
            </a:r>
            <a:r>
              <a:rPr lang="en-IE" dirty="0">
                <a:solidFill>
                  <a:srgbClr val="404040"/>
                </a:solidFill>
              </a:rPr>
              <a:t> </a:t>
            </a:r>
            <a:r>
              <a:rPr lang="cs-CZ" dirty="0">
                <a:solidFill>
                  <a:srgbClr val="404040"/>
                </a:solidFill>
              </a:rPr>
              <a:t>to support better decision-making. Despite its benefits, key challenges remain in ensuring data security, privacy, and system interoperability. Cloud-based decision support systems (DSS) help optimi</a:t>
            </a:r>
            <a:r>
              <a:rPr lang="en-IE" dirty="0">
                <a:solidFill>
                  <a:srgbClr val="404040"/>
                </a:solidFill>
              </a:rPr>
              <a:t>s</a:t>
            </a:r>
            <a:r>
              <a:rPr lang="cs-CZ" dirty="0">
                <a:solidFill>
                  <a:srgbClr val="404040"/>
                </a:solidFill>
              </a:rPr>
              <a:t>e operations such as irrigation, fertilization, and harvesting. Applying data management skills is essential for developing simple cloud-based solutions for monitoring and control.</a:t>
            </a:r>
            <a:endParaRPr lang="en-US" dirty="0">
              <a:solidFill>
                <a:srgbClr val="404040"/>
              </a:solidFill>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274627"/>
            <a:ext cx="7312300" cy="645895"/>
          </a:xfrm>
        </p:spPr>
        <p:txBody>
          <a:bodyPr/>
          <a:lstStyle/>
          <a:p>
            <a:r>
              <a:rPr lang="cs-CZ" b="1"/>
              <a:t>Learning </a:t>
            </a:r>
            <a:r>
              <a:rPr lang="cs-CZ" b="1" err="1"/>
              <a:t>Outcomes</a:t>
            </a:r>
            <a:endParaRPr lang="en-GB" b="1" noProof="0">
              <a:solidFill>
                <a:srgbClr val="007772"/>
              </a:solidFill>
            </a:endParaRPr>
          </a:p>
        </p:txBody>
      </p:sp>
    </p:spTree>
    <p:extLst>
      <p:ext uri="{BB962C8B-B14F-4D97-AF65-F5344CB8AC3E}">
        <p14:creationId xmlns:p14="http://schemas.microsoft.com/office/powerpoint/2010/main" val="1745556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45B1-BD4F-6D18-4A6D-99D7708183B1}"/>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0BD44A56-8E59-C607-D999-45BC5108FF31}"/>
              </a:ext>
            </a:extLst>
          </p:cNvPr>
          <p:cNvSpPr>
            <a:spLocks noGrp="1"/>
          </p:cNvSpPr>
          <p:nvPr>
            <p:ph type="body" sz="quarter" idx="13"/>
          </p:nvPr>
        </p:nvSpPr>
        <p:spPr/>
        <p:txBody>
          <a:bodyPr/>
          <a:lstStyle/>
          <a:p>
            <a:r>
              <a:rPr lang="en-US" b="1" noProof="0"/>
              <a:t>Subject</a:t>
            </a:r>
            <a:r>
              <a:rPr lang="en-US" noProof="0"/>
              <a:t>/</a:t>
            </a:r>
            <a:r>
              <a:rPr lang="en-US" b="1" noProof="0"/>
              <a:t>Domain-specific repositories/DB</a:t>
            </a:r>
          </a:p>
        </p:txBody>
      </p:sp>
      <p:sp>
        <p:nvSpPr>
          <p:cNvPr id="5" name="Zástupný text 4">
            <a:extLst>
              <a:ext uri="{FF2B5EF4-FFF2-40B4-BE49-F238E27FC236}">
                <a16:creationId xmlns:a16="http://schemas.microsoft.com/office/drawing/2014/main" id="{BB6D0A42-165B-436A-5E0A-359ACDB076EF}"/>
              </a:ext>
            </a:extLst>
          </p:cNvPr>
          <p:cNvSpPr>
            <a:spLocks noGrp="1"/>
          </p:cNvSpPr>
          <p:nvPr>
            <p:ph type="body" sz="quarter" idx="14"/>
          </p:nvPr>
        </p:nvSpPr>
        <p:spPr/>
        <p:txBody>
          <a:bodyPr/>
          <a:lstStyle/>
          <a:p>
            <a:pPr marL="342900" indent="-342900">
              <a:buFont typeface="Arial" panose="020B0604020202020204" pitchFamily="34" charset="0"/>
              <a:buChar char="•"/>
            </a:pPr>
            <a:r>
              <a:rPr lang="en-US" noProof="0" dirty="0"/>
              <a:t>The trend of sharing results globally between disciplinary research teams</a:t>
            </a:r>
          </a:p>
          <a:p>
            <a:pPr marL="342900" indent="-342900">
              <a:buFont typeface="Arial" panose="020B0604020202020204" pitchFamily="34" charset="0"/>
              <a:buChar char="•"/>
            </a:pPr>
            <a:r>
              <a:rPr lang="en-US" noProof="0" dirty="0"/>
              <a:t>The platform has implemented a pilot for the area of plant phenotyping, which uses the global industry standard for describing plant traits - </a:t>
            </a:r>
            <a:r>
              <a:rPr lang="en-US" noProof="0" dirty="0" err="1"/>
              <a:t>BrAPI</a:t>
            </a:r>
            <a:r>
              <a:rPr lang="en-US" noProof="0" dirty="0"/>
              <a:t> (communication) + MIAPPE (Ontology, dictionaries)</a:t>
            </a:r>
          </a:p>
          <a:p>
            <a:pPr marL="342900" indent="-342900">
              <a:buFont typeface="Arial" panose="020B0604020202020204" pitchFamily="34" charset="0"/>
              <a:buChar char="•"/>
            </a:pPr>
            <a:r>
              <a:rPr lang="en-US" noProof="0" dirty="0"/>
              <a:t>Ready for further implementations e.g. hydrology</a:t>
            </a:r>
          </a:p>
          <a:p>
            <a:pPr marL="342900" indent="-342900">
              <a:buFont typeface="Arial" panose="020B0604020202020204" pitchFamily="34" charset="0"/>
              <a:buChar char="•"/>
            </a:pPr>
            <a:endParaRPr lang="en-US" noProof="0" dirty="0"/>
          </a:p>
        </p:txBody>
      </p:sp>
    </p:spTree>
    <p:extLst>
      <p:ext uri="{BB962C8B-B14F-4D97-AF65-F5344CB8AC3E}">
        <p14:creationId xmlns:p14="http://schemas.microsoft.com/office/powerpoint/2010/main" val="300231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08FB-8145-48F8-F72B-52B3E9C27FCE}"/>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BD6385A8-A11B-437D-2536-7A84F65E3EFE}"/>
              </a:ext>
            </a:extLst>
          </p:cNvPr>
          <p:cNvSpPr>
            <a:spLocks noGrp="1"/>
          </p:cNvSpPr>
          <p:nvPr>
            <p:ph type="body" sz="quarter" idx="16"/>
          </p:nvPr>
        </p:nvSpPr>
        <p:spPr/>
        <p:txBody>
          <a:bodyPr/>
          <a:lstStyle/>
          <a:p>
            <a:r>
              <a:rPr lang="en-US" b="1" noProof="0"/>
              <a:t>Subject</a:t>
            </a:r>
            <a:r>
              <a:rPr lang="en-US" noProof="0"/>
              <a:t>/</a:t>
            </a:r>
            <a:r>
              <a:rPr lang="en-US" b="1" noProof="0"/>
              <a:t>Domain-specific repositories/DB</a:t>
            </a:r>
          </a:p>
        </p:txBody>
      </p:sp>
      <p:pic>
        <p:nvPicPr>
          <p:cNvPr id="2" name="Content Placeholder 6" descr="Diagram&#10;&#10;Description automatically generated">
            <a:extLst>
              <a:ext uri="{FF2B5EF4-FFF2-40B4-BE49-F238E27FC236}">
                <a16:creationId xmlns:a16="http://schemas.microsoft.com/office/drawing/2014/main" id="{71679198-9BEB-6D34-6849-6D7E0D434D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6910" y="1850800"/>
            <a:ext cx="7702569" cy="4511513"/>
          </a:xfrm>
          <a:prstGeom prst="rect">
            <a:avLst/>
          </a:prstGeom>
        </p:spPr>
      </p:pic>
    </p:spTree>
    <p:extLst>
      <p:ext uri="{BB962C8B-B14F-4D97-AF65-F5344CB8AC3E}">
        <p14:creationId xmlns:p14="http://schemas.microsoft.com/office/powerpoint/2010/main" val="277016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3ED22B8B-A4E3-19BB-F041-5188BF370CF4}"/>
              </a:ext>
            </a:extLst>
          </p:cNvPr>
          <p:cNvSpPr>
            <a:spLocks noGrp="1"/>
          </p:cNvSpPr>
          <p:nvPr>
            <p:ph type="body" sz="quarter" idx="16"/>
          </p:nvPr>
        </p:nvSpPr>
        <p:spPr/>
        <p:txBody>
          <a:bodyPr/>
          <a:lstStyle/>
          <a:p>
            <a:r>
              <a:rPr lang="en-US" b="1" noProof="0"/>
              <a:t>Subject</a:t>
            </a:r>
            <a:r>
              <a:rPr lang="en-US" noProof="0"/>
              <a:t>/</a:t>
            </a:r>
            <a:r>
              <a:rPr lang="en-US" b="1" noProof="0"/>
              <a:t>Domain-specific repositories/DB </a:t>
            </a:r>
            <a:endParaRPr lang="en-US" noProof="0"/>
          </a:p>
        </p:txBody>
      </p:sp>
      <p:sp>
        <p:nvSpPr>
          <p:cNvPr id="2" name="Zástupný text 1">
            <a:extLst>
              <a:ext uri="{FF2B5EF4-FFF2-40B4-BE49-F238E27FC236}">
                <a16:creationId xmlns:a16="http://schemas.microsoft.com/office/drawing/2014/main" id="{87673060-A43F-7927-AB57-B6E35A37DE94}"/>
              </a:ext>
            </a:extLst>
          </p:cNvPr>
          <p:cNvSpPr>
            <a:spLocks noGrp="1"/>
          </p:cNvSpPr>
          <p:nvPr>
            <p:ph type="body" sz="quarter" idx="19"/>
          </p:nvPr>
        </p:nvSpPr>
        <p:spPr/>
        <p:txBody>
          <a:bodyPr/>
          <a:lstStyle/>
          <a:p>
            <a:endParaRPr lang="en-US" noProof="0"/>
          </a:p>
        </p:txBody>
      </p:sp>
      <p:sp>
        <p:nvSpPr>
          <p:cNvPr id="7" name="Title 1">
            <a:extLst>
              <a:ext uri="{FF2B5EF4-FFF2-40B4-BE49-F238E27FC236}">
                <a16:creationId xmlns:a16="http://schemas.microsoft.com/office/drawing/2014/main" id="{6B25C27A-18D6-8998-6BF9-18B6A5FAD364}"/>
              </a:ext>
            </a:extLst>
          </p:cNvPr>
          <p:cNvSpPr txBox="1">
            <a:spLocks/>
          </p:cNvSpPr>
          <p:nvPr/>
        </p:nvSpPr>
        <p:spPr>
          <a:xfrm>
            <a:off x="2234444" y="1414686"/>
            <a:ext cx="8229600" cy="64807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noProof="0"/>
          </a:p>
        </p:txBody>
      </p:sp>
      <p:pic>
        <p:nvPicPr>
          <p:cNvPr id="8" name="Picture 6" descr="A diagram of a data management system&#10;&#10;Description automatically generated with low confidence">
            <a:extLst>
              <a:ext uri="{FF2B5EF4-FFF2-40B4-BE49-F238E27FC236}">
                <a16:creationId xmlns:a16="http://schemas.microsoft.com/office/drawing/2014/main" id="{6AA3B7E1-06B6-9EA7-B90C-60EBAB7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6756" y="2060666"/>
            <a:ext cx="6678488" cy="4099850"/>
          </a:xfrm>
          <a:prstGeom prst="rect">
            <a:avLst/>
          </a:prstGeom>
        </p:spPr>
      </p:pic>
    </p:spTree>
    <p:extLst>
      <p:ext uri="{BB962C8B-B14F-4D97-AF65-F5344CB8AC3E}">
        <p14:creationId xmlns:p14="http://schemas.microsoft.com/office/powerpoint/2010/main" val="348286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A40E9D7-B14B-31AD-4242-3ED72FAB8998}"/>
              </a:ext>
            </a:extLst>
          </p:cNvPr>
          <p:cNvSpPr>
            <a:spLocks noGrp="1"/>
          </p:cNvSpPr>
          <p:nvPr>
            <p:ph type="body" sz="quarter" idx="16"/>
          </p:nvPr>
        </p:nvSpPr>
        <p:spPr/>
        <p:txBody>
          <a:bodyPr/>
          <a:lstStyle/>
          <a:p>
            <a:r>
              <a:rPr lang="en-US" sz="3600" b="1" noProof="0"/>
              <a:t>Pipeline in progress - example breeding</a:t>
            </a:r>
            <a:endParaRPr lang="en-US" b="1" noProof="0"/>
          </a:p>
        </p:txBody>
      </p:sp>
      <p:pic>
        <p:nvPicPr>
          <p:cNvPr id="4" name="Google Shape;366;g24bcb532c38_0_0">
            <a:extLst>
              <a:ext uri="{FF2B5EF4-FFF2-40B4-BE49-F238E27FC236}">
                <a16:creationId xmlns:a16="http://schemas.microsoft.com/office/drawing/2014/main" id="{93462E40-D046-510A-E616-C10C66629376}"/>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59456" y="1987055"/>
            <a:ext cx="1699719" cy="1089097"/>
          </a:xfrm>
          <a:prstGeom prst="rect">
            <a:avLst/>
          </a:prstGeom>
          <a:noFill/>
          <a:ln>
            <a:noFill/>
          </a:ln>
        </p:spPr>
      </p:pic>
      <p:pic>
        <p:nvPicPr>
          <p:cNvPr id="5" name="Google Shape;367;g24bcb532c38_0_0">
            <a:extLst>
              <a:ext uri="{FF2B5EF4-FFF2-40B4-BE49-F238E27FC236}">
                <a16:creationId xmlns:a16="http://schemas.microsoft.com/office/drawing/2014/main" id="{83DDB23A-A441-6F36-CEDC-76B3F688F60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3361" y="3083450"/>
            <a:ext cx="1937274" cy="1988768"/>
          </a:xfrm>
          <a:prstGeom prst="rect">
            <a:avLst/>
          </a:prstGeom>
          <a:noFill/>
          <a:ln>
            <a:noFill/>
          </a:ln>
        </p:spPr>
      </p:pic>
      <p:pic>
        <p:nvPicPr>
          <p:cNvPr id="7" name="Google Shape;368;g24bcb532c38_0_0">
            <a:extLst>
              <a:ext uri="{FF2B5EF4-FFF2-40B4-BE49-F238E27FC236}">
                <a16:creationId xmlns:a16="http://schemas.microsoft.com/office/drawing/2014/main" id="{34BB655F-71FC-9FBD-B2C4-EB8C70E299B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10943" y="5231128"/>
            <a:ext cx="1604827" cy="1143482"/>
          </a:xfrm>
          <a:prstGeom prst="rect">
            <a:avLst/>
          </a:prstGeom>
          <a:noFill/>
          <a:ln>
            <a:noFill/>
          </a:ln>
        </p:spPr>
      </p:pic>
      <p:pic>
        <p:nvPicPr>
          <p:cNvPr id="8" name="Google Shape;369;g24bcb532c38_0_0">
            <a:extLst>
              <a:ext uri="{FF2B5EF4-FFF2-40B4-BE49-F238E27FC236}">
                <a16:creationId xmlns:a16="http://schemas.microsoft.com/office/drawing/2014/main" id="{2B376BAE-CB67-3A93-97CE-AB6EF34477F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61343" y="2735315"/>
            <a:ext cx="3389824" cy="2734650"/>
          </a:xfrm>
          <a:prstGeom prst="rect">
            <a:avLst/>
          </a:prstGeom>
          <a:noFill/>
          <a:ln>
            <a:noFill/>
          </a:ln>
        </p:spPr>
      </p:pic>
      <p:pic>
        <p:nvPicPr>
          <p:cNvPr id="9" name="Google Shape;370;g24bcb532c38_0_0">
            <a:extLst>
              <a:ext uri="{FF2B5EF4-FFF2-40B4-BE49-F238E27FC236}">
                <a16:creationId xmlns:a16="http://schemas.microsoft.com/office/drawing/2014/main" id="{17E14C9F-1B11-A2C8-3D50-2A2B1AFBBD2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72176" y="3346852"/>
            <a:ext cx="1831873" cy="1820551"/>
          </a:xfrm>
          <a:prstGeom prst="rect">
            <a:avLst/>
          </a:prstGeom>
          <a:noFill/>
          <a:ln>
            <a:noFill/>
          </a:ln>
        </p:spPr>
      </p:pic>
      <p:pic>
        <p:nvPicPr>
          <p:cNvPr id="10" name="Google Shape;371;g24bcb532c38_0_0">
            <a:extLst>
              <a:ext uri="{FF2B5EF4-FFF2-40B4-BE49-F238E27FC236}">
                <a16:creationId xmlns:a16="http://schemas.microsoft.com/office/drawing/2014/main" id="{360E7604-86C1-FCF1-3EF0-28B064B9715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761662" y="5229665"/>
            <a:ext cx="1852903" cy="400200"/>
          </a:xfrm>
          <a:prstGeom prst="rect">
            <a:avLst/>
          </a:prstGeom>
          <a:noFill/>
          <a:ln>
            <a:noFill/>
          </a:ln>
        </p:spPr>
      </p:pic>
      <p:sp>
        <p:nvSpPr>
          <p:cNvPr id="11" name="Google Shape;372;g24bcb532c38_0_0">
            <a:extLst>
              <a:ext uri="{FF2B5EF4-FFF2-40B4-BE49-F238E27FC236}">
                <a16:creationId xmlns:a16="http://schemas.microsoft.com/office/drawing/2014/main" id="{8D6E0C97-CE91-A346-81F1-2EDDF306F8D8}"/>
              </a:ext>
            </a:extLst>
          </p:cNvPr>
          <p:cNvSpPr txBox="1"/>
          <p:nvPr/>
        </p:nvSpPr>
        <p:spPr>
          <a:xfrm>
            <a:off x="1086562" y="1511764"/>
            <a:ext cx="151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noProof="0" err="1">
                <a:solidFill>
                  <a:srgbClr val="000000"/>
                </a:solidFill>
                <a:latin typeface="Calibri"/>
                <a:ea typeface="Calibri"/>
                <a:cs typeface="Calibri"/>
                <a:sym typeface="Calibri"/>
              </a:rPr>
              <a:t>Phenomic</a:t>
            </a:r>
            <a:r>
              <a:rPr lang="en-US" sz="1400" b="0" i="0" u="none" strike="noStrike" cap="none" noProof="0">
                <a:solidFill>
                  <a:srgbClr val="000000"/>
                </a:solidFill>
                <a:latin typeface="Calibri"/>
                <a:ea typeface="Calibri"/>
                <a:cs typeface="Calibri"/>
                <a:sym typeface="Calibri"/>
              </a:rPr>
              <a:t> systems</a:t>
            </a:r>
          </a:p>
        </p:txBody>
      </p:sp>
      <p:sp>
        <p:nvSpPr>
          <p:cNvPr id="12" name="Google Shape;373;g24bcb532c38_0_0">
            <a:extLst>
              <a:ext uri="{FF2B5EF4-FFF2-40B4-BE49-F238E27FC236}">
                <a16:creationId xmlns:a16="http://schemas.microsoft.com/office/drawing/2014/main" id="{306659BF-3934-34B6-8355-76A197CF239B}"/>
              </a:ext>
            </a:extLst>
          </p:cNvPr>
          <p:cNvSpPr txBox="1"/>
          <p:nvPr/>
        </p:nvSpPr>
        <p:spPr>
          <a:xfrm>
            <a:off x="6379550" y="2668990"/>
            <a:ext cx="2087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dirty="0">
                <a:solidFill>
                  <a:srgbClr val="000000"/>
                </a:solidFill>
                <a:latin typeface="Calibri"/>
                <a:ea typeface="Calibri"/>
                <a:cs typeface="Calibri"/>
                <a:sym typeface="Calibri"/>
              </a:rPr>
              <a:t>A</a:t>
            </a:r>
            <a:r>
              <a:rPr lang="en-US" sz="1400" b="1" i="0" u="none" strike="noStrike" cap="none" noProof="0" dirty="0" err="1">
                <a:solidFill>
                  <a:srgbClr val="000000"/>
                </a:solidFill>
                <a:latin typeface="Calibri"/>
                <a:ea typeface="Calibri"/>
                <a:cs typeface="Calibri"/>
                <a:sym typeface="Calibri"/>
              </a:rPr>
              <a:t>utomated</a:t>
            </a:r>
            <a:r>
              <a:rPr lang="en-US" sz="1400" b="1" i="0" u="none" strike="noStrike" cap="none" noProof="0" dirty="0">
                <a:solidFill>
                  <a:srgbClr val="000000"/>
                </a:solidFill>
                <a:latin typeface="Calibri"/>
                <a:ea typeface="Calibri"/>
                <a:cs typeface="Calibri"/>
                <a:sym typeface="Calibri"/>
              </a:rPr>
              <a:t> calculation of model coefficients</a:t>
            </a:r>
          </a:p>
        </p:txBody>
      </p:sp>
      <p:cxnSp>
        <p:nvCxnSpPr>
          <p:cNvPr id="13" name="Google Shape;374;g24bcb532c38_0_0">
            <a:extLst>
              <a:ext uri="{FF2B5EF4-FFF2-40B4-BE49-F238E27FC236}">
                <a16:creationId xmlns:a16="http://schemas.microsoft.com/office/drawing/2014/main" id="{E5201C12-8B38-8ECC-E72E-1C1F27D3B514}"/>
              </a:ext>
            </a:extLst>
          </p:cNvPr>
          <p:cNvCxnSpPr>
            <a:cxnSpLocks/>
          </p:cNvCxnSpPr>
          <p:nvPr/>
        </p:nvCxnSpPr>
        <p:spPr>
          <a:xfrm rot="10800000" flipH="1">
            <a:off x="6617099" y="4089740"/>
            <a:ext cx="219600" cy="12900"/>
          </a:xfrm>
          <a:prstGeom prst="straightConnector1">
            <a:avLst/>
          </a:prstGeom>
          <a:noFill/>
          <a:ln w="9525" cap="flat" cmpd="sng">
            <a:solidFill>
              <a:schemeClr val="dk2"/>
            </a:solidFill>
            <a:prstDash val="solid"/>
            <a:round/>
            <a:headEnd type="none" w="sm" len="sm"/>
            <a:tailEnd type="triangle" w="med" len="med"/>
          </a:ln>
        </p:spPr>
      </p:cxnSp>
      <p:cxnSp>
        <p:nvCxnSpPr>
          <p:cNvPr id="14" name="Google Shape;375;g24bcb532c38_0_0">
            <a:extLst>
              <a:ext uri="{FF2B5EF4-FFF2-40B4-BE49-F238E27FC236}">
                <a16:creationId xmlns:a16="http://schemas.microsoft.com/office/drawing/2014/main" id="{3F5661EB-EB49-BCAD-9C82-5B04220FAD6E}"/>
              </a:ext>
            </a:extLst>
          </p:cNvPr>
          <p:cNvCxnSpPr>
            <a:stCxn id="9" idx="3"/>
          </p:cNvCxnSpPr>
          <p:nvPr/>
        </p:nvCxnSpPr>
        <p:spPr>
          <a:xfrm>
            <a:off x="8604049" y="4257128"/>
            <a:ext cx="219900" cy="3600"/>
          </a:xfrm>
          <a:prstGeom prst="straightConnector1">
            <a:avLst/>
          </a:prstGeom>
          <a:noFill/>
          <a:ln w="9525" cap="flat" cmpd="sng">
            <a:solidFill>
              <a:schemeClr val="dk2"/>
            </a:solidFill>
            <a:prstDash val="solid"/>
            <a:round/>
            <a:headEnd type="none" w="sm" len="sm"/>
            <a:tailEnd type="triangle" w="med" len="med"/>
          </a:ln>
        </p:spPr>
      </p:cxnSp>
      <p:pic>
        <p:nvPicPr>
          <p:cNvPr id="15" name="Google Shape;376;g24bcb532c38_0_0">
            <a:extLst>
              <a:ext uri="{FF2B5EF4-FFF2-40B4-BE49-F238E27FC236}">
                <a16:creationId xmlns:a16="http://schemas.microsoft.com/office/drawing/2014/main" id="{BEBB1AE8-2781-19B3-432E-30B94203B6FE}"/>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865890" y="3388028"/>
            <a:ext cx="1725656" cy="1904535"/>
          </a:xfrm>
          <a:prstGeom prst="rect">
            <a:avLst/>
          </a:prstGeom>
          <a:noFill/>
          <a:ln>
            <a:noFill/>
          </a:ln>
        </p:spPr>
      </p:pic>
      <p:sp>
        <p:nvSpPr>
          <p:cNvPr id="16" name="Google Shape;377;g24bcb532c38_0_0">
            <a:extLst>
              <a:ext uri="{FF2B5EF4-FFF2-40B4-BE49-F238E27FC236}">
                <a16:creationId xmlns:a16="http://schemas.microsoft.com/office/drawing/2014/main" id="{38C6E9F2-29BD-1BCE-5B52-9648723BE5B7}"/>
              </a:ext>
            </a:extLst>
          </p:cNvPr>
          <p:cNvSpPr txBox="1"/>
          <p:nvPr/>
        </p:nvSpPr>
        <p:spPr>
          <a:xfrm>
            <a:off x="8669118" y="2690030"/>
            <a:ext cx="21192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noProof="0" dirty="0">
                <a:solidFill>
                  <a:srgbClr val="000000"/>
                </a:solidFill>
                <a:latin typeface="Calibri"/>
                <a:ea typeface="Calibri"/>
                <a:cs typeface="Calibri"/>
                <a:sym typeface="Calibri"/>
              </a:rPr>
              <a:t>Effect</a:t>
            </a:r>
            <a:r>
              <a:rPr lang="en-US" sz="1400" b="0" i="0" u="none" strike="noStrike" cap="none" noProof="0" dirty="0">
                <a:solidFill>
                  <a:srgbClr val="000000"/>
                </a:solidFill>
                <a:latin typeface="Calibri"/>
                <a:ea typeface="Calibri"/>
                <a:cs typeface="Calibri"/>
                <a:sym typeface="Calibri"/>
              </a:rPr>
              <a:t> </a:t>
            </a:r>
            <a:r>
              <a:rPr lang="en-US" sz="1400" b="1" i="0" u="none" strike="noStrike" cap="none" noProof="0" dirty="0">
                <a:solidFill>
                  <a:srgbClr val="000000"/>
                </a:solidFill>
                <a:latin typeface="Calibri"/>
                <a:ea typeface="Calibri"/>
                <a:cs typeface="Calibri"/>
                <a:sym typeface="Calibri"/>
              </a:rPr>
              <a:t>of </a:t>
            </a:r>
            <a:r>
              <a:rPr lang="en-US" sz="1400" b="1" i="0" u="none" strike="noStrike" cap="none" noProof="0" dirty="0" err="1">
                <a:solidFill>
                  <a:srgbClr val="000000"/>
                </a:solidFill>
                <a:latin typeface="Calibri"/>
                <a:ea typeface="Calibri"/>
                <a:cs typeface="Calibri"/>
                <a:sym typeface="Calibri"/>
              </a:rPr>
              <a:t>phenotyped</a:t>
            </a:r>
            <a:r>
              <a:rPr lang="en-US" sz="1400" b="1" i="0" u="none" strike="noStrike" cap="none" noProof="0" dirty="0">
                <a:solidFill>
                  <a:srgbClr val="000000"/>
                </a:solidFill>
                <a:latin typeface="Calibri"/>
                <a:ea typeface="Calibri"/>
                <a:cs typeface="Calibri"/>
                <a:sym typeface="Calibri"/>
              </a:rPr>
              <a:t> G &amp; selection on a go</a:t>
            </a:r>
          </a:p>
        </p:txBody>
      </p:sp>
      <p:cxnSp>
        <p:nvCxnSpPr>
          <p:cNvPr id="17" name="Straight Arrow Connector 3">
            <a:extLst>
              <a:ext uri="{FF2B5EF4-FFF2-40B4-BE49-F238E27FC236}">
                <a16:creationId xmlns:a16="http://schemas.microsoft.com/office/drawing/2014/main" id="{337B6F50-4B45-0545-FEBF-FF910D4E3030}"/>
              </a:ext>
            </a:extLst>
          </p:cNvPr>
          <p:cNvCxnSpPr>
            <a:cxnSpLocks/>
          </p:cNvCxnSpPr>
          <p:nvPr/>
        </p:nvCxnSpPr>
        <p:spPr>
          <a:xfrm>
            <a:off x="2258638" y="2610789"/>
            <a:ext cx="1937274" cy="0"/>
          </a:xfrm>
          <a:prstGeom prst="straightConnector1">
            <a:avLst/>
          </a:prstGeom>
          <a:ln w="57150">
            <a:solidFill>
              <a:srgbClr val="FF0000"/>
            </a:solidFill>
            <a:tailEnd type="triangle"/>
          </a:ln>
          <a:effectLst>
            <a:glow rad="101600">
              <a:srgbClr val="FFFF00">
                <a:alpha val="60000"/>
              </a:srgbClr>
            </a:glow>
          </a:effectLst>
        </p:spPr>
        <p:style>
          <a:lnRef idx="1">
            <a:schemeClr val="accent2"/>
          </a:lnRef>
          <a:fillRef idx="0">
            <a:schemeClr val="accent2"/>
          </a:fillRef>
          <a:effectRef idx="0">
            <a:schemeClr val="accent2"/>
          </a:effectRef>
          <a:fontRef idx="minor">
            <a:schemeClr val="tx1"/>
          </a:fontRef>
        </p:style>
      </p:cxnSp>
      <p:cxnSp>
        <p:nvCxnSpPr>
          <p:cNvPr id="18" name="Straight Arrow Connector 5">
            <a:extLst>
              <a:ext uri="{FF2B5EF4-FFF2-40B4-BE49-F238E27FC236}">
                <a16:creationId xmlns:a16="http://schemas.microsoft.com/office/drawing/2014/main" id="{1685CB77-60B0-5A35-0F84-A1EDBE4221FA}"/>
              </a:ext>
            </a:extLst>
          </p:cNvPr>
          <p:cNvCxnSpPr>
            <a:cxnSpLocks/>
          </p:cNvCxnSpPr>
          <p:nvPr/>
        </p:nvCxnSpPr>
        <p:spPr>
          <a:xfrm flipV="1">
            <a:off x="5987761" y="5012917"/>
            <a:ext cx="3606385" cy="322205"/>
          </a:xfrm>
          <a:prstGeom prst="straightConnector1">
            <a:avLst/>
          </a:prstGeom>
          <a:ln w="57150">
            <a:solidFill>
              <a:srgbClr val="FF0000"/>
            </a:solidFill>
            <a:tailEnd type="triangle"/>
          </a:ln>
          <a:effectLst>
            <a:glow rad="101600">
              <a:srgbClr val="FFFF00">
                <a:alpha val="60000"/>
              </a:srgbClr>
            </a:glow>
          </a:effectLst>
        </p:spPr>
        <p:style>
          <a:lnRef idx="1">
            <a:schemeClr val="accent2"/>
          </a:lnRef>
          <a:fillRef idx="0">
            <a:schemeClr val="accent2"/>
          </a:fillRef>
          <a:effectRef idx="0">
            <a:schemeClr val="accent2"/>
          </a:effectRef>
          <a:fontRef idx="minor">
            <a:schemeClr val="tx1"/>
          </a:fontRef>
        </p:style>
      </p:cxnSp>
      <p:cxnSp>
        <p:nvCxnSpPr>
          <p:cNvPr id="19" name="Straight Arrow Connector 7">
            <a:extLst>
              <a:ext uri="{FF2B5EF4-FFF2-40B4-BE49-F238E27FC236}">
                <a16:creationId xmlns:a16="http://schemas.microsoft.com/office/drawing/2014/main" id="{B2B60556-3835-3F75-1CC4-EB403D7EC8A0}"/>
              </a:ext>
            </a:extLst>
          </p:cNvPr>
          <p:cNvCxnSpPr>
            <a:cxnSpLocks/>
          </p:cNvCxnSpPr>
          <p:nvPr/>
        </p:nvCxnSpPr>
        <p:spPr>
          <a:xfrm>
            <a:off x="6020393" y="3589743"/>
            <a:ext cx="1402857" cy="0"/>
          </a:xfrm>
          <a:prstGeom prst="straightConnector1">
            <a:avLst/>
          </a:prstGeom>
          <a:ln w="57150">
            <a:solidFill>
              <a:srgbClr val="FF0000"/>
            </a:solidFill>
            <a:headEnd type="triangle"/>
            <a:tailEnd type="triangle"/>
          </a:ln>
          <a:effectLst>
            <a:glow rad="101600">
              <a:srgbClr val="FFFF00">
                <a:alpha val="60000"/>
              </a:srgb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028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E3632D8B-E7D4-3259-E926-08A5A2512783}"/>
              </a:ext>
            </a:extLst>
          </p:cNvPr>
          <p:cNvSpPr>
            <a:spLocks noGrp="1"/>
          </p:cNvSpPr>
          <p:nvPr>
            <p:ph type="body" sz="quarter" idx="13"/>
          </p:nvPr>
        </p:nvSpPr>
        <p:spPr>
          <a:xfrm>
            <a:off x="2714626" y="815819"/>
            <a:ext cx="8766174" cy="697353"/>
          </a:xfrm>
        </p:spPr>
        <p:txBody>
          <a:bodyPr>
            <a:noAutofit/>
          </a:bodyPr>
          <a:lstStyle/>
          <a:p>
            <a:r>
              <a:rPr lang="en-US" b="1" noProof="0" dirty="0"/>
              <a:t>Further Development of IoT in Agriculture</a:t>
            </a:r>
          </a:p>
        </p:txBody>
      </p:sp>
      <p:sp>
        <p:nvSpPr>
          <p:cNvPr id="6" name="Zástupný text 5">
            <a:extLst>
              <a:ext uri="{FF2B5EF4-FFF2-40B4-BE49-F238E27FC236}">
                <a16:creationId xmlns:a16="http://schemas.microsoft.com/office/drawing/2014/main" id="{04CE7EE2-7A8C-D695-CFD9-593C18413A75}"/>
              </a:ext>
            </a:extLst>
          </p:cNvPr>
          <p:cNvSpPr>
            <a:spLocks noGrp="1"/>
          </p:cNvSpPr>
          <p:nvPr>
            <p:ph type="body" sz="quarter" idx="14"/>
          </p:nvPr>
        </p:nvSpPr>
        <p:spPr/>
        <p:txBody>
          <a:bodyPr/>
          <a:lstStyle/>
          <a:p>
            <a:pPr marL="342900" indent="-342900">
              <a:buFont typeface="Arial" panose="020B0604020202020204" pitchFamily="34" charset="0"/>
              <a:buChar char="•"/>
            </a:pPr>
            <a:r>
              <a:rPr lang="en-US" noProof="0"/>
              <a:t>Predictive maintenance</a:t>
            </a:r>
          </a:p>
          <a:p>
            <a:pPr marL="800100" lvl="1" indent="-342900" algn="l">
              <a:buFont typeface="Arial" panose="020B0604020202020204" pitchFamily="34" charset="0"/>
              <a:buChar char="•"/>
            </a:pPr>
            <a:r>
              <a:rPr lang="en-US" noProof="0"/>
              <a:t>Sensors</a:t>
            </a:r>
          </a:p>
          <a:p>
            <a:pPr marL="800100" lvl="1" indent="-342900" algn="l">
              <a:buFont typeface="Arial" panose="020B0604020202020204" pitchFamily="34" charset="0"/>
              <a:buChar char="•"/>
            </a:pPr>
            <a:r>
              <a:rPr lang="en-US" noProof="0"/>
              <a:t>Sound</a:t>
            </a:r>
          </a:p>
          <a:p>
            <a:pPr marL="342900" indent="-342900">
              <a:buFont typeface="Arial" panose="020B0604020202020204" pitchFamily="34" charset="0"/>
              <a:buChar char="•"/>
            </a:pPr>
            <a:endParaRPr lang="en-US" noProof="0"/>
          </a:p>
          <a:p>
            <a:pPr marL="342900" indent="-342900">
              <a:buFont typeface="Arial" panose="020B0604020202020204" pitchFamily="34" charset="0"/>
              <a:buChar char="•"/>
            </a:pPr>
            <a:r>
              <a:rPr lang="en-US" noProof="0"/>
              <a:t>Digital twins</a:t>
            </a:r>
          </a:p>
          <a:p>
            <a:endParaRPr lang="en-US" noProof="0"/>
          </a:p>
        </p:txBody>
      </p:sp>
      <p:pic>
        <p:nvPicPr>
          <p:cNvPr id="9" name="Picture 6">
            <a:extLst>
              <a:ext uri="{FF2B5EF4-FFF2-40B4-BE49-F238E27FC236}">
                <a16:creationId xmlns:a16="http://schemas.microsoft.com/office/drawing/2014/main" id="{4C2C6EF9-70C2-E1B6-4D60-8F007D2A863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114425" y="2801938"/>
            <a:ext cx="4981575" cy="3090862"/>
          </a:xfrm>
          <a:prstGeom prst="rect">
            <a:avLst/>
          </a:prstGeom>
        </p:spPr>
      </p:pic>
    </p:spTree>
    <p:extLst>
      <p:ext uri="{BB962C8B-B14F-4D97-AF65-F5344CB8AC3E}">
        <p14:creationId xmlns:p14="http://schemas.microsoft.com/office/powerpoint/2010/main" val="145788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26271BA2-799A-6028-5978-8E5756447BC2}"/>
              </a:ext>
            </a:extLst>
          </p:cNvPr>
          <p:cNvSpPr>
            <a:spLocks noGrp="1"/>
          </p:cNvSpPr>
          <p:nvPr>
            <p:ph type="body" sz="quarter" idx="13"/>
          </p:nvPr>
        </p:nvSpPr>
        <p:spPr/>
        <p:txBody>
          <a:bodyPr/>
          <a:lstStyle/>
          <a:p>
            <a:r>
              <a:rPr lang="en-US" b="1" noProof="0"/>
              <a:t>Criticism of IoT</a:t>
            </a:r>
          </a:p>
        </p:txBody>
      </p:sp>
      <p:sp>
        <p:nvSpPr>
          <p:cNvPr id="6" name="Zástupný text 5">
            <a:extLst>
              <a:ext uri="{FF2B5EF4-FFF2-40B4-BE49-F238E27FC236}">
                <a16:creationId xmlns:a16="http://schemas.microsoft.com/office/drawing/2014/main" id="{1A510ED6-5465-D7F5-248D-7156AE3C9BDC}"/>
              </a:ext>
            </a:extLst>
          </p:cNvPr>
          <p:cNvSpPr>
            <a:spLocks noGrp="1"/>
          </p:cNvSpPr>
          <p:nvPr>
            <p:ph type="body" sz="quarter" idx="14"/>
          </p:nvPr>
        </p:nvSpPr>
        <p:spPr>
          <a:xfrm>
            <a:off x="1639836" y="2042746"/>
            <a:ext cx="8849638" cy="3190017"/>
          </a:xfrm>
          <a:prstGeom prst="rect">
            <a:avLst/>
          </a:prstGeom>
        </p:spPr>
        <p:txBody>
          <a:bodyPr/>
          <a:lstStyle/>
          <a:p>
            <a:pPr marL="342900" indent="-342900">
              <a:buFont typeface="Arial" panose="020B0604020202020204" pitchFamily="34" charset="0"/>
              <a:buChar char="•"/>
            </a:pPr>
            <a:r>
              <a:rPr lang="en-US" noProof="0" dirty="0"/>
              <a:t>Buzzword </a:t>
            </a:r>
          </a:p>
          <a:p>
            <a:pPr marL="342900" indent="-342900">
              <a:buFont typeface="Arial" panose="020B0604020202020204" pitchFamily="34" charset="0"/>
              <a:buChar char="•"/>
            </a:pPr>
            <a:r>
              <a:rPr lang="en-US" noProof="0" dirty="0"/>
              <a:t>Incompatibility</a:t>
            </a:r>
          </a:p>
          <a:p>
            <a:pPr marL="342900" indent="-342900">
              <a:buFont typeface="Arial" panose="020B0604020202020204" pitchFamily="34" charset="0"/>
              <a:buChar char="•"/>
            </a:pPr>
            <a:r>
              <a:rPr lang="en-US" noProof="0" dirty="0"/>
              <a:t>A large amount of data</a:t>
            </a:r>
          </a:p>
          <a:p>
            <a:pPr marL="342900" indent="-342900">
              <a:buFont typeface="Arial" panose="020B0604020202020204" pitchFamily="34" charset="0"/>
              <a:buChar char="•"/>
            </a:pPr>
            <a:r>
              <a:rPr lang="en-US" noProof="0" dirty="0"/>
              <a:t>People Tracking Tools - Big Brother</a:t>
            </a:r>
          </a:p>
          <a:p>
            <a:pPr marL="800100" lvl="1" indent="-342900" algn="l">
              <a:buFont typeface="Arial" panose="020B0604020202020204" pitchFamily="34" charset="0"/>
              <a:buChar char="•"/>
            </a:pPr>
            <a:r>
              <a:rPr lang="en-US" noProof="0" dirty="0">
                <a:solidFill>
                  <a:srgbClr val="404040"/>
                </a:solidFill>
              </a:rPr>
              <a:t>RZ, cameras, GDPR</a:t>
            </a:r>
          </a:p>
          <a:p>
            <a:pPr marL="342900" indent="-342900">
              <a:buFont typeface="Arial" panose="020B0604020202020204" pitchFamily="34" charset="0"/>
              <a:buChar char="•"/>
            </a:pPr>
            <a:r>
              <a:rPr lang="en-US" noProof="0" dirty="0"/>
              <a:t>Unsecured devices</a:t>
            </a:r>
          </a:p>
          <a:p>
            <a:pPr marL="342900" indent="-342900">
              <a:buFont typeface="Arial" panose="020B0604020202020204" pitchFamily="34" charset="0"/>
              <a:buChar char="•"/>
            </a:pPr>
            <a:r>
              <a:rPr lang="en-US" noProof="0" dirty="0"/>
              <a:t>Industry 4.0 – less work for people</a:t>
            </a:r>
          </a:p>
          <a:p>
            <a:pPr marL="342900" indent="-342900">
              <a:buFont typeface="Arial" panose="020B0604020202020204" pitchFamily="34" charset="0"/>
              <a:buChar char="•"/>
            </a:pPr>
            <a:endParaRPr lang="en-US" noProof="0" dirty="0"/>
          </a:p>
        </p:txBody>
      </p:sp>
    </p:spTree>
    <p:extLst>
      <p:ext uri="{BB962C8B-B14F-4D97-AF65-F5344CB8AC3E}">
        <p14:creationId xmlns:p14="http://schemas.microsoft.com/office/powerpoint/2010/main" val="68253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DB02BE8-487E-4913-A996-507ABE60554D}"/>
              </a:ext>
            </a:extLst>
          </p:cNvPr>
          <p:cNvSpPr>
            <a:spLocks noGrp="1"/>
          </p:cNvSpPr>
          <p:nvPr>
            <p:ph type="body" sz="quarter" idx="13"/>
          </p:nvPr>
        </p:nvSpPr>
        <p:spPr/>
        <p:txBody>
          <a:bodyPr/>
          <a:lstStyle/>
          <a:p>
            <a:r>
              <a:rPr lang="en-US" b="1" noProof="0"/>
              <a:t>IoT Trends</a:t>
            </a:r>
          </a:p>
        </p:txBody>
      </p:sp>
      <p:sp>
        <p:nvSpPr>
          <p:cNvPr id="3" name="Zástupný text 2">
            <a:extLst>
              <a:ext uri="{FF2B5EF4-FFF2-40B4-BE49-F238E27FC236}">
                <a16:creationId xmlns:a16="http://schemas.microsoft.com/office/drawing/2014/main" id="{99BFA144-0F41-AA66-504C-A35C1F4DA442}"/>
              </a:ext>
            </a:extLst>
          </p:cNvPr>
          <p:cNvSpPr>
            <a:spLocks noGrp="1"/>
          </p:cNvSpPr>
          <p:nvPr>
            <p:ph type="body" sz="quarter" idx="14"/>
          </p:nvPr>
        </p:nvSpPr>
        <p:spPr>
          <a:xfrm>
            <a:off x="1639837" y="1836748"/>
            <a:ext cx="8849638" cy="3190017"/>
          </a:xfrm>
        </p:spPr>
        <p:txBody>
          <a:bodyPr/>
          <a:lstStyle/>
          <a:p>
            <a:pPr marL="342900" indent="-342900">
              <a:buFont typeface="Arial" panose="020B0604020202020204" pitchFamily="34" charset="0"/>
              <a:buChar char="•"/>
            </a:pPr>
            <a:r>
              <a:rPr lang="en-US" noProof="0" dirty="0"/>
              <a:t>Trends in IoT use of AI/ML</a:t>
            </a:r>
          </a:p>
          <a:p>
            <a:pPr marL="342900" indent="-342900">
              <a:buFont typeface="Arial" panose="020B0604020202020204" pitchFamily="34" charset="0"/>
              <a:buChar char="•"/>
            </a:pPr>
            <a:r>
              <a:rPr lang="en-US" noProof="0" dirty="0"/>
              <a:t>Development of wireless technologies (5G, NB)</a:t>
            </a:r>
          </a:p>
          <a:p>
            <a:pPr marL="342900" indent="-342900">
              <a:buFont typeface="Arial" panose="020B0604020202020204" pitchFamily="34" charset="0"/>
              <a:buChar char="•"/>
            </a:pPr>
            <a:r>
              <a:rPr lang="en-US" noProof="0" dirty="0"/>
              <a:t>Power supply development</a:t>
            </a:r>
          </a:p>
          <a:p>
            <a:pPr marL="800100" lvl="1" indent="-342900" algn="l">
              <a:buFont typeface="Arial" panose="020B0604020202020204" pitchFamily="34" charset="0"/>
              <a:buChar char="•"/>
            </a:pPr>
            <a:r>
              <a:rPr lang="en-US" noProof="0" dirty="0"/>
              <a:t>battery</a:t>
            </a:r>
          </a:p>
          <a:p>
            <a:pPr marL="800100" lvl="1" indent="-342900" algn="l">
              <a:buFont typeface="Arial" panose="020B0604020202020204" pitchFamily="34" charset="0"/>
              <a:buChar char="•"/>
            </a:pPr>
            <a:r>
              <a:rPr lang="en-US" noProof="0" dirty="0"/>
              <a:t>alternative</a:t>
            </a:r>
          </a:p>
          <a:p>
            <a:pPr marL="342900" indent="-342900">
              <a:buFont typeface="Arial" panose="020B0604020202020204" pitchFamily="34" charset="0"/>
              <a:buChar char="•"/>
            </a:pPr>
            <a:r>
              <a:rPr lang="en-US" noProof="0" dirty="0"/>
              <a:t>Healthcare</a:t>
            </a:r>
          </a:p>
          <a:p>
            <a:pPr marL="342900" indent="-342900">
              <a:buFont typeface="Arial" panose="020B0604020202020204" pitchFamily="34" charset="0"/>
              <a:buChar char="•"/>
            </a:pPr>
            <a:r>
              <a:rPr lang="en-US" b="1" noProof="0" dirty="0"/>
              <a:t>Agriculture</a:t>
            </a:r>
            <a:r>
              <a:rPr lang="en-US" noProof="0" dirty="0"/>
              <a:t>, biology</a:t>
            </a:r>
          </a:p>
          <a:p>
            <a:pPr marL="342900" indent="-342900">
              <a:buFont typeface="Arial" panose="020B0604020202020204" pitchFamily="34" charset="0"/>
              <a:buChar char="•"/>
            </a:pPr>
            <a:r>
              <a:rPr lang="en-US" noProof="0" dirty="0"/>
              <a:t>Safety</a:t>
            </a:r>
          </a:p>
          <a:p>
            <a:pPr marL="342900" indent="-342900">
              <a:buFont typeface="Arial" panose="020B0604020202020204" pitchFamily="34" charset="0"/>
              <a:buChar char="•"/>
            </a:pPr>
            <a:r>
              <a:rPr lang="en-US" noProof="0" dirty="0"/>
              <a:t>Transport/Cities</a:t>
            </a:r>
          </a:p>
          <a:p>
            <a:pPr marL="342900" indent="-342900">
              <a:buFont typeface="Arial" panose="020B0604020202020204" pitchFamily="34" charset="0"/>
              <a:buChar char="•"/>
            </a:pPr>
            <a:r>
              <a:rPr lang="en-US" noProof="0" dirty="0"/>
              <a:t>Energy saving</a:t>
            </a:r>
          </a:p>
          <a:p>
            <a:pPr marL="342900" indent="-342900">
              <a:buFont typeface="Arial" panose="020B0604020202020204" pitchFamily="34" charset="0"/>
              <a:buChar char="•"/>
            </a:pPr>
            <a:endParaRPr lang="en-US" noProof="0" dirty="0"/>
          </a:p>
        </p:txBody>
      </p:sp>
    </p:spTree>
    <p:extLst>
      <p:ext uri="{BB962C8B-B14F-4D97-AF65-F5344CB8AC3E}">
        <p14:creationId xmlns:p14="http://schemas.microsoft.com/office/powerpoint/2010/main" val="401994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8D151-49BD-7B0C-7BB2-501317CDA01D}"/>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306DA68B-BEE3-F436-2E8E-295E981332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7089782D-90F9-CA49-58E0-659A0C83DE7B}"/>
              </a:ext>
            </a:extLst>
          </p:cNvPr>
          <p:cNvSpPr txBox="1"/>
          <p:nvPr/>
        </p:nvSpPr>
        <p:spPr>
          <a:xfrm>
            <a:off x="4092869" y="2314526"/>
            <a:ext cx="4393705" cy="646331"/>
          </a:xfrm>
          <a:prstGeom prst="rect">
            <a:avLst/>
          </a:prstGeom>
          <a:solidFill>
            <a:srgbClr val="EEA821"/>
          </a:solidFill>
        </p:spPr>
        <p:txBody>
          <a:bodyPr wrap="square" rtlCol="0">
            <a:spAutoFit/>
          </a:bodyPr>
          <a:lstStyle/>
          <a:p>
            <a:pPr algn="ctr"/>
            <a:r>
              <a:rPr lang="en-US" sz="3600" b="1" noProof="0" dirty="0">
                <a:solidFill>
                  <a:schemeClr val="bg1"/>
                </a:solidFill>
                <a:latin typeface="Calibri" panose="020F0502020204030204" pitchFamily="34" charset="0"/>
                <a:cs typeface="Calibri" panose="020F0502020204030204" pitchFamily="34" charset="0"/>
              </a:rPr>
              <a:t>CASE STUDIES</a:t>
            </a:r>
          </a:p>
        </p:txBody>
      </p:sp>
      <p:sp>
        <p:nvSpPr>
          <p:cNvPr id="6" name="Rectangle 5">
            <a:extLst>
              <a:ext uri="{FF2B5EF4-FFF2-40B4-BE49-F238E27FC236}">
                <a16:creationId xmlns:a16="http://schemas.microsoft.com/office/drawing/2014/main" id="{480B9D5E-2539-6A9B-BFDA-4E3A947EB501}"/>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A2800B34-F67D-A2F2-5BD0-25157FF17464}"/>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060D1F27-074A-C28F-A3A8-EDFCD564241D}"/>
              </a:ext>
            </a:extLst>
          </p:cNvPr>
          <p:cNvSpPr>
            <a:spLocks noGrp="1"/>
          </p:cNvSpPr>
          <p:nvPr>
            <p:ph type="body" sz="quarter" idx="17"/>
          </p:nvPr>
        </p:nvSpPr>
        <p:spPr>
          <a:xfrm>
            <a:off x="9241981" y="871477"/>
            <a:ext cx="2066906" cy="582221"/>
          </a:xfrm>
        </p:spPr>
        <p:txBody>
          <a:bodyPr/>
          <a:lstStyle/>
          <a:p>
            <a:r>
              <a:rPr lang="en-US" noProof="0"/>
              <a:t>04</a:t>
            </a:r>
          </a:p>
        </p:txBody>
      </p:sp>
      <p:grpSp>
        <p:nvGrpSpPr>
          <p:cNvPr id="10" name="Group 9">
            <a:extLst>
              <a:ext uri="{FF2B5EF4-FFF2-40B4-BE49-F238E27FC236}">
                <a16:creationId xmlns:a16="http://schemas.microsoft.com/office/drawing/2014/main" id="{9F263413-3437-96FF-E730-5DDF4D4B786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D62998D4-EE49-9E9D-B35E-2102A8C6DE0B}"/>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12" name="Freeform 11">
              <a:extLst>
                <a:ext uri="{FF2B5EF4-FFF2-40B4-BE49-F238E27FC236}">
                  <a16:creationId xmlns:a16="http://schemas.microsoft.com/office/drawing/2014/main" id="{ADE0A185-BAB3-9ACA-D40E-679FF34EA8A3}"/>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2202302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E6C7CB5-52DB-3C73-412B-4111FB33AD49}"/>
              </a:ext>
            </a:extLst>
          </p:cNvPr>
          <p:cNvSpPr>
            <a:spLocks noGrp="1"/>
          </p:cNvSpPr>
          <p:nvPr>
            <p:ph type="body" sz="quarter" idx="13"/>
          </p:nvPr>
        </p:nvSpPr>
        <p:spPr/>
        <p:txBody>
          <a:bodyPr/>
          <a:lstStyle/>
          <a:p>
            <a:r>
              <a:rPr lang="en-US" b="1" noProof="0" dirty="0">
                <a:highlight>
                  <a:srgbClr val="EEA821"/>
                </a:highlight>
              </a:rPr>
              <a:t>Case Study: </a:t>
            </a:r>
            <a:r>
              <a:rPr lang="en-US" noProof="0" dirty="0"/>
              <a:t>Data Management Platform at CZU – Plant Phenotyping</a:t>
            </a:r>
          </a:p>
        </p:txBody>
      </p:sp>
      <p:sp>
        <p:nvSpPr>
          <p:cNvPr id="3" name="Zástupný text 2">
            <a:extLst>
              <a:ext uri="{FF2B5EF4-FFF2-40B4-BE49-F238E27FC236}">
                <a16:creationId xmlns:a16="http://schemas.microsoft.com/office/drawing/2014/main" id="{45D14C2B-11B7-F832-ED97-8CDB7A5AD85B}"/>
              </a:ext>
            </a:extLst>
          </p:cNvPr>
          <p:cNvSpPr>
            <a:spLocks noGrp="1"/>
          </p:cNvSpPr>
          <p:nvPr>
            <p:ph type="body" sz="quarter" idx="14"/>
          </p:nvPr>
        </p:nvSpPr>
        <p:spPr>
          <a:xfrm>
            <a:off x="1639836" y="1906438"/>
            <a:ext cx="8849639" cy="4050225"/>
          </a:xfrm>
        </p:spPr>
        <p:txBody>
          <a:bodyPr/>
          <a:lstStyle/>
          <a:p>
            <a:pPr>
              <a:buNone/>
            </a:pPr>
            <a:r>
              <a:rPr lang="en-US" sz="2000" b="1" noProof="0" dirty="0"/>
              <a:t>Problem:</a:t>
            </a:r>
            <a:br>
              <a:rPr lang="en-US" sz="2000" noProof="0" dirty="0"/>
            </a:br>
            <a:r>
              <a:rPr lang="en-US" sz="2000" noProof="0" dirty="0"/>
              <a:t>Agricultural researchers face challenges in managing, sharing, and </a:t>
            </a:r>
            <a:r>
              <a:rPr lang="en-US" sz="2000" noProof="0" dirty="0" err="1"/>
              <a:t>standardising</a:t>
            </a:r>
            <a:r>
              <a:rPr lang="en-US" sz="2000" noProof="0" dirty="0"/>
              <a:t> large datasets related to plant traits, especially across international projects.</a:t>
            </a:r>
          </a:p>
          <a:p>
            <a:pPr>
              <a:buNone/>
            </a:pPr>
            <a:r>
              <a:rPr lang="en-US" sz="2000" b="1" noProof="0" dirty="0"/>
              <a:t>Solution:</a:t>
            </a:r>
            <a:br>
              <a:rPr lang="en-US" sz="2000" noProof="0" dirty="0"/>
            </a:br>
            <a:r>
              <a:rPr lang="en-US" sz="2000" noProof="0" dirty="0"/>
              <a:t>The Czech University of Life Sciences (CZU) developed a domain-specific data management platform using global standards like </a:t>
            </a:r>
            <a:r>
              <a:rPr lang="en-US" sz="2000" noProof="0" dirty="0" err="1"/>
              <a:t>BrAPI</a:t>
            </a:r>
            <a:r>
              <a:rPr lang="en-US" sz="2000" noProof="0" dirty="0"/>
              <a:t> and MIAPPE for plant phenotyping.</a:t>
            </a:r>
          </a:p>
          <a:p>
            <a:pPr>
              <a:buNone/>
            </a:pPr>
            <a:r>
              <a:rPr lang="en-US" sz="2000" b="1" noProof="0" dirty="0"/>
              <a:t>Implementation:</a:t>
            </a:r>
            <a:br>
              <a:rPr lang="en-US" sz="2000" noProof="0" dirty="0"/>
            </a:br>
            <a:r>
              <a:rPr lang="en-US" sz="2000" noProof="0" dirty="0"/>
              <a:t>The platform allows researchers to store, annotate, and share data using structured ontologies and </a:t>
            </a:r>
            <a:r>
              <a:rPr lang="en-US" sz="2000" noProof="0" dirty="0" err="1"/>
              <a:t>standardised</a:t>
            </a:r>
            <a:r>
              <a:rPr lang="en-US" sz="2000" noProof="0" dirty="0"/>
              <a:t> formats. The pipeline also includes automated analysis of plant images and calculation of model coefficients for breeding programs.</a:t>
            </a:r>
          </a:p>
          <a:p>
            <a:r>
              <a:rPr lang="en-US" sz="2000" b="1" noProof="0" dirty="0"/>
              <a:t>Results:</a:t>
            </a:r>
            <a:br>
              <a:rPr lang="en-US" sz="2000" noProof="0" dirty="0"/>
            </a:br>
            <a:r>
              <a:rPr lang="en-US" sz="2000" noProof="0" dirty="0"/>
              <a:t>Improved data interoperability and sharing across research teams, faster evaluation of genotypes, and readiness to expand the system to other domains like hydrology.</a:t>
            </a:r>
          </a:p>
          <a:p>
            <a:endParaRPr lang="en-US" sz="2000" noProof="0" dirty="0"/>
          </a:p>
        </p:txBody>
      </p:sp>
    </p:spTree>
    <p:extLst>
      <p:ext uri="{BB962C8B-B14F-4D97-AF65-F5344CB8AC3E}">
        <p14:creationId xmlns:p14="http://schemas.microsoft.com/office/powerpoint/2010/main" val="4117982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BB85-DD4F-1AED-F528-D0EE092525C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AE012290-C281-B909-6FE8-C8B0094F8C6D}"/>
              </a:ext>
            </a:extLst>
          </p:cNvPr>
          <p:cNvSpPr>
            <a:spLocks noGrp="1"/>
          </p:cNvSpPr>
          <p:nvPr>
            <p:ph type="body" sz="quarter" idx="13"/>
          </p:nvPr>
        </p:nvSpPr>
        <p:spPr/>
        <p:txBody>
          <a:bodyPr/>
          <a:lstStyle/>
          <a:p>
            <a:r>
              <a:rPr lang="en-US" b="1" noProof="0" dirty="0">
                <a:highlight>
                  <a:srgbClr val="EEA821"/>
                </a:highlight>
              </a:rPr>
              <a:t>Case Study: </a:t>
            </a:r>
            <a:r>
              <a:rPr lang="en-US" noProof="0" dirty="0"/>
              <a:t>Predictive Maintenance with IoT Sensors</a:t>
            </a:r>
          </a:p>
        </p:txBody>
      </p:sp>
      <p:sp>
        <p:nvSpPr>
          <p:cNvPr id="3" name="Zástupný text 2">
            <a:extLst>
              <a:ext uri="{FF2B5EF4-FFF2-40B4-BE49-F238E27FC236}">
                <a16:creationId xmlns:a16="http://schemas.microsoft.com/office/drawing/2014/main" id="{E88F4C9C-F95F-E0D9-3880-D241DD1AC324}"/>
              </a:ext>
            </a:extLst>
          </p:cNvPr>
          <p:cNvSpPr>
            <a:spLocks noGrp="1"/>
          </p:cNvSpPr>
          <p:nvPr>
            <p:ph type="body" sz="quarter" idx="14"/>
          </p:nvPr>
        </p:nvSpPr>
        <p:spPr>
          <a:xfrm>
            <a:off x="1639836" y="1906438"/>
            <a:ext cx="8849639" cy="4050225"/>
          </a:xfrm>
        </p:spPr>
        <p:txBody>
          <a:bodyPr/>
          <a:lstStyle/>
          <a:p>
            <a:pPr>
              <a:buNone/>
            </a:pPr>
            <a:r>
              <a:rPr lang="en-US" sz="2000" b="1" noProof="0" dirty="0"/>
              <a:t>Problem:</a:t>
            </a:r>
            <a:br>
              <a:rPr lang="en-US" sz="2000" noProof="0" dirty="0"/>
            </a:br>
            <a:r>
              <a:rPr lang="en-US" sz="2000" noProof="0" dirty="0"/>
              <a:t>Agricultural machinery often fails unexpectedly, causing downtime during critical operations like planting or harvesting.</a:t>
            </a:r>
          </a:p>
          <a:p>
            <a:pPr>
              <a:buNone/>
            </a:pPr>
            <a:r>
              <a:rPr lang="en-US" sz="2000" b="1" noProof="0" dirty="0"/>
              <a:t>Solution:</a:t>
            </a:r>
            <a:br>
              <a:rPr lang="en-US" sz="2000" noProof="0" dirty="0"/>
            </a:br>
            <a:r>
              <a:rPr lang="en-US" sz="2000" noProof="0" dirty="0"/>
              <a:t>IoT-based predictive maintenance uses sensors and AI to monitor machine condition and anticipate failures before they occur.</a:t>
            </a:r>
          </a:p>
          <a:p>
            <a:pPr>
              <a:buNone/>
            </a:pPr>
            <a:r>
              <a:rPr lang="en-US" sz="2000" b="1" noProof="0" dirty="0"/>
              <a:t>Implementation:</a:t>
            </a:r>
            <a:br>
              <a:rPr lang="en-US" sz="2000" noProof="0" dirty="0"/>
            </a:br>
            <a:r>
              <a:rPr lang="en-US" sz="2000" noProof="0" dirty="0"/>
              <a:t>Sensors installed on equipment track sound, temperature, vibration, and usage patterns. The data is analyzed in real time to detect anomalies and predict failures.</a:t>
            </a:r>
          </a:p>
          <a:p>
            <a:r>
              <a:rPr lang="en-US" sz="2000" b="1" noProof="0" dirty="0"/>
              <a:t>Results:</a:t>
            </a:r>
            <a:br>
              <a:rPr lang="en-US" sz="2000" noProof="0" dirty="0"/>
            </a:br>
            <a:r>
              <a:rPr lang="en-US" sz="2000" noProof="0" dirty="0"/>
              <a:t>Reduction in unplanned downtime, increased machinery lifespan, and improved planning of service intervals, leading to significant cost savings.</a:t>
            </a:r>
          </a:p>
          <a:p>
            <a:endParaRPr lang="en-US" sz="2000" noProof="0" dirty="0"/>
          </a:p>
        </p:txBody>
      </p:sp>
    </p:spTree>
    <p:extLst>
      <p:ext uri="{BB962C8B-B14F-4D97-AF65-F5344CB8AC3E}">
        <p14:creationId xmlns:p14="http://schemas.microsoft.com/office/powerpoint/2010/main" val="425931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6087075" y="2024422"/>
            <a:ext cx="700387" cy="566443"/>
          </a:xfrm>
          <a:prstGeom prst="rect">
            <a:avLst/>
          </a:prstGeom>
        </p:spPr>
        <p:txBody>
          <a:bodyPr/>
          <a:lstStyle/>
          <a:p>
            <a:r>
              <a:rPr lang="en-US" noProof="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922371" y="2024423"/>
            <a:ext cx="4541325" cy="566444"/>
          </a:xfrm>
          <a:prstGeom prst="rect">
            <a:avLst/>
          </a:prstGeom>
        </p:spPr>
        <p:txBody>
          <a:bodyPr/>
          <a:lstStyle/>
          <a:p>
            <a:r>
              <a:rPr lang="en-US" noProof="0"/>
              <a:t>Introduction</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6087075" y="2602284"/>
            <a:ext cx="700387" cy="566443"/>
          </a:xfrm>
          <a:prstGeom prst="rect">
            <a:avLst/>
          </a:prstGeom>
        </p:spPr>
        <p:txBody>
          <a:bodyPr/>
          <a:lstStyle/>
          <a:p>
            <a:r>
              <a:rPr lang="en-US" noProof="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922371" y="2602285"/>
            <a:ext cx="4541325" cy="566444"/>
          </a:xfrm>
          <a:prstGeom prst="rect">
            <a:avLst/>
          </a:prstGeom>
        </p:spPr>
        <p:txBody>
          <a:bodyPr/>
          <a:lstStyle/>
          <a:p>
            <a:r>
              <a:rPr lang="en-US" noProof="0"/>
              <a:t>IoT and Database</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6087075" y="3181353"/>
            <a:ext cx="700387" cy="566443"/>
          </a:xfrm>
          <a:prstGeom prst="rect">
            <a:avLst/>
          </a:prstGeom>
        </p:spPr>
        <p:txBody>
          <a:bodyPr/>
          <a:lstStyle/>
          <a:p>
            <a:r>
              <a:rPr lang="en-US" noProof="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922371" y="3181354"/>
            <a:ext cx="4541325" cy="566444"/>
          </a:xfrm>
          <a:prstGeom prst="rect">
            <a:avLst/>
          </a:prstGeom>
        </p:spPr>
        <p:txBody>
          <a:bodyPr/>
          <a:lstStyle/>
          <a:p>
            <a:r>
              <a:rPr lang="en-US" noProof="0"/>
              <a:t>Data Management Platform CZU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501975" y="1576388"/>
            <a:ext cx="4541325" cy="4057649"/>
          </a:xfrm>
          <a:prstGeom prst="rect">
            <a:avLst/>
          </a:prstGeom>
        </p:spPr>
        <p:txBody>
          <a:bodyPr/>
          <a:lstStyle/>
          <a:p>
            <a:r>
              <a:rPr lang="en-US" noProof="0" dirty="0"/>
              <a:t>This module introduces the use of cloud computing in smart agriculture, focusing on real-time data access, decision support systems (DSS), and efficient farm management. Learners will understand how IoT data is stored, processed, and used for better decision-making, while also exploring key challenges like data security, privacy, and interoperability.</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300" noProof="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776288" y="2542465"/>
            <a:ext cx="5617029" cy="1170189"/>
            <a:chOff x="2156224" y="3114739"/>
            <a:chExt cx="8867227" cy="1170189"/>
          </a:xfrm>
        </p:grpSpPr>
        <p:cxnSp>
          <p:nvCxnSpPr>
            <p:cNvPr id="29" name="Straight Connector 28">
              <a:extLst>
                <a:ext uri="{FF2B5EF4-FFF2-40B4-BE49-F238E27FC236}">
                  <a16:creationId xmlns:a16="http://schemas.microsoft.com/office/drawing/2014/main" id="{1CAF9BDE-12B2-80E2-8558-226E9AD0E1AE}"/>
                </a:ext>
              </a:extLst>
            </p:cNvPr>
            <p:cNvCxnSpPr>
              <a:cxnSpLocks/>
            </p:cNvCxnSpPr>
            <p:nvPr userDrawn="1"/>
          </p:nvCxnSpPr>
          <p:spPr>
            <a:xfrm flipV="1">
              <a:off x="2156224" y="3114739"/>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
        <p:nvSpPr>
          <p:cNvPr id="11" name="Text Placeholder 17">
            <a:extLst>
              <a:ext uri="{FF2B5EF4-FFF2-40B4-BE49-F238E27FC236}">
                <a16:creationId xmlns:a16="http://schemas.microsoft.com/office/drawing/2014/main" id="{F38B5623-E680-A4C0-C95C-0EF3F2E2C605}"/>
              </a:ext>
            </a:extLst>
          </p:cNvPr>
          <p:cNvSpPr txBox="1">
            <a:spLocks/>
          </p:cNvSpPr>
          <p:nvPr/>
        </p:nvSpPr>
        <p:spPr>
          <a:xfrm>
            <a:off x="6087075" y="3773540"/>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a:buNone/>
              <a:defRPr sz="3200" b="1" kern="1200" baseline="0">
                <a:solidFill>
                  <a:srgbClr val="00777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noProof="0"/>
              <a:t>04</a:t>
            </a:r>
          </a:p>
        </p:txBody>
      </p:sp>
      <p:sp>
        <p:nvSpPr>
          <p:cNvPr id="13" name="Text Placeholder 18">
            <a:extLst>
              <a:ext uri="{FF2B5EF4-FFF2-40B4-BE49-F238E27FC236}">
                <a16:creationId xmlns:a16="http://schemas.microsoft.com/office/drawing/2014/main" id="{95BBD9E0-C870-2B36-54EA-5F50717E66DE}"/>
              </a:ext>
            </a:extLst>
          </p:cNvPr>
          <p:cNvSpPr txBox="1">
            <a:spLocks/>
          </p:cNvSpPr>
          <p:nvPr/>
        </p:nvSpPr>
        <p:spPr>
          <a:xfrm>
            <a:off x="6922371" y="3773541"/>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noProof="0"/>
              <a:t>Case Study</a:t>
            </a:r>
          </a:p>
        </p:txBody>
      </p:sp>
      <p:cxnSp>
        <p:nvCxnSpPr>
          <p:cNvPr id="23" name="Straight Connector 30">
            <a:extLst>
              <a:ext uri="{FF2B5EF4-FFF2-40B4-BE49-F238E27FC236}">
                <a16:creationId xmlns:a16="http://schemas.microsoft.com/office/drawing/2014/main" id="{2355CC04-4DA3-3005-AE88-6474115F3109}"/>
              </a:ext>
            </a:extLst>
          </p:cNvPr>
          <p:cNvCxnSpPr>
            <a:cxnSpLocks/>
          </p:cNvCxnSpPr>
          <p:nvPr userDrawn="1"/>
        </p:nvCxnSpPr>
        <p:spPr>
          <a:xfrm flipV="1">
            <a:off x="5776288" y="4290298"/>
            <a:ext cx="5617029"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8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5C48A-0B11-75A2-CE1E-A33B8EBE96C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5E39240-799F-FE37-5221-706807060B3F}"/>
              </a:ext>
            </a:extLst>
          </p:cNvPr>
          <p:cNvSpPr>
            <a:spLocks noGrp="1"/>
          </p:cNvSpPr>
          <p:nvPr>
            <p:ph type="body" sz="quarter" idx="13"/>
          </p:nvPr>
        </p:nvSpPr>
        <p:spPr/>
        <p:txBody>
          <a:bodyPr/>
          <a:lstStyle/>
          <a:p>
            <a:r>
              <a:rPr lang="en-US" b="1" noProof="0" dirty="0">
                <a:highlight>
                  <a:srgbClr val="EEA821"/>
                </a:highlight>
              </a:rPr>
              <a:t>Case Study: </a:t>
            </a:r>
            <a:r>
              <a:rPr lang="en-US" noProof="0" dirty="0" err="1"/>
              <a:t>InfluxDB</a:t>
            </a:r>
            <a:r>
              <a:rPr lang="en-US" noProof="0" dirty="0"/>
              <a:t> and Grafana for Time Series Analysis in IoT Agriculture</a:t>
            </a:r>
          </a:p>
        </p:txBody>
      </p:sp>
      <p:sp>
        <p:nvSpPr>
          <p:cNvPr id="3" name="Zástupný text 2">
            <a:extLst>
              <a:ext uri="{FF2B5EF4-FFF2-40B4-BE49-F238E27FC236}">
                <a16:creationId xmlns:a16="http://schemas.microsoft.com/office/drawing/2014/main" id="{9E18EC6D-CE4C-8E52-B703-76ECC26634F0}"/>
              </a:ext>
            </a:extLst>
          </p:cNvPr>
          <p:cNvSpPr>
            <a:spLocks noGrp="1"/>
          </p:cNvSpPr>
          <p:nvPr>
            <p:ph type="body" sz="quarter" idx="14"/>
          </p:nvPr>
        </p:nvSpPr>
        <p:spPr>
          <a:xfrm>
            <a:off x="1639836" y="1906438"/>
            <a:ext cx="8849639" cy="4050225"/>
          </a:xfrm>
        </p:spPr>
        <p:txBody>
          <a:bodyPr/>
          <a:lstStyle/>
          <a:p>
            <a:pPr>
              <a:buNone/>
            </a:pPr>
            <a:r>
              <a:rPr lang="en-US" sz="2000" b="1" noProof="0" dirty="0"/>
              <a:t>Problem:</a:t>
            </a:r>
            <a:br>
              <a:rPr lang="en-US" sz="2000" noProof="0" dirty="0"/>
            </a:br>
            <a:r>
              <a:rPr lang="en-US" sz="2000" noProof="0" dirty="0"/>
              <a:t>Managing and </a:t>
            </a:r>
            <a:r>
              <a:rPr lang="en-US" sz="2000" noProof="0" dirty="0" err="1"/>
              <a:t>visualising</a:t>
            </a:r>
            <a:r>
              <a:rPr lang="en-US" sz="2000" noProof="0" dirty="0"/>
              <a:t> high-frequency sensor data (e.g., soil moisture, temperature) can be difficult with traditional databases.</a:t>
            </a:r>
          </a:p>
          <a:p>
            <a:pPr>
              <a:buNone/>
            </a:pPr>
            <a:r>
              <a:rPr lang="en-US" sz="2000" b="1" noProof="0" dirty="0"/>
              <a:t>Solution:</a:t>
            </a:r>
            <a:br>
              <a:rPr lang="en-US" sz="2000" noProof="0" dirty="0"/>
            </a:br>
            <a:r>
              <a:rPr lang="en-US" sz="2000" noProof="0" dirty="0" err="1"/>
              <a:t>InfluxDB</a:t>
            </a:r>
            <a:r>
              <a:rPr lang="en-US" sz="2000" noProof="0" dirty="0"/>
              <a:t>, a time-series database, combined with Grafana for </a:t>
            </a:r>
            <a:r>
              <a:rPr lang="en-US" sz="2000" noProof="0" dirty="0" err="1"/>
              <a:t>visualisation</a:t>
            </a:r>
            <a:r>
              <a:rPr lang="en-US" sz="2000" noProof="0" dirty="0"/>
              <a:t>, allows efficient monitoring of real-time agricultural data streams.</a:t>
            </a:r>
          </a:p>
          <a:p>
            <a:pPr>
              <a:buNone/>
            </a:pPr>
            <a:r>
              <a:rPr lang="en-US" sz="2000" b="1" noProof="0" dirty="0"/>
              <a:t>Implementation:</a:t>
            </a:r>
            <a:br>
              <a:rPr lang="en-US" sz="2000" noProof="0" dirty="0"/>
            </a:br>
            <a:r>
              <a:rPr lang="en-US" sz="2000" noProof="0" dirty="0"/>
              <a:t>Sensor data is transmitted via HTTP/UDP and stored in </a:t>
            </a:r>
            <a:r>
              <a:rPr lang="en-US" sz="2000" noProof="0" dirty="0" err="1"/>
              <a:t>InfluxDB</a:t>
            </a:r>
            <a:r>
              <a:rPr lang="en-US" sz="2000" noProof="0" dirty="0"/>
              <a:t>. Grafana dashboards provide dynamic visualizations, enabling farmers or researchers to track trends and anomalies in near real-time.</a:t>
            </a:r>
          </a:p>
          <a:p>
            <a:r>
              <a:rPr lang="en-US" sz="2000" b="1" noProof="0" dirty="0"/>
              <a:t>Results:</a:t>
            </a:r>
            <a:br>
              <a:rPr lang="en-US" sz="2000" noProof="0" dirty="0"/>
            </a:br>
            <a:r>
              <a:rPr lang="en-US" sz="2000" noProof="0" dirty="0"/>
              <a:t>Improved visibility into field conditions, quicker reaction to environmental changes, and better understanding of long-term data patterns.</a:t>
            </a:r>
          </a:p>
        </p:txBody>
      </p:sp>
    </p:spTree>
    <p:extLst>
      <p:ext uri="{BB962C8B-B14F-4D97-AF65-F5344CB8AC3E}">
        <p14:creationId xmlns:p14="http://schemas.microsoft.com/office/powerpoint/2010/main" val="375490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825B6-A2AD-BF7C-329D-5CE06BBFDCD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19231CB-E4AB-C8D5-6CD6-130C4E00A360}"/>
              </a:ext>
            </a:extLst>
          </p:cNvPr>
          <p:cNvSpPr>
            <a:spLocks noGrp="1"/>
          </p:cNvSpPr>
          <p:nvPr>
            <p:ph type="body" sz="quarter" idx="13"/>
          </p:nvPr>
        </p:nvSpPr>
        <p:spPr/>
        <p:txBody>
          <a:bodyPr/>
          <a:lstStyle/>
          <a:p>
            <a:r>
              <a:rPr lang="en-US" b="1" noProof="0" dirty="0">
                <a:highlight>
                  <a:srgbClr val="EEA821"/>
                </a:highlight>
              </a:rPr>
              <a:t>Case Study: </a:t>
            </a:r>
            <a:r>
              <a:rPr lang="en-US" noProof="0" dirty="0"/>
              <a:t>MongoDB for Flexible Data Storage in Smart Farming</a:t>
            </a:r>
          </a:p>
        </p:txBody>
      </p:sp>
      <p:sp>
        <p:nvSpPr>
          <p:cNvPr id="3" name="Zástupný text 2">
            <a:extLst>
              <a:ext uri="{FF2B5EF4-FFF2-40B4-BE49-F238E27FC236}">
                <a16:creationId xmlns:a16="http://schemas.microsoft.com/office/drawing/2014/main" id="{0BE496F1-E7FF-A41A-0087-63F74D43B2EA}"/>
              </a:ext>
            </a:extLst>
          </p:cNvPr>
          <p:cNvSpPr>
            <a:spLocks noGrp="1"/>
          </p:cNvSpPr>
          <p:nvPr>
            <p:ph type="body" sz="quarter" idx="14"/>
          </p:nvPr>
        </p:nvSpPr>
        <p:spPr>
          <a:xfrm>
            <a:off x="1639836" y="1906438"/>
            <a:ext cx="8849639" cy="4050225"/>
          </a:xfrm>
        </p:spPr>
        <p:txBody>
          <a:bodyPr/>
          <a:lstStyle/>
          <a:p>
            <a:pPr>
              <a:buNone/>
            </a:pPr>
            <a:r>
              <a:rPr lang="en-US" sz="2000" b="1" noProof="0" dirty="0"/>
              <a:t>Problem:</a:t>
            </a:r>
            <a:br>
              <a:rPr lang="en-US" sz="2000" noProof="0" dirty="0"/>
            </a:br>
            <a:r>
              <a:rPr lang="en-US" sz="2000" noProof="0" dirty="0"/>
              <a:t>Traditional relational databases are too rigid for handling the diverse and unstructured data types generated by modern agricultural technologies.</a:t>
            </a:r>
          </a:p>
          <a:p>
            <a:pPr>
              <a:buNone/>
            </a:pPr>
            <a:r>
              <a:rPr lang="en-US" sz="2000" b="1" noProof="0" dirty="0"/>
              <a:t>Solution:</a:t>
            </a:r>
            <a:br>
              <a:rPr lang="en-US" sz="2000" noProof="0" dirty="0"/>
            </a:br>
            <a:r>
              <a:rPr lang="en-US" sz="2000" noProof="0" dirty="0"/>
              <a:t>MongoDB, a document-oriented NoSQL database, offers a flexible schema-free structure ideal for storing heterogeneous agricultural data.</a:t>
            </a:r>
          </a:p>
          <a:p>
            <a:pPr>
              <a:buNone/>
            </a:pPr>
            <a:r>
              <a:rPr lang="en-US" sz="2000" b="1" noProof="0" dirty="0"/>
              <a:t>Implementation:</a:t>
            </a:r>
            <a:br>
              <a:rPr lang="en-US" sz="2000" noProof="0" dirty="0"/>
            </a:br>
            <a:r>
              <a:rPr lang="en-US" sz="2000" noProof="0" dirty="0"/>
              <a:t>Used to manage IoT device outputs (e.g., from cameras, weather stations), MongoDB stores JSON-like documents that can evolve over time without requiring schema redesign.</a:t>
            </a:r>
          </a:p>
          <a:p>
            <a:r>
              <a:rPr lang="en-US" sz="2000" b="1" noProof="0" dirty="0"/>
              <a:t>Results:</a:t>
            </a:r>
            <a:br>
              <a:rPr lang="en-US" sz="2000" noProof="0" dirty="0"/>
            </a:br>
            <a:r>
              <a:rPr lang="en-US" sz="2000" noProof="0" dirty="0"/>
              <a:t>Faster development of applications, easier integration with mobile/web platforms, and better adaptability to changing data requirements in agricultural research and farm management.</a:t>
            </a:r>
          </a:p>
        </p:txBody>
      </p:sp>
    </p:spTree>
    <p:extLst>
      <p:ext uri="{BB962C8B-B14F-4D97-AF65-F5344CB8AC3E}">
        <p14:creationId xmlns:p14="http://schemas.microsoft.com/office/powerpoint/2010/main" val="411469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noProof="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noProof="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noProof="0">
                <a:solidFill>
                  <a:schemeClr val="bg1"/>
                </a:solidFill>
              </a:rPr>
              <a:t>www.</a:t>
            </a:r>
            <a:r>
              <a:rPr lang="en-US" sz="4000" b="1" noProof="0">
                <a:solidFill>
                  <a:schemeClr val="bg1"/>
                </a:solidFill>
                <a:latin typeface="Calibri" panose="020F0502020204030204" pitchFamily="34" charset="0"/>
                <a:cs typeface="Calibri" panose="020F0502020204030204" pitchFamily="34" charset="0"/>
              </a:rPr>
              <a:t>smartskillsproject</a:t>
            </a:r>
            <a:r>
              <a:rPr lang="en-US" sz="4000" noProof="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
        <p:nvSpPr>
          <p:cNvPr id="5" name="Zástupný text 4">
            <a:extLst>
              <a:ext uri="{FF2B5EF4-FFF2-40B4-BE49-F238E27FC236}">
                <a16:creationId xmlns:a16="http://schemas.microsoft.com/office/drawing/2014/main" id="{D8FE0A73-CFC8-07C1-6095-BF72EAED0E74}"/>
              </a:ext>
            </a:extLst>
          </p:cNvPr>
          <p:cNvSpPr>
            <a:spLocks noGrp="1"/>
          </p:cNvSpPr>
          <p:nvPr>
            <p:ph type="body" sz="quarter" idx="21"/>
          </p:nvPr>
        </p:nvSpPr>
        <p:spPr>
          <a:xfrm>
            <a:off x="6388399" y="3297749"/>
            <a:ext cx="5279726" cy="1149287"/>
          </a:xfrm>
        </p:spPr>
        <p:txBody>
          <a:bodyPr>
            <a:noAutofit/>
          </a:bodyPr>
          <a:lstStyle/>
          <a:p>
            <a:r>
              <a:rPr lang="en-GB" sz="2000" dirty="0"/>
              <a:t>You have completed the third module of </a:t>
            </a:r>
            <a:r>
              <a:rPr lang="en-GB" sz="2000" b="1" dirty="0"/>
              <a:t>Course 1</a:t>
            </a:r>
            <a:r>
              <a:rPr lang="en-GB" sz="2000" dirty="0"/>
              <a:t>! Keep going on this learning journey. </a:t>
            </a:r>
            <a:endParaRPr lang="en-US" sz="2000" dirty="0">
              <a:solidFill>
                <a:srgbClr val="000000"/>
              </a:solidFill>
              <a:ea typeface="Calibri"/>
              <a:cs typeface="Calibri"/>
            </a:endParaRPr>
          </a:p>
          <a:p>
            <a:r>
              <a:rPr lang="en-GB" sz="2000" dirty="0">
                <a:solidFill>
                  <a:schemeClr val="tx1"/>
                </a:solidFill>
              </a:rPr>
              <a:t>In the </a:t>
            </a:r>
            <a:r>
              <a:rPr lang="en-GB" sz="2000" b="1" dirty="0">
                <a:solidFill>
                  <a:schemeClr val="tx1"/>
                </a:solidFill>
              </a:rPr>
              <a:t>next module </a:t>
            </a:r>
            <a:r>
              <a:rPr lang="en-GB" sz="2000" dirty="0">
                <a:solidFill>
                  <a:schemeClr val="tx1"/>
                </a:solidFill>
              </a:rPr>
              <a:t>you will learn about </a:t>
            </a:r>
            <a:r>
              <a:rPr lang="en-US" sz="2000" dirty="0">
                <a:solidFill>
                  <a:schemeClr val="tx1"/>
                </a:solidFill>
              </a:rPr>
              <a:t>GIS Mapping and Field Optimization</a:t>
            </a:r>
            <a:r>
              <a:rPr lang="en-GB" sz="2000" b="1" dirty="0">
                <a:solidFill>
                  <a:schemeClr val="tx1"/>
                </a:solidFill>
              </a:rPr>
              <a:t>. </a:t>
            </a:r>
            <a:endParaRPr lang="en-US" sz="2000" b="1" dirty="0">
              <a:solidFill>
                <a:schemeClr val="tx1"/>
              </a:solidFill>
              <a:ea typeface="Calibri"/>
              <a:cs typeface="Calibri"/>
            </a:endParaRPr>
          </a:p>
        </p:txBody>
      </p:sp>
      <p:sp>
        <p:nvSpPr>
          <p:cNvPr id="6" name="Zástupný text 5">
            <a:extLst>
              <a:ext uri="{FF2B5EF4-FFF2-40B4-BE49-F238E27FC236}">
                <a16:creationId xmlns:a16="http://schemas.microsoft.com/office/drawing/2014/main" id="{36184E10-5789-1CA3-7FC8-8861D3A0763E}"/>
              </a:ext>
            </a:extLst>
          </p:cNvPr>
          <p:cNvSpPr>
            <a:spLocks noGrp="1"/>
          </p:cNvSpPr>
          <p:nvPr>
            <p:ph type="body" sz="quarter" idx="22"/>
          </p:nvPr>
        </p:nvSpPr>
        <p:spPr>
          <a:xfrm>
            <a:off x="6388399" y="2460491"/>
            <a:ext cx="3195485" cy="837258"/>
          </a:xfrm>
        </p:spPr>
        <p:txBody>
          <a:bodyPr/>
          <a:lstStyle/>
          <a:p>
            <a:r>
              <a:rPr lang="en-US" noProof="0" dirty="0"/>
              <a:t>Well done!</a:t>
            </a:r>
          </a:p>
        </p:txBody>
      </p:sp>
    </p:spTree>
    <p:extLst>
      <p:ext uri="{BB962C8B-B14F-4D97-AF65-F5344CB8AC3E}">
        <p14:creationId xmlns:p14="http://schemas.microsoft.com/office/powerpoint/2010/main" val="166709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756139" y="2308088"/>
            <a:ext cx="8599522" cy="646331"/>
          </a:xfrm>
          <a:prstGeom prst="rect">
            <a:avLst/>
          </a:prstGeom>
          <a:solidFill>
            <a:srgbClr val="EEA821"/>
          </a:solidFill>
        </p:spPr>
        <p:txBody>
          <a:bodyPr wrap="square" rtlCol="0">
            <a:spAutoFit/>
          </a:bodyPr>
          <a:lstStyle/>
          <a:p>
            <a:pPr algn="ctr"/>
            <a:r>
              <a:rPr lang="en-US" sz="3600" b="1" noProof="0" dirty="0">
                <a:solidFill>
                  <a:schemeClr val="bg1"/>
                </a:solidFill>
                <a:latin typeface="Calibri" panose="020F0502020204030204" pitchFamily="34" charset="0"/>
                <a:cs typeface="Calibri" panose="020F0502020204030204" pitchFamily="34" charset="0"/>
              </a:rPr>
              <a:t>INTRODUCTION TO THE INFRASTRUCTURE</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noProof="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noProof="0"/>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540BC4C-0574-431B-761F-B4DF6066818C}"/>
              </a:ext>
            </a:extLst>
          </p:cNvPr>
          <p:cNvSpPr>
            <a:spLocks noGrp="1"/>
          </p:cNvSpPr>
          <p:nvPr>
            <p:ph type="body" sz="quarter" idx="13"/>
          </p:nvPr>
        </p:nvSpPr>
        <p:spPr/>
        <p:txBody>
          <a:bodyPr>
            <a:normAutofit/>
          </a:bodyPr>
          <a:lstStyle/>
          <a:p>
            <a:r>
              <a:rPr lang="en-US" b="1" noProof="0"/>
              <a:t>Infrastructure as a Service (IaaS)</a:t>
            </a:r>
          </a:p>
        </p:txBody>
      </p:sp>
      <p:sp>
        <p:nvSpPr>
          <p:cNvPr id="3" name="Zástupný text 2">
            <a:extLst>
              <a:ext uri="{FF2B5EF4-FFF2-40B4-BE49-F238E27FC236}">
                <a16:creationId xmlns:a16="http://schemas.microsoft.com/office/drawing/2014/main" id="{C67E7F59-F250-DACA-3FAE-7143089C44FF}"/>
              </a:ext>
            </a:extLst>
          </p:cNvPr>
          <p:cNvSpPr>
            <a:spLocks noGrp="1"/>
          </p:cNvSpPr>
          <p:nvPr>
            <p:ph type="body" sz="quarter" idx="14"/>
          </p:nvPr>
        </p:nvSpPr>
        <p:spPr>
          <a:xfrm>
            <a:off x="1675006" y="2145323"/>
            <a:ext cx="9637190" cy="3245241"/>
          </a:xfrm>
        </p:spPr>
        <p:txBody>
          <a:bodyPr lIns="91440" tIns="45720" rIns="91440" bIns="45720" anchor="t">
            <a:noAutofit/>
          </a:bodyPr>
          <a:lstStyle/>
          <a:p>
            <a:pPr algn="just"/>
            <a:r>
              <a:rPr lang="en-US" b="1" noProof="0" dirty="0"/>
              <a:t>Infrastructure as a service (IaaS) </a:t>
            </a:r>
            <a:r>
              <a:rPr lang="en-US" noProof="0" dirty="0"/>
              <a:t>is a form of cloud computing that provides </a:t>
            </a:r>
            <a:r>
              <a:rPr lang="en-US" noProof="0" dirty="0" err="1"/>
              <a:t>virtualised</a:t>
            </a:r>
            <a:r>
              <a:rPr lang="en-US" noProof="0" dirty="0"/>
              <a:t> computing components (Virtual servers with CPU, memory, storage, network access, etc.) over the Internet. IaaS consumers do not manage or control the physical cloud infrastructure, but have control over operating systems, storage, and deployed applications.</a:t>
            </a:r>
            <a:endParaRPr lang="cs-CZ" dirty="0"/>
          </a:p>
          <a:p>
            <a:endParaRPr lang="en-US" sz="1200" noProof="0" dirty="0"/>
          </a:p>
          <a:p>
            <a:pPr algn="just"/>
            <a:r>
              <a:rPr lang="en-US" noProof="0" dirty="0"/>
              <a:t>This system can work for farmers, as IaaS </a:t>
            </a:r>
            <a:r>
              <a:rPr lang="en-US" dirty="0"/>
              <a:t>provides</a:t>
            </a:r>
            <a:r>
              <a:rPr lang="en-US" noProof="0" dirty="0"/>
              <a:t> quick, cheap infrastructure that can be expanded or terminated as their requirements change. Traditional companies and farmers, who need computer power to run variable workloads on a tight budget, are perfect cases of IaaS </a:t>
            </a:r>
            <a:r>
              <a:rPr lang="en-US" noProof="0" dirty="0" err="1"/>
              <a:t>adoptors</a:t>
            </a:r>
            <a:r>
              <a:rPr lang="en-US" noProof="0" dirty="0"/>
              <a:t> as they will only pay for the services they use.</a:t>
            </a:r>
            <a:endParaRPr lang="en-US" noProof="0" dirty="0">
              <a:ea typeface="Calibri" panose="020F0502020204030204"/>
              <a:cs typeface="Calibri" panose="020F0502020204030204"/>
            </a:endParaRPr>
          </a:p>
          <a:p>
            <a:endParaRPr lang="en-US" noProof="0" dirty="0"/>
          </a:p>
          <a:p>
            <a:endParaRPr lang="en-US" noProof="0" dirty="0"/>
          </a:p>
        </p:txBody>
      </p:sp>
    </p:spTree>
    <p:extLst>
      <p:ext uri="{BB962C8B-B14F-4D97-AF65-F5344CB8AC3E}">
        <p14:creationId xmlns:p14="http://schemas.microsoft.com/office/powerpoint/2010/main" val="357697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07A6B-FA74-7867-EC76-DF8B74FC3F5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7E55175-842B-7972-FFE9-5158BBE50502}"/>
              </a:ext>
            </a:extLst>
          </p:cNvPr>
          <p:cNvSpPr>
            <a:spLocks noGrp="1"/>
          </p:cNvSpPr>
          <p:nvPr>
            <p:ph type="body" sz="quarter" idx="13"/>
          </p:nvPr>
        </p:nvSpPr>
        <p:spPr/>
        <p:txBody>
          <a:bodyPr>
            <a:normAutofit/>
          </a:bodyPr>
          <a:lstStyle/>
          <a:p>
            <a:r>
              <a:rPr lang="en-US" b="1" noProof="0"/>
              <a:t>Platform as a Service (PaaS)</a:t>
            </a:r>
          </a:p>
        </p:txBody>
      </p:sp>
      <p:sp>
        <p:nvSpPr>
          <p:cNvPr id="3" name="Zástupný text 2">
            <a:extLst>
              <a:ext uri="{FF2B5EF4-FFF2-40B4-BE49-F238E27FC236}">
                <a16:creationId xmlns:a16="http://schemas.microsoft.com/office/drawing/2014/main" id="{A4D59963-9221-4C24-40F6-7855F2D4CE0B}"/>
              </a:ext>
            </a:extLst>
          </p:cNvPr>
          <p:cNvSpPr>
            <a:spLocks noGrp="1"/>
          </p:cNvSpPr>
          <p:nvPr>
            <p:ph type="body" sz="quarter" idx="14"/>
          </p:nvPr>
        </p:nvSpPr>
        <p:spPr>
          <a:xfrm>
            <a:off x="1671542" y="1947896"/>
            <a:ext cx="9796558" cy="3933359"/>
          </a:xfrm>
        </p:spPr>
        <p:txBody>
          <a:bodyPr/>
          <a:lstStyle/>
          <a:p>
            <a:r>
              <a:rPr lang="en-US" noProof="0" dirty="0"/>
              <a:t>This computing delivers development/operating environments as a service. It includes a set of tools and services designed to make coding and deploying the applications quick and efficient.</a:t>
            </a:r>
          </a:p>
          <a:p>
            <a:pPr algn="just"/>
            <a:br>
              <a:rPr lang="en-US" sz="1050" dirty="0"/>
            </a:br>
            <a:r>
              <a:rPr lang="en-US" dirty="0"/>
              <a:t>A PaaS provider hosts the hardware and software on its own infrastructure. As a result, PaaS frees users from having to install and manage in-house hardware and software to develop or run a new application.</a:t>
            </a:r>
          </a:p>
          <a:p>
            <a:pPr algn="just"/>
            <a:r>
              <a:rPr lang="en-US" noProof="0" dirty="0"/>
              <a:t>Development companies and/or factories that want to implement agile methodologies are the most suited for PaaS. PaaS providers publish many services that can be consumed inside applications. Those services will always be available and up-to-date.</a:t>
            </a:r>
          </a:p>
          <a:p>
            <a:endParaRPr lang="en-US" noProof="0" dirty="0"/>
          </a:p>
        </p:txBody>
      </p:sp>
    </p:spTree>
    <p:extLst>
      <p:ext uri="{BB962C8B-B14F-4D97-AF65-F5344CB8AC3E}">
        <p14:creationId xmlns:p14="http://schemas.microsoft.com/office/powerpoint/2010/main" val="362023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69A03-2042-1DC1-C7E1-538A0345CE1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4F368B6-8D05-1DF6-0445-7293D6543ACA}"/>
              </a:ext>
            </a:extLst>
          </p:cNvPr>
          <p:cNvSpPr>
            <a:spLocks noGrp="1"/>
          </p:cNvSpPr>
          <p:nvPr>
            <p:ph type="body" sz="quarter" idx="13"/>
          </p:nvPr>
        </p:nvSpPr>
        <p:spPr/>
        <p:txBody>
          <a:bodyPr>
            <a:normAutofit/>
          </a:bodyPr>
          <a:lstStyle/>
          <a:p>
            <a:r>
              <a:rPr lang="en-US" b="1" noProof="0"/>
              <a:t>Software as a Service (SaaS)</a:t>
            </a:r>
          </a:p>
        </p:txBody>
      </p:sp>
      <p:sp>
        <p:nvSpPr>
          <p:cNvPr id="3" name="Zástupný text 2">
            <a:extLst>
              <a:ext uri="{FF2B5EF4-FFF2-40B4-BE49-F238E27FC236}">
                <a16:creationId xmlns:a16="http://schemas.microsoft.com/office/drawing/2014/main" id="{203A5F5C-6A88-2A76-6DFF-BFF54A7CF824}"/>
              </a:ext>
            </a:extLst>
          </p:cNvPr>
          <p:cNvSpPr>
            <a:spLocks noGrp="1"/>
          </p:cNvSpPr>
          <p:nvPr>
            <p:ph type="body" sz="quarter" idx="14"/>
          </p:nvPr>
        </p:nvSpPr>
        <p:spPr>
          <a:xfrm>
            <a:off x="1675006" y="1772009"/>
            <a:ext cx="10345544" cy="3821537"/>
          </a:xfrm>
        </p:spPr>
        <p:txBody>
          <a:bodyPr/>
          <a:lstStyle/>
          <a:p>
            <a:pPr>
              <a:buNone/>
            </a:pPr>
            <a:r>
              <a:rPr lang="cs-CZ" sz="2200" b="1" dirty="0"/>
              <a:t>In the Software as a Service (SaaS) model, users can access and use software applications that are hosted on remote cloud servers, instead of installing them on their own computers.</a:t>
            </a:r>
            <a:r>
              <a:rPr lang="cs-CZ" sz="2200" dirty="0"/>
              <a:t> These applications are managed and maintained by the service provider, so users don’t need to worry about updates, security, or technical maintenance.</a:t>
            </a:r>
          </a:p>
          <a:p>
            <a:pPr>
              <a:buNone/>
            </a:pPr>
            <a:r>
              <a:rPr lang="cs-CZ" sz="2200" dirty="0"/>
              <a:t>The main advantage of SaaS is </a:t>
            </a:r>
            <a:r>
              <a:rPr lang="cs-CZ" sz="2200" b="1" dirty="0"/>
              <a:t>convenience</a:t>
            </a:r>
            <a:r>
              <a:rPr lang="cs-CZ" sz="2200" dirty="0"/>
              <a:t>—you can use these applications from almost any device that has internet access. This includes desktop computers, laptops, tablets, and smartphones. Most of the time, you simply open a web browser (like Chrome or Safari) and log in to the application, just like you would with email services. Some SaaS platforms also allow connections through programming tools or dedicated mobile apps.</a:t>
            </a:r>
          </a:p>
          <a:p>
            <a:r>
              <a:rPr lang="cs-CZ" sz="2200" dirty="0"/>
              <a:t>This model is widely used today in </a:t>
            </a:r>
            <a:r>
              <a:rPr lang="en-IE" sz="2200" dirty="0"/>
              <a:t>farming </a:t>
            </a:r>
            <a:r>
              <a:rPr lang="cs-CZ" sz="2200" dirty="0"/>
              <a:t>business, education, and daily life because it allows people to work, communicate, and share data easily—without needing complex setups or powerful hardware.</a:t>
            </a:r>
          </a:p>
          <a:p>
            <a:endParaRPr lang="en-US" sz="2200" noProof="0" dirty="0"/>
          </a:p>
        </p:txBody>
      </p:sp>
    </p:spTree>
    <p:extLst>
      <p:ext uri="{BB962C8B-B14F-4D97-AF65-F5344CB8AC3E}">
        <p14:creationId xmlns:p14="http://schemas.microsoft.com/office/powerpoint/2010/main" val="275751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4106-DDA4-5F5C-BA35-C2AC3238085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C3C12D4B-66EB-9B5F-88E6-8D595CC016C4}"/>
              </a:ext>
            </a:extLst>
          </p:cNvPr>
          <p:cNvSpPr>
            <a:spLocks noGrp="1"/>
          </p:cNvSpPr>
          <p:nvPr>
            <p:ph type="body" sz="quarter" idx="13"/>
          </p:nvPr>
        </p:nvSpPr>
        <p:spPr/>
        <p:txBody>
          <a:bodyPr>
            <a:normAutofit/>
          </a:bodyPr>
          <a:lstStyle/>
          <a:p>
            <a:r>
              <a:rPr lang="en-US" b="1" noProof="0"/>
              <a:t>Cloud services</a:t>
            </a:r>
          </a:p>
        </p:txBody>
      </p:sp>
      <p:sp>
        <p:nvSpPr>
          <p:cNvPr id="3" name="Zástupný text 2">
            <a:extLst>
              <a:ext uri="{FF2B5EF4-FFF2-40B4-BE49-F238E27FC236}">
                <a16:creationId xmlns:a16="http://schemas.microsoft.com/office/drawing/2014/main" id="{37525C8B-9213-C1A7-8614-D03CBAC3C507}"/>
              </a:ext>
            </a:extLst>
          </p:cNvPr>
          <p:cNvSpPr>
            <a:spLocks noGrp="1"/>
          </p:cNvSpPr>
          <p:nvPr>
            <p:ph type="body" sz="quarter" idx="14"/>
          </p:nvPr>
        </p:nvSpPr>
        <p:spPr>
          <a:xfrm>
            <a:off x="1556709" y="2655543"/>
            <a:ext cx="8817149" cy="3001108"/>
          </a:xfrm>
        </p:spPr>
        <p:txBody>
          <a:bodyPr/>
          <a:lstStyle/>
          <a:p>
            <a:r>
              <a:rPr lang="cs-CZ" sz="2400" b="1" err="1"/>
              <a:t>Key</a:t>
            </a:r>
            <a:r>
              <a:rPr lang="cs-CZ" sz="2400" b="1"/>
              <a:t> </a:t>
            </a:r>
            <a:r>
              <a:rPr lang="cs-CZ" sz="2400" b="1" err="1"/>
              <a:t>characteristics</a:t>
            </a:r>
            <a:r>
              <a:rPr lang="cs-CZ" sz="2400" b="1"/>
              <a:t> </a:t>
            </a:r>
            <a:r>
              <a:rPr lang="cs-CZ" sz="2400" b="1" err="1"/>
              <a:t>of</a:t>
            </a:r>
            <a:r>
              <a:rPr lang="cs-CZ" sz="2400" b="1"/>
              <a:t> cloud </a:t>
            </a:r>
            <a:r>
              <a:rPr lang="cs-CZ" sz="2400" b="1" err="1"/>
              <a:t>computing</a:t>
            </a:r>
            <a:r>
              <a:rPr lang="cs-CZ" sz="2400" b="1"/>
              <a:t> </a:t>
            </a:r>
            <a:r>
              <a:rPr lang="cs-CZ" sz="2400" b="1" err="1"/>
              <a:t>include</a:t>
            </a:r>
            <a:r>
              <a:rPr lang="cs-CZ" sz="2400" b="1"/>
              <a:t> </a:t>
            </a:r>
            <a:r>
              <a:rPr lang="cs-CZ" sz="2400" b="1" err="1"/>
              <a:t>global</a:t>
            </a:r>
            <a:r>
              <a:rPr lang="cs-CZ" sz="2400" b="1"/>
              <a:t> </a:t>
            </a:r>
            <a:r>
              <a:rPr lang="cs-CZ" sz="2400" b="1" err="1"/>
              <a:t>accessibility</a:t>
            </a:r>
            <a:r>
              <a:rPr lang="cs-CZ" sz="2400" b="1"/>
              <a:t>, </a:t>
            </a:r>
            <a:r>
              <a:rPr lang="cs-CZ" sz="2400" b="1" err="1"/>
              <a:t>allowing</a:t>
            </a:r>
            <a:r>
              <a:rPr lang="cs-CZ" sz="2400" b="1"/>
              <a:t> </a:t>
            </a:r>
            <a:r>
              <a:rPr lang="cs-CZ" sz="2400" b="1" err="1"/>
              <a:t>users</a:t>
            </a:r>
            <a:r>
              <a:rPr lang="cs-CZ" sz="2400" b="1"/>
              <a:t> to run </a:t>
            </a:r>
            <a:r>
              <a:rPr lang="cs-CZ" sz="2400" b="1" err="1"/>
              <a:t>services</a:t>
            </a:r>
            <a:r>
              <a:rPr lang="cs-CZ" sz="2400" b="1"/>
              <a:t> </a:t>
            </a:r>
            <a:r>
              <a:rPr lang="cs-CZ" sz="2400" b="1" err="1"/>
              <a:t>from</a:t>
            </a:r>
            <a:r>
              <a:rPr lang="cs-CZ" sz="2400" b="1"/>
              <a:t> </a:t>
            </a:r>
            <a:r>
              <a:rPr lang="cs-CZ" sz="2400" b="1" err="1"/>
              <a:t>anywhere</a:t>
            </a:r>
            <a:r>
              <a:rPr lang="cs-CZ" sz="2400" b="1"/>
              <a:t> </a:t>
            </a:r>
            <a:r>
              <a:rPr lang="cs-CZ" sz="2400" b="1" err="1"/>
              <a:t>with</a:t>
            </a:r>
            <a:r>
              <a:rPr lang="cs-CZ" sz="2400" b="1"/>
              <a:t> internet </a:t>
            </a:r>
            <a:r>
              <a:rPr lang="cs-CZ" sz="2400" b="1" err="1"/>
              <a:t>access</a:t>
            </a:r>
            <a:r>
              <a:rPr lang="cs-CZ" sz="2400" b="1"/>
              <a:t>.</a:t>
            </a:r>
            <a:r>
              <a:rPr lang="cs-CZ" sz="2400"/>
              <a:t> It </a:t>
            </a:r>
            <a:r>
              <a:rPr lang="cs-CZ" sz="2400" err="1"/>
              <a:t>uses</a:t>
            </a:r>
            <a:r>
              <a:rPr lang="cs-CZ" sz="2400"/>
              <a:t> a </a:t>
            </a:r>
            <a:r>
              <a:rPr lang="cs-CZ" sz="2400" b="1" err="1"/>
              <a:t>pay</a:t>
            </a:r>
            <a:r>
              <a:rPr lang="cs-CZ" sz="2400" b="1"/>
              <a:t>-as-</a:t>
            </a:r>
            <a:r>
              <a:rPr lang="cs-CZ" sz="2400" b="1" err="1"/>
              <a:t>you</a:t>
            </a:r>
            <a:r>
              <a:rPr lang="cs-CZ" sz="2400" b="1"/>
              <a:t>-go</a:t>
            </a:r>
            <a:r>
              <a:rPr lang="cs-CZ" sz="2400"/>
              <a:t> model, so </a:t>
            </a:r>
            <a:r>
              <a:rPr lang="cs-CZ" sz="2400" err="1"/>
              <a:t>you</a:t>
            </a:r>
            <a:r>
              <a:rPr lang="cs-CZ" sz="2400"/>
              <a:t> </a:t>
            </a:r>
            <a:r>
              <a:rPr lang="cs-CZ" sz="2400" err="1"/>
              <a:t>only</a:t>
            </a:r>
            <a:r>
              <a:rPr lang="cs-CZ" sz="2400"/>
              <a:t> </a:t>
            </a:r>
            <a:r>
              <a:rPr lang="cs-CZ" sz="2400" err="1"/>
              <a:t>pay</a:t>
            </a:r>
            <a:r>
              <a:rPr lang="cs-CZ" sz="2400"/>
              <a:t> </a:t>
            </a:r>
            <a:r>
              <a:rPr lang="cs-CZ" sz="2400" err="1"/>
              <a:t>for</a:t>
            </a:r>
            <a:r>
              <a:rPr lang="cs-CZ" sz="2400"/>
              <a:t> </a:t>
            </a:r>
            <a:r>
              <a:rPr lang="cs-CZ" sz="2400" err="1"/>
              <a:t>what</a:t>
            </a:r>
            <a:r>
              <a:rPr lang="cs-CZ" sz="2400"/>
              <a:t> </a:t>
            </a:r>
            <a:r>
              <a:rPr lang="cs-CZ" sz="2400" err="1"/>
              <a:t>you</a:t>
            </a:r>
            <a:r>
              <a:rPr lang="cs-CZ" sz="2400"/>
              <a:t> use. </a:t>
            </a:r>
            <a:r>
              <a:rPr lang="cs-CZ" sz="2400" err="1"/>
              <a:t>The</a:t>
            </a:r>
            <a:r>
              <a:rPr lang="cs-CZ" sz="2400"/>
              <a:t> cloud </a:t>
            </a:r>
            <a:r>
              <a:rPr lang="cs-CZ" sz="2400" err="1"/>
              <a:t>is</a:t>
            </a:r>
            <a:r>
              <a:rPr lang="cs-CZ" sz="2400"/>
              <a:t> </a:t>
            </a:r>
            <a:r>
              <a:rPr lang="cs-CZ" sz="2400" err="1"/>
              <a:t>highly</a:t>
            </a:r>
            <a:r>
              <a:rPr lang="cs-CZ" sz="2400"/>
              <a:t> </a:t>
            </a:r>
            <a:r>
              <a:rPr lang="cs-CZ" sz="2400" b="1" err="1"/>
              <a:t>flexible</a:t>
            </a:r>
            <a:r>
              <a:rPr lang="cs-CZ" sz="2400"/>
              <a:t>, </a:t>
            </a:r>
            <a:r>
              <a:rPr lang="cs-CZ" sz="2400" err="1"/>
              <a:t>adapting</a:t>
            </a:r>
            <a:r>
              <a:rPr lang="cs-CZ" sz="2400"/>
              <a:t> to </a:t>
            </a:r>
            <a:r>
              <a:rPr lang="cs-CZ" sz="2400" err="1"/>
              <a:t>your</a:t>
            </a:r>
            <a:r>
              <a:rPr lang="cs-CZ" sz="2400"/>
              <a:t> </a:t>
            </a:r>
            <a:r>
              <a:rPr lang="cs-CZ" sz="2400" err="1"/>
              <a:t>changing</a:t>
            </a:r>
            <a:r>
              <a:rPr lang="cs-CZ" sz="2400"/>
              <a:t> </a:t>
            </a:r>
            <a:r>
              <a:rPr lang="cs-CZ" sz="2400" err="1"/>
              <a:t>needs</a:t>
            </a:r>
            <a:r>
              <a:rPr lang="cs-CZ" sz="2400"/>
              <a:t>. </a:t>
            </a:r>
            <a:r>
              <a:rPr lang="cs-CZ" sz="2400" err="1"/>
              <a:t>With</a:t>
            </a:r>
            <a:r>
              <a:rPr lang="cs-CZ" sz="2400"/>
              <a:t> </a:t>
            </a:r>
            <a:r>
              <a:rPr lang="cs-CZ" sz="2400" b="1"/>
              <a:t>on-</a:t>
            </a:r>
            <a:r>
              <a:rPr lang="cs-CZ" sz="2400" b="1" err="1"/>
              <a:t>demand</a:t>
            </a:r>
            <a:r>
              <a:rPr lang="cs-CZ" sz="2400" b="1"/>
              <a:t> </a:t>
            </a:r>
            <a:r>
              <a:rPr lang="cs-CZ" sz="2400" b="1" err="1"/>
              <a:t>self-service</a:t>
            </a:r>
            <a:r>
              <a:rPr lang="cs-CZ" sz="2400"/>
              <a:t>, </a:t>
            </a:r>
            <a:r>
              <a:rPr lang="cs-CZ" sz="2400" err="1"/>
              <a:t>resources</a:t>
            </a:r>
            <a:r>
              <a:rPr lang="cs-CZ" sz="2400"/>
              <a:t> </a:t>
            </a:r>
            <a:r>
              <a:rPr lang="cs-CZ" sz="2400" err="1"/>
              <a:t>like</a:t>
            </a:r>
            <a:r>
              <a:rPr lang="cs-CZ" sz="2400"/>
              <a:t> </a:t>
            </a:r>
            <a:r>
              <a:rPr lang="cs-CZ" sz="2400" err="1"/>
              <a:t>storage</a:t>
            </a:r>
            <a:r>
              <a:rPr lang="cs-CZ" sz="2400"/>
              <a:t> </a:t>
            </a:r>
            <a:r>
              <a:rPr lang="cs-CZ" sz="2400" err="1"/>
              <a:t>or</a:t>
            </a:r>
            <a:r>
              <a:rPr lang="cs-CZ" sz="2400"/>
              <a:t> </a:t>
            </a:r>
            <a:r>
              <a:rPr lang="cs-CZ" sz="2400" err="1"/>
              <a:t>applications</a:t>
            </a:r>
            <a:r>
              <a:rPr lang="cs-CZ" sz="2400"/>
              <a:t> </a:t>
            </a:r>
            <a:r>
              <a:rPr lang="cs-CZ" sz="2400" err="1"/>
              <a:t>can</a:t>
            </a:r>
            <a:r>
              <a:rPr lang="cs-CZ" sz="2400"/>
              <a:t> </a:t>
            </a:r>
            <a:r>
              <a:rPr lang="cs-CZ" sz="2400" err="1"/>
              <a:t>be</a:t>
            </a:r>
            <a:r>
              <a:rPr lang="cs-CZ" sz="2400"/>
              <a:t> </a:t>
            </a:r>
            <a:r>
              <a:rPr lang="cs-CZ" sz="2400" err="1"/>
              <a:t>launched</a:t>
            </a:r>
            <a:r>
              <a:rPr lang="cs-CZ" sz="2400"/>
              <a:t> </a:t>
            </a:r>
            <a:r>
              <a:rPr lang="cs-CZ" sz="2400" err="1"/>
              <a:t>instantly</a:t>
            </a:r>
            <a:r>
              <a:rPr lang="cs-CZ" sz="2400"/>
              <a:t>. </a:t>
            </a:r>
            <a:r>
              <a:rPr lang="cs-CZ" sz="2400" err="1"/>
              <a:t>Finally</a:t>
            </a:r>
            <a:r>
              <a:rPr lang="cs-CZ" sz="2400"/>
              <a:t>, </a:t>
            </a:r>
            <a:r>
              <a:rPr lang="cs-CZ" sz="2400" err="1"/>
              <a:t>it</a:t>
            </a:r>
            <a:r>
              <a:rPr lang="cs-CZ" sz="2400"/>
              <a:t> </a:t>
            </a:r>
            <a:r>
              <a:rPr lang="cs-CZ" sz="2400" err="1"/>
              <a:t>ensures</a:t>
            </a:r>
            <a:r>
              <a:rPr lang="cs-CZ" sz="2400"/>
              <a:t> </a:t>
            </a:r>
            <a:r>
              <a:rPr lang="cs-CZ" sz="2400" b="1" err="1"/>
              <a:t>security</a:t>
            </a:r>
            <a:r>
              <a:rPr lang="cs-CZ" sz="2400" b="1"/>
              <a:t> and reliability</a:t>
            </a:r>
            <a:r>
              <a:rPr lang="cs-CZ" sz="2400"/>
              <a:t> </a:t>
            </a:r>
            <a:r>
              <a:rPr lang="cs-CZ" sz="2400" err="1"/>
              <a:t>through</a:t>
            </a:r>
            <a:r>
              <a:rPr lang="cs-CZ" sz="2400"/>
              <a:t> </a:t>
            </a:r>
            <a:r>
              <a:rPr lang="cs-CZ" sz="2400" err="1"/>
              <a:t>built</a:t>
            </a:r>
            <a:r>
              <a:rPr lang="cs-CZ" sz="2400"/>
              <a:t>-in </a:t>
            </a:r>
            <a:r>
              <a:rPr lang="cs-CZ" sz="2400" err="1"/>
              <a:t>protections</a:t>
            </a:r>
            <a:r>
              <a:rPr lang="cs-CZ" sz="2400"/>
              <a:t>, </a:t>
            </a:r>
            <a:r>
              <a:rPr lang="cs-CZ" sz="2400" err="1"/>
              <a:t>backups</a:t>
            </a:r>
            <a:r>
              <a:rPr lang="cs-CZ" sz="2400"/>
              <a:t>, and 24/7 </a:t>
            </a:r>
            <a:r>
              <a:rPr lang="cs-CZ" sz="2400" err="1"/>
              <a:t>availability</a:t>
            </a:r>
            <a:r>
              <a:rPr lang="cs-CZ" sz="2400"/>
              <a:t>.</a:t>
            </a:r>
            <a:endParaRPr lang="en-US" sz="2400" noProof="0"/>
          </a:p>
          <a:p>
            <a:pPr marL="342900" indent="-342900">
              <a:buFont typeface="Arial" panose="020B0604020202020204" pitchFamily="34" charset="0"/>
              <a:buChar char="•"/>
            </a:pPr>
            <a:endParaRPr lang="en-US" noProof="0">
              <a:solidFill>
                <a:srgbClr val="000000"/>
              </a:solidFill>
            </a:endParaRPr>
          </a:p>
        </p:txBody>
      </p:sp>
    </p:spTree>
    <p:extLst>
      <p:ext uri="{BB962C8B-B14F-4D97-AF65-F5344CB8AC3E}">
        <p14:creationId xmlns:p14="http://schemas.microsoft.com/office/powerpoint/2010/main" val="279469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ED0F9-2832-1F2C-AC6F-81D1F965BFD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13EE887-6AFF-2FFE-66BD-2253C396CD11}"/>
              </a:ext>
            </a:extLst>
          </p:cNvPr>
          <p:cNvSpPr>
            <a:spLocks noGrp="1"/>
          </p:cNvSpPr>
          <p:nvPr>
            <p:ph type="body" sz="quarter" idx="13"/>
          </p:nvPr>
        </p:nvSpPr>
        <p:spPr>
          <a:xfrm>
            <a:off x="1639836" y="1056648"/>
            <a:ext cx="7417900" cy="697353"/>
          </a:xfrm>
        </p:spPr>
        <p:txBody>
          <a:bodyPr>
            <a:normAutofit fontScale="85000" lnSpcReduction="10000"/>
          </a:bodyPr>
          <a:lstStyle/>
          <a:p>
            <a:r>
              <a:rPr lang="en-US" b="1" noProof="0"/>
              <a:t>Introduction to Leading IoT Cloud Platforms</a:t>
            </a:r>
          </a:p>
        </p:txBody>
      </p:sp>
      <p:sp>
        <p:nvSpPr>
          <p:cNvPr id="3" name="Zástupný text 2">
            <a:extLst>
              <a:ext uri="{FF2B5EF4-FFF2-40B4-BE49-F238E27FC236}">
                <a16:creationId xmlns:a16="http://schemas.microsoft.com/office/drawing/2014/main" id="{797D8373-52BA-BBEB-291E-F8669DBBB14F}"/>
              </a:ext>
            </a:extLst>
          </p:cNvPr>
          <p:cNvSpPr>
            <a:spLocks noGrp="1"/>
          </p:cNvSpPr>
          <p:nvPr>
            <p:ph type="body" sz="quarter" idx="14"/>
          </p:nvPr>
        </p:nvSpPr>
        <p:spPr>
          <a:xfrm>
            <a:off x="1687425" y="1640567"/>
            <a:ext cx="8817149" cy="3001108"/>
          </a:xfrm>
        </p:spPr>
        <p:txBody>
          <a:bodyPr/>
          <a:lstStyle/>
          <a:p>
            <a:r>
              <a:rPr lang="en-US" noProof="0" dirty="0"/>
              <a:t>Modern precision agriculture relies heavily on cloud-based platforms to collect, process, and </a:t>
            </a:r>
            <a:r>
              <a:rPr lang="en-US" noProof="0" dirty="0" err="1"/>
              <a:t>analyse</a:t>
            </a:r>
            <a:r>
              <a:rPr lang="en-US" noProof="0" dirty="0"/>
              <a:t> data from IoT devices. Several major technology providers offer robust IoT solutions that support smart farming, automation, and data-driven decision-making.</a:t>
            </a:r>
            <a:endParaRPr lang="en-US" b="0" i="0" noProof="0" dirty="0">
              <a:solidFill>
                <a:srgbClr val="222635"/>
              </a:solidFill>
              <a:effectLst/>
            </a:endParaRPr>
          </a:p>
          <a:p>
            <a:pPr marL="342900" indent="-342900">
              <a:buFont typeface="Arial" panose="020B0604020202020204" pitchFamily="34" charset="0"/>
              <a:buChar char="•"/>
            </a:pPr>
            <a:r>
              <a:rPr lang="en-US" b="1" i="0" noProof="0" dirty="0">
                <a:solidFill>
                  <a:srgbClr val="007772"/>
                </a:solidFill>
                <a:effectLst/>
                <a:hlinkClick r:id="rId2"/>
              </a:rPr>
              <a:t>Microsoft Azure IoT Suite</a:t>
            </a:r>
            <a:endParaRPr lang="en-US" b="1" i="0" noProof="0" dirty="0">
              <a:solidFill>
                <a:srgbClr val="007772"/>
              </a:solidFill>
              <a:effectLst/>
            </a:endParaRPr>
          </a:p>
          <a:p>
            <a:pPr marL="342900" indent="-342900">
              <a:buFont typeface="Arial" panose="020B0604020202020204" pitchFamily="34" charset="0"/>
              <a:buChar char="•"/>
            </a:pPr>
            <a:r>
              <a:rPr lang="en-US" b="1" i="0" noProof="0" dirty="0">
                <a:solidFill>
                  <a:srgbClr val="007772"/>
                </a:solidFill>
                <a:effectLst/>
                <a:hlinkClick r:id="rId3"/>
              </a:rPr>
              <a:t>AWS IoT Platform</a:t>
            </a:r>
            <a:endParaRPr lang="en-US" b="1" i="0" noProof="0" dirty="0">
              <a:solidFill>
                <a:srgbClr val="007772"/>
              </a:solidFill>
              <a:effectLst/>
            </a:endParaRPr>
          </a:p>
          <a:p>
            <a:pPr marL="342900" indent="-342900">
              <a:buFont typeface="Arial" panose="020B0604020202020204" pitchFamily="34" charset="0"/>
              <a:buChar char="•"/>
            </a:pPr>
            <a:r>
              <a:rPr lang="en-US" b="1" i="0" noProof="0" dirty="0">
                <a:solidFill>
                  <a:srgbClr val="007772"/>
                </a:solidFill>
                <a:effectLst/>
                <a:hlinkClick r:id="rId4"/>
              </a:rPr>
              <a:t>Google Cloud’s IoT Platform</a:t>
            </a:r>
            <a:endParaRPr lang="en-US" b="1" i="0" noProof="0" dirty="0">
              <a:solidFill>
                <a:srgbClr val="007772"/>
              </a:solidFill>
              <a:effectLst/>
            </a:endParaRPr>
          </a:p>
          <a:p>
            <a:pPr marL="342900" indent="-342900">
              <a:buFont typeface="Arial" panose="020B0604020202020204" pitchFamily="34" charset="0"/>
              <a:buChar char="•"/>
            </a:pPr>
            <a:r>
              <a:rPr lang="en-US" b="1" i="0" noProof="0" dirty="0">
                <a:solidFill>
                  <a:srgbClr val="007772"/>
                </a:solidFill>
                <a:effectLst/>
                <a:hlinkClick r:id="rId5"/>
              </a:rPr>
              <a:t>IBM Watson IoT Platform</a:t>
            </a:r>
            <a:endParaRPr lang="en-US" b="1" i="0" noProof="0" dirty="0">
              <a:solidFill>
                <a:srgbClr val="007772"/>
              </a:solidFill>
              <a:effectLst/>
            </a:endParaRPr>
          </a:p>
          <a:p>
            <a:pPr marL="342900" indent="-342900">
              <a:buFont typeface="Arial" panose="020B0604020202020204" pitchFamily="34" charset="0"/>
              <a:buChar char="•"/>
            </a:pPr>
            <a:r>
              <a:rPr lang="en-US" b="1" i="0" noProof="0" dirty="0">
                <a:solidFill>
                  <a:srgbClr val="007772"/>
                </a:solidFill>
                <a:effectLst/>
                <a:hlinkClick r:id="rId6"/>
              </a:rPr>
              <a:t>Oracle IoT Platform</a:t>
            </a:r>
            <a:endParaRPr lang="en-US" b="1" i="0" noProof="0" dirty="0">
              <a:solidFill>
                <a:srgbClr val="007772"/>
              </a:solidFill>
              <a:effectLst/>
            </a:endParaRPr>
          </a:p>
          <a:p>
            <a:pPr marL="342900" indent="-342900">
              <a:buFont typeface="Arial" panose="020B0604020202020204" pitchFamily="34" charset="0"/>
              <a:buChar char="•"/>
            </a:pPr>
            <a:r>
              <a:rPr lang="en-US" b="1" i="0" noProof="0" dirty="0">
                <a:solidFill>
                  <a:srgbClr val="007772"/>
                </a:solidFill>
                <a:effectLst/>
                <a:hlinkClick r:id="rId7"/>
              </a:rPr>
              <a:t>Cisco IoT Cloud Connect</a:t>
            </a:r>
            <a:endParaRPr lang="en-US" b="1" i="0" noProof="0" dirty="0">
              <a:solidFill>
                <a:srgbClr val="007772"/>
              </a:solidFill>
              <a:effectLst/>
            </a:endParaRPr>
          </a:p>
          <a:p>
            <a:br>
              <a:rPr lang="en-US" b="0" i="0" noProof="0" dirty="0">
                <a:solidFill>
                  <a:srgbClr val="222635"/>
                </a:solidFill>
                <a:effectLst/>
              </a:rPr>
            </a:br>
            <a:endParaRPr lang="en-US" b="0" i="0" noProof="0" dirty="0">
              <a:solidFill>
                <a:srgbClr val="222635"/>
              </a:solidFill>
              <a:effectLst/>
            </a:endParaRPr>
          </a:p>
          <a:p>
            <a:pPr marL="342900" indent="-342900">
              <a:buFont typeface="Arial" panose="020B0604020202020204" pitchFamily="34" charset="0"/>
              <a:buChar char="•"/>
            </a:pPr>
            <a:endParaRPr lang="en-US" noProof="0" dirty="0"/>
          </a:p>
        </p:txBody>
      </p:sp>
    </p:spTree>
    <p:extLst>
      <p:ext uri="{BB962C8B-B14F-4D97-AF65-F5344CB8AC3E}">
        <p14:creationId xmlns:p14="http://schemas.microsoft.com/office/powerpoint/2010/main" val="2926837347"/>
      </p:ext>
    </p:extLst>
  </p:cSld>
  <p:clrMapOvr>
    <a:masterClrMapping/>
  </p:clrMapOvr>
</p:sld>
</file>

<file path=ppt/theme/theme1.xml><?xml version="1.0" encoding="utf-8"?>
<a:theme xmlns:a="http://schemas.openxmlformats.org/drawingml/2006/main" name="Motiv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Skills - landscape ppt with CC licence.pptx" id="{4D768B39-0296-443B-84FA-B5821D21D6C4}" vid="{48C4ECF8-0A10-4632-8B52-E2E587733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9245F-27FA-4E3D-978C-41EC2073B482}">
  <ds:schemaRefs>
    <ds:schemaRef ds:uri="http://schemas.openxmlformats.org/package/2006/metadata/core-properties"/>
    <ds:schemaRef ds:uri="http://purl.org/dc/elements/1.1/"/>
    <ds:schemaRef ds:uri="http://schemas.microsoft.com/office/2006/documentManagement/types"/>
    <ds:schemaRef ds:uri="http://purl.org/dc/dcmitype/"/>
    <ds:schemaRef ds:uri="3374af87-adae-48da-b513-0d7080d8e0e2"/>
    <ds:schemaRef ds:uri="http://purl.org/dc/terms/"/>
    <ds:schemaRef ds:uri="a651b1ec-d991-4d4b-b8eb-4dc0d5a73a78"/>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C5E1B0E-DE68-4CAF-9AE7-D5B2B28A14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BB491E-CB69-4C26-8137-9A832230E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Smart Skills - landscape ppt with CC licence</Template>
  <TotalTime>85</TotalTime>
  <Words>2044</Words>
  <Application>Microsoft Office PowerPoint</Application>
  <PresentationFormat>Widescreen</PresentationFormat>
  <Paragraphs>182</Paragraphs>
  <Slides>32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Montserrat Light</vt:lpstr>
      <vt:lpstr>Times New Roman</vt:lpstr>
      <vt:lpstr>Motiv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Prokopová Štěpánka</dc:creator>
  <cp:lastModifiedBy>Paula Whyte ( Momentum Consulting )</cp:lastModifiedBy>
  <cp:revision>16</cp:revision>
  <dcterms:created xsi:type="dcterms:W3CDTF">2025-04-05T08:28:56Z</dcterms:created>
  <dcterms:modified xsi:type="dcterms:W3CDTF">2025-07-21T13:11:02Z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