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37"/>
  </p:notesMasterIdLst>
  <p:sldIdLst>
    <p:sldId id="4426" r:id="rId6"/>
    <p:sldId id="4362" r:id="rId7"/>
    <p:sldId id="278" r:id="rId8"/>
    <p:sldId id="4358" r:id="rId9"/>
    <p:sldId id="4370" r:id="rId10"/>
    <p:sldId id="4427" r:id="rId11"/>
    <p:sldId id="4394" r:id="rId12"/>
    <p:sldId id="4367" r:id="rId13"/>
    <p:sldId id="4395" r:id="rId14"/>
    <p:sldId id="4376" r:id="rId15"/>
    <p:sldId id="4377" r:id="rId16"/>
    <p:sldId id="4423" r:id="rId17"/>
    <p:sldId id="4378" r:id="rId18"/>
    <p:sldId id="4425" r:id="rId19"/>
    <p:sldId id="4379" r:id="rId20"/>
    <p:sldId id="4422" r:id="rId21"/>
    <p:sldId id="4380" r:id="rId22"/>
    <p:sldId id="4381" r:id="rId23"/>
    <p:sldId id="4382" r:id="rId24"/>
    <p:sldId id="4383" r:id="rId25"/>
    <p:sldId id="4384" r:id="rId26"/>
    <p:sldId id="4385" r:id="rId27"/>
    <p:sldId id="4396" r:id="rId28"/>
    <p:sldId id="4428" r:id="rId29"/>
    <p:sldId id="4368" r:id="rId30"/>
    <p:sldId id="4393" r:id="rId31"/>
    <p:sldId id="4424" r:id="rId32"/>
    <p:sldId id="4429" r:id="rId33"/>
    <p:sldId id="4399" r:id="rId34"/>
    <p:sldId id="4400"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3B45FD-C2E2-CA47-AF5A-DE4807444C84}" name="Kánská Eva" initials="" userId="S::kanska@pef.czu.cz::c085cebe-c9f9-4a47-b534-37c5cb48af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EA821"/>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9"/>
    <p:restoredTop sz="94620"/>
  </p:normalViewPr>
  <p:slideViewPr>
    <p:cSldViewPr snapToGrid="0">
      <p:cViewPr varScale="1">
        <p:scale>
          <a:sx n="100" d="100"/>
          <a:sy n="100"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F6AA-A7AC-8D01-0BEE-797D04EC8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C5DA-672F-655E-F97C-39C015991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39549-E5B3-9E6D-39E1-D6477A6336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063A2A-B193-4D5F-7140-DF2B97B0A5C6}"/>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7907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EE07-401B-C7B3-2800-C29CB166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5C3E-4FE9-8AAC-CEA4-1E1BB5EE4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4BCC-F9FD-3002-BF64-FFEB35DF6D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1D360-BA96-6818-E021-2DF88295215A}"/>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15324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4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0F100-BFFD-BC0C-2CB1-2E4BDEF0D5C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BE2009FD-4E9C-D877-AE9C-009A921F93F9}"/>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D3EAF8B7-13D2-D87C-B2FF-C13B5F280BC5}"/>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8B9D3576-CC7A-9FB6-5F0C-C05A975FADF0}"/>
              </a:ext>
            </a:extLst>
          </p:cNvPr>
          <p:cNvSpPr>
            <a:spLocks noGrp="1"/>
          </p:cNvSpPr>
          <p:nvPr>
            <p:ph type="sldNum" sz="quarter" idx="5"/>
          </p:nvPr>
        </p:nvSpPr>
        <p:spPr/>
        <p:txBody>
          <a:bodyPr/>
          <a:lstStyle/>
          <a:p>
            <a:fld id="{9ED4A299-DD6E-4F4E-AAAF-972CE464E941}" type="slidenum">
              <a:rPr lang="en-US" smtClean="0"/>
              <a:t>29</a:t>
            </a:fld>
            <a:endParaRPr lang="en-US"/>
          </a:p>
        </p:txBody>
      </p:sp>
    </p:spTree>
    <p:extLst>
      <p:ext uri="{BB962C8B-B14F-4D97-AF65-F5344CB8AC3E}">
        <p14:creationId xmlns:p14="http://schemas.microsoft.com/office/powerpoint/2010/main" val="171794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E3F0-3283-77BF-C8BC-8AECC81628E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F40096C-BBE4-971D-8D1B-6800DD3CE0C1}"/>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644D620-172B-86B0-7D04-9C645BDD6322}"/>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29055E74-E9F3-9A93-E03E-58239E4CD84C}"/>
              </a:ext>
            </a:extLst>
          </p:cNvPr>
          <p:cNvSpPr>
            <a:spLocks noGrp="1"/>
          </p:cNvSpPr>
          <p:nvPr>
            <p:ph type="sldNum" sz="quarter" idx="5"/>
          </p:nvPr>
        </p:nvSpPr>
        <p:spPr/>
        <p:txBody>
          <a:bodyPr/>
          <a:lstStyle/>
          <a:p>
            <a:fld id="{9ED4A299-DD6E-4F4E-AAAF-972CE464E941}" type="slidenum">
              <a:rPr lang="en-US" smtClean="0"/>
              <a:t>30</a:t>
            </a:fld>
            <a:endParaRPr lang="en-US"/>
          </a:p>
        </p:txBody>
      </p:sp>
    </p:spTree>
    <p:extLst>
      <p:ext uri="{BB962C8B-B14F-4D97-AF65-F5344CB8AC3E}">
        <p14:creationId xmlns:p14="http://schemas.microsoft.com/office/powerpoint/2010/main" val="1363803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r>
              <a:rPr lang="cs-CZ"/>
              <a:t>Kliknutím na ikonu přidáte obrázek.</a:t>
            </a:r>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r>
              <a:rPr lang="cs-CZ"/>
              <a:t>Kliknutím na ikonu přidáte obrázek.</a:t>
            </a:r>
            <a:endParaRPr lang="en-US"/>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r>
              <a:rPr lang="cs-CZ"/>
              <a:t>Kliknutím na ikonu přidáte obrázek.</a:t>
            </a:r>
            <a:endParaRPr lang="en-US"/>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6001217"/>
            <a:ext cx="1654868" cy="368492"/>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pic>
        <p:nvPicPr>
          <p:cNvPr id="2" name="Picture 1" descr="A grey and black sign with a person in a circle&#10;&#10;AI-generated content may be incorrect.">
            <a:extLst>
              <a:ext uri="{FF2B5EF4-FFF2-40B4-BE49-F238E27FC236}">
                <a16:creationId xmlns:a16="http://schemas.microsoft.com/office/drawing/2014/main" id="{4BCF39E1-97A1-CBE0-CFD2-7AF34D91BB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E9E35AAE-F4A5-0413-9DEF-66B12144CB20}"/>
              </a:ext>
            </a:extLst>
          </p:cNvPr>
          <p:cNvSpPr txBox="1"/>
          <p:nvPr userDrawn="1"/>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a:solidFill>
                  <a:srgbClr val="404040"/>
                </a:solidFill>
              </a:rPr>
              <a:t>This license enables </a:t>
            </a:r>
            <a:r>
              <a:rPr lang="en-IE" sz="500" err="1">
                <a:solidFill>
                  <a:srgbClr val="404040"/>
                </a:solidFill>
              </a:rPr>
              <a:t>reusers</a:t>
            </a:r>
            <a:r>
              <a:rPr lang="en-IE" sz="500">
                <a:solidFill>
                  <a:srgbClr val="404040"/>
                </a:solidFill>
              </a:rPr>
              <a:t> to distribute, remix, adapt, and build upon the material in any medium or format, so long as </a:t>
            </a:r>
            <a:r>
              <a:rPr lang="en-US" sz="500">
                <a:solidFill>
                  <a:srgbClr val="404040"/>
                </a:solidFill>
              </a:rPr>
              <a:t>attribution is given to the creator. The license allows for commercial use. CC BY includes the following elements:</a:t>
            </a:r>
          </a:p>
          <a:p>
            <a:pPr algn="just"/>
            <a:r>
              <a:rPr lang="en-US" sz="500">
                <a:solidFill>
                  <a:srgbClr val="404040"/>
                </a:solidFill>
              </a:rPr>
              <a:t>BY: credit must be given to the creator.</a:t>
            </a:r>
            <a:endParaRPr lang="en-US" sz="500">
              <a:solidFill>
                <a:srgbClr val="404040"/>
              </a:solidFill>
              <a:ea typeface="Calibri"/>
              <a:cs typeface="Calibri"/>
            </a:endParaRPr>
          </a:p>
        </p:txBody>
      </p:sp>
      <p:sp>
        <p:nvSpPr>
          <p:cNvPr id="5" name="Rectangle 4">
            <a:extLst>
              <a:ext uri="{FF2B5EF4-FFF2-40B4-BE49-F238E27FC236}">
                <a16:creationId xmlns:a16="http://schemas.microsoft.com/office/drawing/2014/main" id="{1F40F692-5E39-AC24-BEC2-08F210E7C5A9}"/>
              </a:ext>
            </a:extLst>
          </p:cNvPr>
          <p:cNvSpPr/>
          <p:nvPr userDrawn="1"/>
        </p:nvSpPr>
        <p:spPr>
          <a:xfrm>
            <a:off x="8058928" y="5988251"/>
            <a:ext cx="3288458" cy="400110"/>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5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5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42565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95450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3367483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427495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208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49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4287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89101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1998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6818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69323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08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105600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26530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75253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64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12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441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138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53489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23621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129182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2306054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5680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232320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2.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7" r:id="rId20"/>
    <p:sldLayoutId id="214748367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3385593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acancytechnology.com/iot-based-smart-farming-solutions" TargetMode="External"/><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https://www.semtech.com/uploads/images/LoRa_Web_Home_LoRaWAN.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0.xml"/><Relationship Id="rId4" Type="http://schemas.openxmlformats.org/officeDocument/2006/relationships/image" Target="https://www.semtech.com/uploads/images/LoRa_Web_Home_LoRaWAN.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20.xml"/><Relationship Id="rId4" Type="http://schemas.openxmlformats.org/officeDocument/2006/relationships/image" Target="https://www.semtech.com/uploads/images/LoRa_Web_Home_LoRaWAN.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unipi.technology/"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hXC7vCcg2xo?feature=oembed" TargetMode="External"/><Relationship Id="rId1" Type="http://schemas.openxmlformats.org/officeDocument/2006/relationships/tags" Target="../tags/tag1.xml"/><Relationship Id="rId5" Type="http://schemas.openxmlformats.org/officeDocument/2006/relationships/image" Target="../media/image44.jpeg"/><Relationship Id="rId4" Type="http://schemas.openxmlformats.org/officeDocument/2006/relationships/hyperlink" Target="https://www.youtube.com/watch?v=1kUE0BZtTR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en/photo/1435307" TargetMode="External"/><Relationship Id="rId2" Type="http://schemas.openxmlformats.org/officeDocument/2006/relationships/image" Target="../media/image46.jpeg"/><Relationship Id="rId1" Type="http://schemas.openxmlformats.org/officeDocument/2006/relationships/slideLayout" Target="../slideLayouts/slideLayout13.xml"/><Relationship Id="rId4" Type="http://schemas.openxmlformats.org/officeDocument/2006/relationships/hyperlink" Target="https://gdpr.eu/what-is-gdp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easternpeak.com/blog/iot-in-agriculture-technology-use-cases-for-smart-farming-and-challenges-to-consid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9CE5A-D9DE-8044-3FE3-AF241A7F428F}"/>
            </a:ext>
          </a:extLst>
        </p:cNvPr>
        <p:cNvGrpSpPr/>
        <p:nvPr/>
      </p:nvGrpSpPr>
      <p:grpSpPr>
        <a:xfrm>
          <a:off x="0" y="0"/>
          <a:ext cx="0" cy="0"/>
          <a:chOff x="0" y="0"/>
          <a:chExt cx="0" cy="0"/>
        </a:xfrm>
      </p:grpSpPr>
      <p:pic>
        <p:nvPicPr>
          <p:cNvPr id="67" name="Picture Placeholder 14">
            <a:extLst>
              <a:ext uri="{FF2B5EF4-FFF2-40B4-BE49-F238E27FC236}">
                <a16:creationId xmlns:a16="http://schemas.microsoft.com/office/drawing/2014/main" id="{2404692F-9C30-353B-0473-675F9684B3A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0" y="2463800"/>
            <a:ext cx="12192000" cy="4394200"/>
          </a:xfrm>
        </p:spPr>
      </p:pic>
      <p:sp>
        <p:nvSpPr>
          <p:cNvPr id="5" name="Rectangle 4">
            <a:extLst>
              <a:ext uri="{FF2B5EF4-FFF2-40B4-BE49-F238E27FC236}">
                <a16:creationId xmlns:a16="http://schemas.microsoft.com/office/drawing/2014/main" id="{9A51E4FC-1078-B736-7B32-A1B990474CB8}"/>
              </a:ext>
            </a:extLst>
          </p:cNvPr>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96681A-C5EC-A9FE-69A2-3EE799AD71FB}"/>
              </a:ext>
            </a:extLst>
          </p:cNvPr>
          <p:cNvSpPr>
            <a:spLocks noGrp="1"/>
          </p:cNvSpPr>
          <p:nvPr>
            <p:ph type="body" sz="quarter" idx="19"/>
          </p:nvPr>
        </p:nvSpPr>
        <p:spPr>
          <a:xfrm>
            <a:off x="499655" y="2273158"/>
            <a:ext cx="3674780" cy="1364808"/>
          </a:xfrm>
        </p:spPr>
        <p:txBody>
          <a:bodyPr>
            <a:normAutofit/>
          </a:bodyPr>
          <a:lstStyle/>
          <a:p>
            <a:r>
              <a:rPr lang="cs-CZ" dirty="0">
                <a:solidFill>
                  <a:schemeClr val="bg1"/>
                </a:solidFill>
              </a:rPr>
              <a:t>Course 1:</a:t>
            </a:r>
            <a:r>
              <a:rPr lang="en-IE" dirty="0">
                <a:solidFill>
                  <a:schemeClr val="bg1"/>
                </a:solidFill>
              </a:rPr>
              <a:t> </a:t>
            </a:r>
            <a:r>
              <a:rPr lang="cs-CZ" dirty="0">
                <a:solidFill>
                  <a:schemeClr val="bg1"/>
                </a:solidFill>
              </a:rPr>
              <a:t>Digital Farming and Precision Agriculture</a:t>
            </a:r>
            <a:endParaRPr lang="en-US" dirty="0">
              <a:solidFill>
                <a:schemeClr val="bg1"/>
              </a:solidFill>
            </a:endParaRPr>
          </a:p>
          <a:p>
            <a:endParaRPr lang="en-US" dirty="0">
              <a:solidFill>
                <a:schemeClr val="bg1"/>
              </a:solidFill>
            </a:endParaRPr>
          </a:p>
        </p:txBody>
      </p:sp>
      <p:sp>
        <p:nvSpPr>
          <p:cNvPr id="11" name="Rectangle 10">
            <a:extLst>
              <a:ext uri="{FF2B5EF4-FFF2-40B4-BE49-F238E27FC236}">
                <a16:creationId xmlns:a16="http://schemas.microsoft.com/office/drawing/2014/main" id="{04F86FB7-E285-A4A4-C5EE-8734832A5F64}"/>
              </a:ext>
            </a:extLst>
          </p:cNvPr>
          <p:cNvSpPr/>
          <p:nvPr/>
        </p:nvSpPr>
        <p:spPr>
          <a:xfrm>
            <a:off x="0" y="5706534"/>
            <a:ext cx="4701309"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B7E9B8F-FBB9-724E-99A6-6E2357628F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sp>
        <p:nvSpPr>
          <p:cNvPr id="68" name="Text Placeholder 58">
            <a:extLst>
              <a:ext uri="{FF2B5EF4-FFF2-40B4-BE49-F238E27FC236}">
                <a16:creationId xmlns:a16="http://schemas.microsoft.com/office/drawing/2014/main" id="{E15B1FF5-590F-6904-A152-47626E415F3C}"/>
              </a:ext>
            </a:extLst>
          </p:cNvPr>
          <p:cNvSpPr txBox="1">
            <a:spLocks/>
          </p:cNvSpPr>
          <p:nvPr/>
        </p:nvSpPr>
        <p:spPr>
          <a:xfrm>
            <a:off x="6348046" y="5556737"/>
            <a:ext cx="5843954"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err="1">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a:t>
            </a:r>
            <a:r>
              <a:rPr lang="en-US" sz="4000" err="1">
                <a:solidFill>
                  <a:schemeClr val="bg1"/>
                </a:solidFill>
              </a:rPr>
              <a:t>eu</a:t>
            </a:r>
            <a:endParaRPr lang="en-US" sz="4000">
              <a:solidFill>
                <a:schemeClr val="bg1"/>
              </a:solidFill>
            </a:endParaRPr>
          </a:p>
        </p:txBody>
      </p:sp>
      <p:grpSp>
        <p:nvGrpSpPr>
          <p:cNvPr id="69" name="Group 68">
            <a:extLst>
              <a:ext uri="{FF2B5EF4-FFF2-40B4-BE49-F238E27FC236}">
                <a16:creationId xmlns:a16="http://schemas.microsoft.com/office/drawing/2014/main" id="{A89A3B14-E4D5-11D6-CDA6-A76D48AAE20F}"/>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90DEF668-3EC9-91E1-2366-F803457BEF6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367724F-754D-2976-F21B-FA33973D8B9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2" name="Picture 1" descr="A grey and black sign with a person in a circle&#10;&#10;AI-generated content may be incorrect.">
            <a:extLst>
              <a:ext uri="{FF2B5EF4-FFF2-40B4-BE49-F238E27FC236}">
                <a16:creationId xmlns:a16="http://schemas.microsoft.com/office/drawing/2014/main" id="{1A801D47-E8B3-FEEA-B88B-F967091E8DF1}"/>
              </a:ext>
            </a:extLst>
          </p:cNvPr>
          <p:cNvPicPr>
            <a:picLocks noChangeAspect="1"/>
          </p:cNvPicPr>
          <p:nvPr/>
        </p:nvPicPr>
        <p:blipFill>
          <a:blip r:embed="rId5"/>
          <a:stretch>
            <a:fillRect/>
          </a:stretch>
        </p:blipFill>
        <p:spPr>
          <a:xfrm>
            <a:off x="3133513" y="5901656"/>
            <a:ext cx="1123257" cy="382670"/>
          </a:xfrm>
          <a:prstGeom prst="rect">
            <a:avLst/>
          </a:prstGeom>
        </p:spPr>
      </p:pic>
      <p:sp>
        <p:nvSpPr>
          <p:cNvPr id="4" name="Text Placeholder 2">
            <a:extLst>
              <a:ext uri="{FF2B5EF4-FFF2-40B4-BE49-F238E27FC236}">
                <a16:creationId xmlns:a16="http://schemas.microsoft.com/office/drawing/2014/main" id="{043F1AFF-10A1-0CDE-FC54-3467D4DF8429}"/>
              </a:ext>
            </a:extLst>
          </p:cNvPr>
          <p:cNvSpPr txBox="1">
            <a:spLocks/>
          </p:cNvSpPr>
          <p:nvPr/>
        </p:nvSpPr>
        <p:spPr>
          <a:xfrm>
            <a:off x="499655" y="3429000"/>
            <a:ext cx="3674780" cy="1748935"/>
          </a:xfrm>
          <a:prstGeom prst="rect">
            <a:avLst/>
          </a:prstGeom>
        </p:spPr>
        <p:txBody>
          <a:bodyPr anchor="ctr">
            <a:norm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spcBef>
                <a:spcPts val="0"/>
              </a:spcBef>
            </a:pPr>
            <a:r>
              <a:rPr lang="en-IE" sz="3400" dirty="0">
                <a:solidFill>
                  <a:schemeClr val="bg1"/>
                </a:solidFill>
              </a:rPr>
              <a:t>M2: </a:t>
            </a:r>
            <a:r>
              <a:rPr lang="cs-CZ" sz="3400" dirty="0">
                <a:solidFill>
                  <a:schemeClr val="bg1"/>
                </a:solidFill>
              </a:rPr>
              <a:t>IoT devices, sensors, actuators, converters    </a:t>
            </a:r>
            <a:endParaRPr lang="en-US" sz="3400" dirty="0">
              <a:solidFill>
                <a:schemeClr val="bg1"/>
              </a:solidFill>
            </a:endParaRPr>
          </a:p>
        </p:txBody>
      </p:sp>
    </p:spTree>
    <p:extLst>
      <p:ext uri="{BB962C8B-B14F-4D97-AF65-F5344CB8AC3E}">
        <p14:creationId xmlns:p14="http://schemas.microsoft.com/office/powerpoint/2010/main" val="372666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0FDF-AF84-9820-5459-C7F3240F8F7E}"/>
            </a:ext>
          </a:extLst>
        </p:cNvPr>
        <p:cNvGrpSpPr/>
        <p:nvPr/>
      </p:nvGrpSpPr>
      <p:grpSpPr>
        <a:xfrm>
          <a:off x="0" y="0"/>
          <a:ext cx="0" cy="0"/>
          <a:chOff x="0" y="0"/>
          <a:chExt cx="0" cy="0"/>
        </a:xfrm>
      </p:grpSpPr>
      <p:sp>
        <p:nvSpPr>
          <p:cNvPr id="5" name="Zástupný text 4">
            <a:extLst>
              <a:ext uri="{FF2B5EF4-FFF2-40B4-BE49-F238E27FC236}">
                <a16:creationId xmlns:a16="http://schemas.microsoft.com/office/drawing/2014/main" id="{42564F9A-64D1-8F19-9FEB-8B82D67F33D4}"/>
              </a:ext>
            </a:extLst>
          </p:cNvPr>
          <p:cNvSpPr>
            <a:spLocks noGrp="1"/>
          </p:cNvSpPr>
          <p:nvPr>
            <p:ph type="body" sz="quarter" idx="16"/>
          </p:nvPr>
        </p:nvSpPr>
        <p:spPr>
          <a:xfrm>
            <a:off x="904856" y="653173"/>
            <a:ext cx="10052954" cy="803654"/>
          </a:xfrm>
        </p:spPr>
        <p:txBody>
          <a:bodyPr/>
          <a:lstStyle/>
          <a:p>
            <a:r>
              <a:rPr lang="en-US" b="1" dirty="0"/>
              <a:t>The Physical Principles of Sensing</a:t>
            </a:r>
            <a:endParaRPr lang="cs-CZ" b="1" dirty="0"/>
          </a:p>
        </p:txBody>
      </p:sp>
      <p:sp>
        <p:nvSpPr>
          <p:cNvPr id="6" name="Zástupný text 5">
            <a:extLst>
              <a:ext uri="{FF2B5EF4-FFF2-40B4-BE49-F238E27FC236}">
                <a16:creationId xmlns:a16="http://schemas.microsoft.com/office/drawing/2014/main" id="{D0CF3818-B222-085B-448F-75D7CCCF3C02}"/>
              </a:ext>
            </a:extLst>
          </p:cNvPr>
          <p:cNvSpPr>
            <a:spLocks noGrp="1"/>
          </p:cNvSpPr>
          <p:nvPr>
            <p:ph type="body" sz="quarter" idx="19"/>
          </p:nvPr>
        </p:nvSpPr>
        <p:spPr>
          <a:xfrm>
            <a:off x="4035287" y="2510248"/>
            <a:ext cx="6922523" cy="3932338"/>
          </a:xfrm>
        </p:spPr>
        <p:txBody>
          <a:bodyPr/>
          <a:lstStyle/>
          <a:p>
            <a:pPr marL="342900" indent="-342900">
              <a:buFont typeface="Arial" panose="020B0604020202020204" pitchFamily="34" charset="0"/>
              <a:buChar char="•"/>
            </a:pPr>
            <a:r>
              <a:rPr lang="cs-CZ" sz="2000" dirty="0"/>
              <a:t>Impact</a:t>
            </a:r>
          </a:p>
          <a:p>
            <a:pPr marL="342900" indent="-342900">
              <a:buFont typeface="Arial" panose="020B0604020202020204" pitchFamily="34" charset="0"/>
              <a:buChar char="•"/>
            </a:pPr>
            <a:r>
              <a:rPr lang="en-IE" sz="2000" dirty="0"/>
              <a:t>S</a:t>
            </a:r>
            <a:r>
              <a:rPr lang="cs-CZ" sz="2000" dirty="0"/>
              <a:t>ensorVibration</a:t>
            </a:r>
          </a:p>
          <a:p>
            <a:pPr marL="342900" indent="-342900">
              <a:buFont typeface="Arial" panose="020B0604020202020204" pitchFamily="34" charset="0"/>
              <a:buChar char="•"/>
            </a:pPr>
            <a:r>
              <a:rPr lang="en-IE" sz="2000" dirty="0"/>
              <a:t>S</a:t>
            </a:r>
            <a:r>
              <a:rPr lang="cs-CZ" sz="2000" dirty="0"/>
              <a:t>ensorPhotoresisto</a:t>
            </a:r>
          </a:p>
          <a:p>
            <a:pPr marL="342900" indent="-342900">
              <a:buFont typeface="Arial" panose="020B0604020202020204" pitchFamily="34" charset="0"/>
              <a:buChar char="•"/>
            </a:pPr>
            <a:r>
              <a:rPr lang="cs-CZ" sz="2000" dirty="0"/>
              <a:t>ButtonTemperature</a:t>
            </a:r>
          </a:p>
          <a:p>
            <a:pPr marL="342900" indent="-342900">
              <a:buFont typeface="Arial" panose="020B0604020202020204" pitchFamily="34" charset="0"/>
              <a:buChar char="•"/>
            </a:pPr>
            <a:r>
              <a:rPr lang="en-IE" sz="2000" dirty="0"/>
              <a:t>S</a:t>
            </a:r>
            <a:r>
              <a:rPr lang="cs-CZ" sz="2000" dirty="0"/>
              <a:t>ensorHall</a:t>
            </a:r>
          </a:p>
          <a:p>
            <a:pPr marL="342900" indent="-342900">
              <a:buFont typeface="Arial" panose="020B0604020202020204" pitchFamily="34" charset="0"/>
              <a:buChar char="•"/>
            </a:pPr>
            <a:r>
              <a:rPr lang="en-IE" sz="2000" dirty="0"/>
              <a:t>S</a:t>
            </a:r>
            <a:r>
              <a:rPr lang="cs-CZ" sz="2000" dirty="0"/>
              <a:t>ensorMagnetic</a:t>
            </a:r>
          </a:p>
          <a:p>
            <a:pPr marL="342900" indent="-342900">
              <a:buFont typeface="Arial" panose="020B0604020202020204" pitchFamily="34" charset="0"/>
              <a:buChar char="•"/>
            </a:pPr>
            <a:r>
              <a:rPr lang="en-IE" sz="2000" dirty="0"/>
              <a:t>S</a:t>
            </a:r>
            <a:r>
              <a:rPr lang="cs-CZ" sz="2000" dirty="0"/>
              <a:t>ensorOptical</a:t>
            </a:r>
          </a:p>
          <a:p>
            <a:pPr marL="342900" indent="-342900">
              <a:buFont typeface="Arial" panose="020B0604020202020204" pitchFamily="34" charset="0"/>
              <a:buChar char="•"/>
            </a:pPr>
            <a:r>
              <a:rPr lang="en-IE" sz="2000" dirty="0"/>
              <a:t>B</a:t>
            </a:r>
            <a:r>
              <a:rPr lang="cs-CZ" sz="2000" dirty="0"/>
              <a:t>arrier module</a:t>
            </a:r>
          </a:p>
          <a:p>
            <a:pPr marL="342900" indent="-342900">
              <a:buFont typeface="Arial" panose="020B0604020202020204" pitchFamily="34" charset="0"/>
              <a:buChar char="•"/>
            </a:pPr>
            <a:r>
              <a:rPr lang="cs-CZ" sz="2000" dirty="0"/>
              <a:t>Heart rate detector</a:t>
            </a:r>
          </a:p>
          <a:p>
            <a:pPr marL="342900" indent="-342900">
              <a:buFont typeface="Arial" panose="020B0604020202020204" pitchFamily="34" charset="0"/>
              <a:buChar char="•"/>
            </a:pPr>
            <a:r>
              <a:rPr lang="cs-CZ" sz="2000" dirty="0"/>
              <a:t>Power relay 5V</a:t>
            </a:r>
          </a:p>
          <a:p>
            <a:pPr marL="342900" indent="-342900">
              <a:buFont typeface="Arial" panose="020B0604020202020204" pitchFamily="34" charset="0"/>
              <a:buChar char="•"/>
            </a:pPr>
            <a:r>
              <a:rPr lang="cs-CZ" sz="2000" dirty="0"/>
              <a:t>Gas detector</a:t>
            </a:r>
          </a:p>
          <a:p>
            <a:pPr marL="342900" indent="-342900">
              <a:buFont typeface="Arial" panose="020B0604020202020204" pitchFamily="34" charset="0"/>
              <a:buChar char="•"/>
            </a:pPr>
            <a:r>
              <a:rPr lang="cs-CZ" sz="2000" dirty="0"/>
              <a:t>And more….</a:t>
            </a:r>
          </a:p>
        </p:txBody>
      </p:sp>
      <p:pic>
        <p:nvPicPr>
          <p:cNvPr id="2" name="Zástupný obsah 7">
            <a:extLst>
              <a:ext uri="{FF2B5EF4-FFF2-40B4-BE49-F238E27FC236}">
                <a16:creationId xmlns:a16="http://schemas.microsoft.com/office/drawing/2014/main" id="{0BC7C4B2-8953-F991-7CE9-F90376C37A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6931238" y="2386103"/>
            <a:ext cx="4239602" cy="3907396"/>
          </a:xfrm>
          <a:prstGeom prst="rect">
            <a:avLst/>
          </a:prstGeom>
        </p:spPr>
      </p:pic>
      <p:pic>
        <p:nvPicPr>
          <p:cNvPr id="7" name="Picture 2" descr="Soustava SI – Wikipedie">
            <a:extLst>
              <a:ext uri="{FF2B5EF4-FFF2-40B4-BE49-F238E27FC236}">
                <a16:creationId xmlns:a16="http://schemas.microsoft.com/office/drawing/2014/main" id="{3978279A-6E53-8EA2-5D7F-AABFA043B0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0782" y="3032397"/>
            <a:ext cx="2801475" cy="2801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F376CB48-1D23-4FED-01E3-28BC1327D028}"/>
              </a:ext>
            </a:extLst>
          </p:cNvPr>
          <p:cNvSpPr txBox="1"/>
          <p:nvPr/>
        </p:nvSpPr>
        <p:spPr>
          <a:xfrm>
            <a:off x="904856" y="1307654"/>
            <a:ext cx="10567816" cy="1323439"/>
          </a:xfrm>
          <a:prstGeom prst="rect">
            <a:avLst/>
          </a:prstGeom>
          <a:noFill/>
        </p:spPr>
        <p:txBody>
          <a:bodyPr wrap="square">
            <a:spAutoFit/>
          </a:bodyPr>
          <a:lstStyle/>
          <a:p>
            <a:r>
              <a:rPr lang="en-US" sz="2000" i="0" dirty="0">
                <a:solidFill>
                  <a:srgbClr val="424242"/>
                </a:solidFill>
                <a:effectLst/>
              </a:rPr>
              <a:t>The International System of Units (SI) provides the foundation for measuring physical quantities such as length, mass, time, and temperature. Various sensors and modules—like temperature sensors, gas detectors, and heart rate monitors—convert real-world phenomena into measurable data based on these units.</a:t>
            </a:r>
            <a:endParaRPr lang="cs-CZ" sz="2000" dirty="0"/>
          </a:p>
        </p:txBody>
      </p:sp>
    </p:spTree>
    <p:extLst>
      <p:ext uri="{BB962C8B-B14F-4D97-AF65-F5344CB8AC3E}">
        <p14:creationId xmlns:p14="http://schemas.microsoft.com/office/powerpoint/2010/main" val="7082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16524B1-3910-EB22-662E-E5B97687D5B3}"/>
              </a:ext>
            </a:extLst>
          </p:cNvPr>
          <p:cNvSpPr>
            <a:spLocks noGrp="1"/>
          </p:cNvSpPr>
          <p:nvPr>
            <p:ph type="body" sz="quarter" idx="16"/>
          </p:nvPr>
        </p:nvSpPr>
        <p:spPr>
          <a:xfrm>
            <a:off x="904856" y="648032"/>
            <a:ext cx="10052954" cy="803654"/>
          </a:xfrm>
        </p:spPr>
        <p:txBody>
          <a:bodyPr/>
          <a:lstStyle/>
          <a:p>
            <a:r>
              <a:rPr lang="cs-CZ" b="1" dirty="0"/>
              <a:t>Final </a:t>
            </a:r>
            <a:r>
              <a:rPr lang="en-IE" b="1" dirty="0"/>
              <a:t>M</a:t>
            </a:r>
            <a:r>
              <a:rPr lang="cs-CZ" b="1" dirty="0"/>
              <a:t>echanical </a:t>
            </a:r>
            <a:r>
              <a:rPr lang="en-IE" dirty="0"/>
              <a:t>D</a:t>
            </a:r>
            <a:r>
              <a:rPr lang="cs-CZ" b="1" dirty="0"/>
              <a:t>esign</a:t>
            </a:r>
          </a:p>
        </p:txBody>
      </p:sp>
      <p:sp>
        <p:nvSpPr>
          <p:cNvPr id="9" name="Zástupný text 8">
            <a:extLst>
              <a:ext uri="{FF2B5EF4-FFF2-40B4-BE49-F238E27FC236}">
                <a16:creationId xmlns:a16="http://schemas.microsoft.com/office/drawing/2014/main" id="{4C137D0D-5C1D-4FEE-252B-E81C3677D614}"/>
              </a:ext>
            </a:extLst>
          </p:cNvPr>
          <p:cNvSpPr>
            <a:spLocks noGrp="1"/>
          </p:cNvSpPr>
          <p:nvPr>
            <p:ph type="body" sz="quarter" idx="19"/>
          </p:nvPr>
        </p:nvSpPr>
        <p:spPr>
          <a:xfrm>
            <a:off x="904856" y="1298449"/>
            <a:ext cx="10644414" cy="4940926"/>
          </a:xfrm>
        </p:spPr>
        <p:txBody>
          <a:bodyPr/>
          <a:lstStyle/>
          <a:p>
            <a:pPr marL="0" indent="0"/>
            <a:r>
              <a:rPr lang="en-US" dirty="0"/>
              <a:t>This image presents various sensors used in agriculture and environmental monitoring, such as weather stations, soil moisture sensors, and temperature-humidity sensors. These devices help collect real-time data to support efficient farming and sustainable environmental management.</a:t>
            </a:r>
            <a:endParaRPr lang="cs-CZ" dirty="0"/>
          </a:p>
        </p:txBody>
      </p:sp>
      <p:pic>
        <p:nvPicPr>
          <p:cNvPr id="4" name="Zástupný obsah 7">
            <a:extLst>
              <a:ext uri="{FF2B5EF4-FFF2-40B4-BE49-F238E27FC236}">
                <a16:creationId xmlns:a16="http://schemas.microsoft.com/office/drawing/2014/main" id="{10E7ADC9-6072-81E2-F269-E3BF37FC76BE}"/>
              </a:ext>
            </a:extLst>
          </p:cNvPr>
          <p:cNvPicPr>
            <a:picLocks noChangeAspect="1"/>
          </p:cNvPicPr>
          <p:nvPr/>
        </p:nvPicPr>
        <p:blipFill>
          <a:blip r:embed="rId2"/>
          <a:stretch>
            <a:fillRect/>
          </a:stretch>
        </p:blipFill>
        <p:spPr>
          <a:xfrm>
            <a:off x="2424376" y="2676881"/>
            <a:ext cx="2653334" cy="3533087"/>
          </a:xfrm>
          <a:prstGeom prst="rect">
            <a:avLst/>
          </a:prstGeom>
        </p:spPr>
      </p:pic>
      <p:pic>
        <p:nvPicPr>
          <p:cNvPr id="5" name="Obrázek 4">
            <a:extLst>
              <a:ext uri="{FF2B5EF4-FFF2-40B4-BE49-F238E27FC236}">
                <a16:creationId xmlns:a16="http://schemas.microsoft.com/office/drawing/2014/main" id="{9FFB1645-E0F3-1411-97B6-7EA20C8D1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3255" y="2676881"/>
            <a:ext cx="2354585" cy="1635817"/>
          </a:xfrm>
          <a:prstGeom prst="rect">
            <a:avLst/>
          </a:prstGeom>
        </p:spPr>
      </p:pic>
      <p:pic>
        <p:nvPicPr>
          <p:cNvPr id="6" name="Obrázek 5">
            <a:extLst>
              <a:ext uri="{FF2B5EF4-FFF2-40B4-BE49-F238E27FC236}">
                <a16:creationId xmlns:a16="http://schemas.microsoft.com/office/drawing/2014/main" id="{79A526B4-BA88-C5C3-4F51-F7F66AEC4A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7699" y="2676875"/>
            <a:ext cx="2193513" cy="2036833"/>
          </a:xfrm>
          <a:prstGeom prst="rect">
            <a:avLst/>
          </a:prstGeom>
        </p:spPr>
      </p:pic>
      <p:pic>
        <p:nvPicPr>
          <p:cNvPr id="7" name="Obrázek 6">
            <a:extLst>
              <a:ext uri="{FF2B5EF4-FFF2-40B4-BE49-F238E27FC236}">
                <a16:creationId xmlns:a16="http://schemas.microsoft.com/office/drawing/2014/main" id="{164823C8-3A2E-1EE8-C7BB-BAA49E08C1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0650" y="4414045"/>
            <a:ext cx="653033" cy="1562997"/>
          </a:xfrm>
          <a:prstGeom prst="rect">
            <a:avLst/>
          </a:prstGeom>
        </p:spPr>
      </p:pic>
      <p:pic>
        <p:nvPicPr>
          <p:cNvPr id="8" name="Obrázek 7">
            <a:extLst>
              <a:ext uri="{FF2B5EF4-FFF2-40B4-BE49-F238E27FC236}">
                <a16:creationId xmlns:a16="http://schemas.microsoft.com/office/drawing/2014/main" id="{16D8A0DE-4E50-329A-AC41-64A0830704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0547" y="4007771"/>
            <a:ext cx="1852358" cy="2375543"/>
          </a:xfrm>
          <a:prstGeom prst="rect">
            <a:avLst/>
          </a:prstGeom>
        </p:spPr>
      </p:pic>
    </p:spTree>
    <p:extLst>
      <p:ext uri="{BB962C8B-B14F-4D97-AF65-F5344CB8AC3E}">
        <p14:creationId xmlns:p14="http://schemas.microsoft.com/office/powerpoint/2010/main" val="172913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F2D3-35CA-830A-B5CD-48E244277F3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D89E7EF-FE64-DDCF-71FB-3EC33C7BF40F}"/>
              </a:ext>
            </a:extLst>
          </p:cNvPr>
          <p:cNvSpPr>
            <a:spLocks noGrp="1"/>
          </p:cNvSpPr>
          <p:nvPr>
            <p:ph type="body" sz="quarter" idx="13"/>
          </p:nvPr>
        </p:nvSpPr>
        <p:spPr/>
        <p:txBody>
          <a:bodyPr/>
          <a:lstStyle/>
          <a:p>
            <a:r>
              <a:rPr lang="en-US" b="1" dirty="0">
                <a:highlight>
                  <a:srgbClr val="EEA821"/>
                </a:highlight>
              </a:rPr>
              <a:t>Case Study: </a:t>
            </a:r>
            <a:r>
              <a:rPr lang="en-US" dirty="0"/>
              <a:t>Weather Station Integration with Farm Management System</a:t>
            </a:r>
            <a:endParaRPr lang="cs-CZ" dirty="0"/>
          </a:p>
        </p:txBody>
      </p:sp>
      <p:sp>
        <p:nvSpPr>
          <p:cNvPr id="3" name="Zástupný text 2">
            <a:extLst>
              <a:ext uri="{FF2B5EF4-FFF2-40B4-BE49-F238E27FC236}">
                <a16:creationId xmlns:a16="http://schemas.microsoft.com/office/drawing/2014/main" id="{CF0BA022-CD69-3E5B-0EB5-FF553336294F}"/>
              </a:ext>
            </a:extLst>
          </p:cNvPr>
          <p:cNvSpPr>
            <a:spLocks noGrp="1"/>
          </p:cNvSpPr>
          <p:nvPr>
            <p:ph type="body" sz="quarter" idx="14"/>
          </p:nvPr>
        </p:nvSpPr>
        <p:spPr>
          <a:xfrm>
            <a:off x="1639836" y="1906438"/>
            <a:ext cx="9104364" cy="4050225"/>
          </a:xfrm>
        </p:spPr>
        <p:txBody>
          <a:bodyPr/>
          <a:lstStyle/>
          <a:p>
            <a:pPr>
              <a:buNone/>
            </a:pPr>
            <a:r>
              <a:rPr lang="en-US" sz="2000" dirty="0"/>
              <a:t>Farmers often rely on regional forecasts, which may not reflect microclimates on their land. IoT weather stations installed directly on the farm can monitor rainfall, temperature, wind speed, humidity, and pressure. This data integrates into farm management platforms, improving decisions about planting, pesticide application, and harvest timing. However, weather sensors must be rugged and accurate, and data must be cross-validated to prevent errors in critical decisions.</a:t>
            </a:r>
            <a:endParaRPr lang="cs-CZ" sz="2000" dirty="0"/>
          </a:p>
          <a:p>
            <a:r>
              <a:rPr lang="en-US" b="1" dirty="0"/>
              <a:t>Problem: </a:t>
            </a:r>
            <a:r>
              <a:rPr lang="en-US" dirty="0"/>
              <a:t>Weather variability affects farm operations</a:t>
            </a:r>
          </a:p>
          <a:p>
            <a:r>
              <a:rPr lang="en-US" b="1" dirty="0"/>
              <a:t>Solution: </a:t>
            </a:r>
            <a:r>
              <a:rPr lang="en-US" dirty="0"/>
              <a:t>On-site IoT weather stations linked to digital dashboards</a:t>
            </a:r>
          </a:p>
          <a:p>
            <a:r>
              <a:rPr lang="en-US" b="1" dirty="0"/>
              <a:t>Data used for </a:t>
            </a:r>
            <a:r>
              <a:rPr lang="en-US" dirty="0"/>
              <a:t>sowing, spraying, and harvesting decisions</a:t>
            </a:r>
          </a:p>
          <a:p>
            <a:r>
              <a:rPr lang="en-US" b="1" dirty="0"/>
              <a:t>Benefits: </a:t>
            </a:r>
            <a:r>
              <a:rPr lang="en-US" dirty="0"/>
              <a:t>Increased timing precision and risk reduction</a:t>
            </a:r>
          </a:p>
          <a:p>
            <a:r>
              <a:rPr lang="en-US" b="1" dirty="0"/>
              <a:t>Challenges: </a:t>
            </a:r>
            <a:r>
              <a:rPr lang="en-US" dirty="0"/>
              <a:t>Data validation, sensor durability in harsh weather</a:t>
            </a:r>
            <a:endParaRPr lang="cs-CZ" dirty="0"/>
          </a:p>
        </p:txBody>
      </p:sp>
    </p:spTree>
    <p:extLst>
      <p:ext uri="{BB962C8B-B14F-4D97-AF65-F5344CB8AC3E}">
        <p14:creationId xmlns:p14="http://schemas.microsoft.com/office/powerpoint/2010/main" val="370842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8EE0-DCF6-A397-EA54-BC11E22329AB}"/>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B931D67-65FB-79FF-4768-94F791B89D16}"/>
              </a:ext>
            </a:extLst>
          </p:cNvPr>
          <p:cNvSpPr>
            <a:spLocks noGrp="1"/>
          </p:cNvSpPr>
          <p:nvPr>
            <p:ph type="body" sz="quarter" idx="16"/>
          </p:nvPr>
        </p:nvSpPr>
        <p:spPr/>
        <p:txBody>
          <a:bodyPr/>
          <a:lstStyle/>
          <a:p>
            <a:r>
              <a:rPr lang="cs-CZ" b="1"/>
              <a:t>IoT Sensor </a:t>
            </a:r>
            <a:r>
              <a:rPr lang="cs-CZ" b="1" err="1"/>
              <a:t>example</a:t>
            </a:r>
            <a:endParaRPr lang="cs-CZ" b="1"/>
          </a:p>
        </p:txBody>
      </p:sp>
      <p:sp>
        <p:nvSpPr>
          <p:cNvPr id="4" name="Zástupný text 3">
            <a:extLst>
              <a:ext uri="{FF2B5EF4-FFF2-40B4-BE49-F238E27FC236}">
                <a16:creationId xmlns:a16="http://schemas.microsoft.com/office/drawing/2014/main" id="{4979C7CC-BB70-6471-6B86-7C80811716A6}"/>
              </a:ext>
            </a:extLst>
          </p:cNvPr>
          <p:cNvSpPr>
            <a:spLocks noGrp="1"/>
          </p:cNvSpPr>
          <p:nvPr>
            <p:ph type="body" sz="quarter" idx="19"/>
          </p:nvPr>
        </p:nvSpPr>
        <p:spPr/>
        <p:txBody>
          <a:bodyPr/>
          <a:lstStyle/>
          <a:p>
            <a:endParaRPr lang="cs-CZ"/>
          </a:p>
        </p:txBody>
      </p:sp>
      <p:pic>
        <p:nvPicPr>
          <p:cNvPr id="6" name="Obrázek 5" descr="Obsah obrázku snímek obrazovky&#10;&#10;Obsah vygenerovaný umělou inteligencí může být nesprávný.">
            <a:extLst>
              <a:ext uri="{FF2B5EF4-FFF2-40B4-BE49-F238E27FC236}">
                <a16:creationId xmlns:a16="http://schemas.microsoft.com/office/drawing/2014/main" id="{8AADFD80-F7E9-BEA5-1BA2-6CB7EE255A5F}"/>
              </a:ext>
            </a:extLst>
          </p:cNvPr>
          <p:cNvPicPr>
            <a:picLocks noChangeAspect="1"/>
          </p:cNvPicPr>
          <p:nvPr/>
        </p:nvPicPr>
        <p:blipFill>
          <a:blip r:embed="rId2"/>
          <a:stretch>
            <a:fillRect/>
          </a:stretch>
        </p:blipFill>
        <p:spPr>
          <a:xfrm>
            <a:off x="904856" y="1418468"/>
            <a:ext cx="10646168" cy="4820906"/>
          </a:xfrm>
          <a:prstGeom prst="rect">
            <a:avLst/>
          </a:prstGeom>
        </p:spPr>
      </p:pic>
      <p:sp>
        <p:nvSpPr>
          <p:cNvPr id="7" name="Textové pole 12">
            <a:extLst>
              <a:ext uri="{FF2B5EF4-FFF2-40B4-BE49-F238E27FC236}">
                <a16:creationId xmlns:a16="http://schemas.microsoft.com/office/drawing/2014/main" id="{35EB487E-0C96-8659-D694-A34B46392C98}"/>
              </a:ext>
            </a:extLst>
          </p:cNvPr>
          <p:cNvSpPr txBox="1"/>
          <p:nvPr/>
        </p:nvSpPr>
        <p:spPr>
          <a:xfrm>
            <a:off x="1039327" y="1522134"/>
            <a:ext cx="5540010" cy="2859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endParaRPr lang="en-GB" sz="2400" b="1" kern="100" dirty="0">
              <a:solidFill>
                <a:srgbClr val="FFFFFF"/>
              </a:solidFill>
              <a:effectLst/>
              <a:ea typeface="Aptos" panose="020B0004020202020204" pitchFamily="34" charset="0"/>
              <a:cs typeface="Times New Roman" panose="02020603050405020304" pitchFamily="18" charset="0"/>
            </a:endParaRPr>
          </a:p>
          <a:p>
            <a:pPr algn="ctr">
              <a:buNone/>
            </a:pPr>
            <a:r>
              <a:rPr lang="cs-CZ" sz="2400" b="1" kern="100" dirty="0" err="1">
                <a:solidFill>
                  <a:srgbClr val="FFFFFF"/>
                </a:solidFill>
                <a:effectLst/>
                <a:ea typeface="Aptos" panose="020B0004020202020204" pitchFamily="34" charset="0"/>
                <a:cs typeface="Times New Roman" panose="02020603050405020304" pitchFamily="18" charset="0"/>
              </a:rPr>
              <a:t>IoT</a:t>
            </a:r>
            <a:r>
              <a:rPr lang="cs-CZ" sz="2400" b="1" kern="100" dirty="0">
                <a:solidFill>
                  <a:srgbClr val="FFFFFF"/>
                </a:solidFill>
                <a:effectLst/>
                <a:ea typeface="Aptos" panose="020B0004020202020204" pitchFamily="34" charset="0"/>
                <a:cs typeface="Times New Roman" panose="02020603050405020304" pitchFamily="18" charset="0"/>
              </a:rPr>
              <a:t> </a:t>
            </a:r>
            <a:r>
              <a:rPr lang="cs-CZ" sz="2400" b="1" kern="100" dirty="0" err="1">
                <a:solidFill>
                  <a:srgbClr val="FFFFFF"/>
                </a:solidFill>
                <a:effectLst/>
                <a:ea typeface="Aptos" panose="020B0004020202020204" pitchFamily="34" charset="0"/>
                <a:cs typeface="Times New Roman" panose="02020603050405020304" pitchFamily="18" charset="0"/>
              </a:rPr>
              <a:t>Weather</a:t>
            </a:r>
            <a:r>
              <a:rPr lang="cs-CZ" sz="2400" b="1" kern="100" dirty="0">
                <a:solidFill>
                  <a:srgbClr val="FFFFFF"/>
                </a:solidFill>
                <a:effectLst/>
                <a:ea typeface="Aptos" panose="020B0004020202020204" pitchFamily="34" charset="0"/>
                <a:cs typeface="Times New Roman" panose="02020603050405020304" pitchFamily="18" charset="0"/>
              </a:rPr>
              <a:t> Station </a:t>
            </a:r>
            <a:endParaRPr lang="cs-CZ" sz="2400" kern="100" dirty="0">
              <a:effectLst/>
              <a:ea typeface="Aptos" panose="020B0004020202020204" pitchFamily="34" charset="0"/>
              <a:cs typeface="Times New Roman" panose="02020603050405020304" pitchFamily="18" charset="0"/>
            </a:endParaRPr>
          </a:p>
          <a:p>
            <a:pPr>
              <a:buNone/>
            </a:pPr>
            <a:r>
              <a:rPr lang="en-GB" sz="2400" kern="100" dirty="0">
                <a:solidFill>
                  <a:srgbClr val="FFFFFF"/>
                </a:solidFill>
                <a:effectLst/>
                <a:ea typeface="Aptos" panose="020B0004020202020204" pitchFamily="34" charset="0"/>
                <a:cs typeface="Times New Roman" panose="02020603050405020304" pitchFamily="18" charset="0"/>
              </a:rPr>
              <a:t> </a:t>
            </a:r>
            <a:endParaRPr lang="cs-CZ" sz="2400" kern="100" dirty="0">
              <a:effectLst/>
              <a:ea typeface="Aptos" panose="020B0004020202020204" pitchFamily="34" charset="0"/>
              <a:cs typeface="Times New Roman" panose="02020603050405020304" pitchFamily="18" charset="0"/>
            </a:endParaRPr>
          </a:p>
          <a:p>
            <a:pPr algn="ctr"/>
            <a:r>
              <a:rPr lang="en-GB" sz="2400" kern="100" dirty="0">
                <a:solidFill>
                  <a:srgbClr val="FFFFFF"/>
                </a:solidFill>
                <a:effectLst/>
                <a:ea typeface="Aptos" panose="020B0004020202020204" pitchFamily="34" charset="0"/>
                <a:cs typeface="Times New Roman" panose="02020603050405020304" pitchFamily="18" charset="0"/>
              </a:rPr>
              <a:t>Accurate, Reliable</a:t>
            </a:r>
            <a:r>
              <a:rPr lang="en-GB" sz="2400" kern="100" dirty="0">
                <a:solidFill>
                  <a:srgbClr val="FFFFFF"/>
                </a:solidFill>
                <a:ea typeface="Aptos" panose="020B0004020202020204" pitchFamily="34" charset="0"/>
                <a:cs typeface="Times New Roman" panose="02020603050405020304" pitchFamily="18" charset="0"/>
              </a:rPr>
              <a:t> and Continuous Weather Monitoring </a:t>
            </a:r>
            <a:r>
              <a:rPr lang="en-GB" sz="2400" kern="100" dirty="0">
                <a:solidFill>
                  <a:srgbClr val="FFFFFF"/>
                </a:solidFill>
                <a:effectLst/>
                <a:ea typeface="Aptos" panose="020B0004020202020204" pitchFamily="34" charset="0"/>
                <a:cs typeface="Times New Roman" panose="02020603050405020304" pitchFamily="18" charset="0"/>
              </a:rPr>
              <a:t> </a:t>
            </a:r>
          </a:p>
          <a:p>
            <a:endParaRPr lang="en-GB" sz="2400" b="1" kern="100" dirty="0">
              <a:ln w="9525" cap="flat" cmpd="sng" algn="ctr">
                <a:solidFill>
                  <a:srgbClr val="FFFFFF"/>
                </a:solidFill>
                <a:prstDash val="solid"/>
                <a:round/>
              </a:ln>
              <a:solidFill>
                <a:srgbClr val="FFFFFF"/>
              </a:solidFill>
              <a:ea typeface="Aptos" panose="020B0004020202020204" pitchFamily="34" charset="0"/>
              <a:cs typeface="Times New Roman" panose="02020603050405020304" pitchFamily="18" charset="0"/>
            </a:endParaRPr>
          </a:p>
          <a:p>
            <a:endParaRPr lang="en-GB" sz="2400" b="1" kern="100" dirty="0">
              <a:ln w="9525" cap="flat" cmpd="sng" algn="ctr">
                <a:solidFill>
                  <a:srgbClr val="FFFFFF"/>
                </a:solidFill>
                <a:prstDash val="solid"/>
                <a:round/>
              </a:ln>
              <a:solidFill>
                <a:srgbClr val="FFFFFF"/>
              </a:solidFill>
              <a:effectLst>
                <a:outerShdw blurRad="12700" dist="38100" dir="2700000" algn="tl">
                  <a:schemeClr val="bg1">
                    <a:lumMod val="50000"/>
                  </a:schemeClr>
                </a:outerShdw>
              </a:effectLst>
              <a:ea typeface="Aptos" panose="020B0004020202020204" pitchFamily="34" charset="0"/>
              <a:cs typeface="Times New Roman" panose="02020603050405020304" pitchFamily="18" charset="0"/>
            </a:endParaRPr>
          </a:p>
          <a:p>
            <a:r>
              <a:rPr lang="en-GB" sz="2400"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ea typeface="Aptos" panose="020B0004020202020204" pitchFamily="34" charset="0"/>
                <a:cs typeface="Times New Roman" panose="02020603050405020304" pitchFamily="18" charset="0"/>
              </a:rPr>
              <a:t>WTS506                              </a:t>
            </a:r>
            <a:endParaRPr lang="cs-CZ" sz="2400" kern="100" dirty="0">
              <a:effectLst/>
              <a:ea typeface="Aptos" panose="020B0004020202020204" pitchFamily="34" charset="0"/>
              <a:cs typeface="Times New Roman" panose="02020603050405020304" pitchFamily="18" charset="0"/>
            </a:endParaRPr>
          </a:p>
        </p:txBody>
      </p:sp>
      <p:pic>
        <p:nvPicPr>
          <p:cNvPr id="8" name="Obrázek 13" descr="Semtech LoRa Technology Overview | Semtech">
            <a:extLst>
              <a:ext uri="{FF2B5EF4-FFF2-40B4-BE49-F238E27FC236}">
                <a16:creationId xmlns:a16="http://schemas.microsoft.com/office/drawing/2014/main" id="{3F3525B8-A29A-926F-44B2-AD89E40B370A}"/>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9762565" y="5352417"/>
            <a:ext cx="1970900" cy="1091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 pole 12">
            <a:extLst>
              <a:ext uri="{FF2B5EF4-FFF2-40B4-BE49-F238E27FC236}">
                <a16:creationId xmlns:a16="http://schemas.microsoft.com/office/drawing/2014/main" id="{A9EFAA17-3C26-1DE0-5FBE-E04EEE35C0DA}"/>
              </a:ext>
            </a:extLst>
          </p:cNvPr>
          <p:cNvSpPr txBox="1">
            <a:spLocks/>
          </p:cNvSpPr>
          <p:nvPr/>
        </p:nvSpPr>
        <p:spPr>
          <a:xfrm>
            <a:off x="904856" y="4840941"/>
            <a:ext cx="8398170" cy="1398433"/>
          </a:xfrm>
          <a:prstGeom prst="rect">
            <a:avLst/>
          </a:prstGeom>
          <a:solidFill>
            <a:schemeClr val="lt1"/>
          </a:solidFill>
          <a:ln w="6350">
            <a:noFill/>
          </a:ln>
        </p:spPr>
        <p:txBody>
          <a:bodyPr rot="0" spcFirstLastPara="0" vert="horz" wrap="square" lIns="91440" tIns="45720" rIns="91440" bIns="45720" numCol="2" spcCol="0" rtlCol="0" fromWordArt="0" anchor="t" anchorCtr="0" forceAA="0" compatLnSpc="1">
            <a:prstTxWarp prst="textNoShape">
              <a:avLst/>
            </a:prstTxWarp>
            <a:noAutofit/>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Aft>
                <a:spcPts val="200"/>
              </a:spcAft>
              <a:buFont typeface="Symbol" pitchFamily="2" charset="2"/>
              <a:buChar char=""/>
            </a:pPr>
            <a:r>
              <a:rPr lang="cs-CZ" sz="2000" dirty="0"/>
              <a:t>All-in-</a:t>
            </a:r>
            <a:r>
              <a:rPr lang="cs-CZ" sz="2000" dirty="0" err="1"/>
              <a:t>One</a:t>
            </a:r>
            <a:r>
              <a:rPr lang="cs-CZ" sz="2000" dirty="0"/>
              <a:t> </a:t>
            </a:r>
            <a:r>
              <a:rPr lang="cs-CZ" sz="2000" dirty="0" err="1"/>
              <a:t>Weather</a:t>
            </a:r>
            <a:r>
              <a:rPr lang="cs-CZ" sz="2000" dirty="0"/>
              <a:t> Station</a:t>
            </a:r>
          </a:p>
          <a:p>
            <a:pPr marL="342900" indent="-342900">
              <a:spcAft>
                <a:spcPts val="200"/>
              </a:spcAft>
              <a:buFont typeface="Symbol" pitchFamily="2" charset="2"/>
              <a:buChar char=""/>
            </a:pPr>
            <a:r>
              <a:rPr lang="cs-CZ" sz="2000" dirty="0"/>
              <a:t>Robust and </a:t>
            </a:r>
            <a:r>
              <a:rPr lang="cs-CZ" sz="2000" dirty="0" err="1"/>
              <a:t>Rugged</a:t>
            </a:r>
            <a:endParaRPr lang="cs-CZ" sz="2000" dirty="0"/>
          </a:p>
          <a:p>
            <a:pPr marL="342900" indent="-342900">
              <a:spcAft>
                <a:spcPts val="200"/>
              </a:spcAft>
              <a:buFont typeface="Symbol" pitchFamily="2" charset="2"/>
              <a:buChar char=""/>
            </a:pPr>
            <a:r>
              <a:rPr lang="cs-CZ" sz="2000" dirty="0" err="1"/>
              <a:t>Various</a:t>
            </a:r>
            <a:r>
              <a:rPr lang="cs-CZ" sz="2000" dirty="0"/>
              <a:t> </a:t>
            </a:r>
            <a:r>
              <a:rPr lang="cs-CZ" sz="2000" dirty="0" err="1"/>
              <a:t>Application</a:t>
            </a:r>
            <a:r>
              <a:rPr lang="cs-CZ" sz="2000" dirty="0"/>
              <a:t> </a:t>
            </a:r>
            <a:r>
              <a:rPr lang="cs-CZ" sz="2000" dirty="0" err="1"/>
              <a:t>Scenarios</a:t>
            </a:r>
            <a:endParaRPr lang="cs-CZ" sz="2000" dirty="0"/>
          </a:p>
          <a:p>
            <a:pPr marL="342900" indent="-342900">
              <a:spcAft>
                <a:spcPts val="200"/>
              </a:spcAft>
              <a:buFont typeface="Symbol" pitchFamily="2" charset="2"/>
              <a:buChar char=""/>
            </a:pPr>
            <a:r>
              <a:rPr lang="cs-CZ" sz="2000" dirty="0" err="1"/>
              <a:t>Easy</a:t>
            </a:r>
            <a:r>
              <a:rPr lang="cs-CZ" sz="2000" dirty="0"/>
              <a:t> </a:t>
            </a:r>
            <a:r>
              <a:rPr lang="cs-CZ" sz="2000" dirty="0" err="1"/>
              <a:t>Configuration</a:t>
            </a:r>
            <a:r>
              <a:rPr lang="cs-CZ" sz="2000" dirty="0"/>
              <a:t> via NFC</a:t>
            </a:r>
          </a:p>
          <a:p>
            <a:pPr marL="342900" indent="-342900">
              <a:spcAft>
                <a:spcPts val="200"/>
              </a:spcAft>
              <a:buFont typeface="Symbol" pitchFamily="2" charset="2"/>
              <a:buChar char=""/>
            </a:pPr>
            <a:r>
              <a:rPr lang="cs-CZ" sz="2000" dirty="0"/>
              <a:t>Solar-</a:t>
            </a:r>
            <a:r>
              <a:rPr lang="cs-CZ" sz="2000" dirty="0" err="1"/>
              <a:t>Powered</a:t>
            </a:r>
            <a:r>
              <a:rPr lang="cs-CZ" sz="2000" dirty="0"/>
              <a:t> &amp; </a:t>
            </a:r>
            <a:r>
              <a:rPr lang="cs-CZ" sz="2000" dirty="0" err="1"/>
              <a:t>Chargeable</a:t>
            </a:r>
            <a:r>
              <a:rPr lang="cs-CZ" sz="2000" dirty="0"/>
              <a:t> </a:t>
            </a:r>
            <a:r>
              <a:rPr lang="cs-CZ" sz="2000" dirty="0" err="1"/>
              <a:t>Batteries</a:t>
            </a:r>
            <a:r>
              <a:rPr lang="cs-CZ" sz="2000" dirty="0"/>
              <a:t> </a:t>
            </a:r>
            <a:r>
              <a:rPr lang="cs-CZ" sz="2000" dirty="0" err="1"/>
              <a:t>Backup</a:t>
            </a:r>
            <a:endParaRPr lang="cs-CZ" sz="2000" dirty="0"/>
          </a:p>
          <a:p>
            <a:pPr marL="342900" indent="-342900">
              <a:spcAft>
                <a:spcPts val="200"/>
              </a:spcAft>
              <a:buFont typeface="Symbol" pitchFamily="2" charset="2"/>
              <a:buChar char=""/>
            </a:pPr>
            <a:r>
              <a:rPr lang="cs-CZ" sz="2000" dirty="0"/>
              <a:t>Data </a:t>
            </a:r>
            <a:r>
              <a:rPr lang="cs-CZ" sz="2000" dirty="0" err="1"/>
              <a:t>Storage</a:t>
            </a:r>
            <a:r>
              <a:rPr lang="cs-CZ" sz="2000" dirty="0"/>
              <a:t> and </a:t>
            </a:r>
            <a:r>
              <a:rPr lang="cs-CZ" sz="2000" dirty="0" err="1"/>
              <a:t>Retransmission</a:t>
            </a:r>
            <a:endParaRPr lang="cs-CZ" sz="2000" dirty="0"/>
          </a:p>
          <a:p>
            <a:pPr marL="342900" indent="-342900">
              <a:spcAft>
                <a:spcPts val="200"/>
              </a:spcAft>
              <a:buFont typeface="Symbol" pitchFamily="2" charset="2"/>
              <a:buChar char=""/>
            </a:pPr>
            <a:r>
              <a:rPr lang="cs-CZ" sz="2000" dirty="0" err="1"/>
              <a:t>LoRaWAN</a:t>
            </a:r>
            <a:r>
              <a:rPr lang="cs-CZ" sz="2000" dirty="0"/>
              <a:t>® </a:t>
            </a:r>
            <a:r>
              <a:rPr lang="cs-CZ" sz="2000" dirty="0" err="1"/>
              <a:t>Based</a:t>
            </a:r>
            <a:endParaRPr lang="cs-CZ" sz="2000" dirty="0"/>
          </a:p>
        </p:txBody>
      </p:sp>
    </p:spTree>
    <p:extLst>
      <p:ext uri="{BB962C8B-B14F-4D97-AF65-F5344CB8AC3E}">
        <p14:creationId xmlns:p14="http://schemas.microsoft.com/office/powerpoint/2010/main" val="98615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9C4A-74DA-2434-840B-83A9551AD9D8}"/>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9ABCEF6-DF31-F099-9517-26115BCEC911}"/>
              </a:ext>
            </a:extLst>
          </p:cNvPr>
          <p:cNvSpPr>
            <a:spLocks noGrp="1"/>
          </p:cNvSpPr>
          <p:nvPr>
            <p:ph type="body" sz="quarter" idx="13"/>
          </p:nvPr>
        </p:nvSpPr>
        <p:spPr>
          <a:xfrm>
            <a:off x="1676122" y="567950"/>
            <a:ext cx="8849638" cy="1381662"/>
          </a:xfrm>
        </p:spPr>
        <p:txBody>
          <a:bodyPr/>
          <a:lstStyle/>
          <a:p>
            <a:r>
              <a:rPr lang="en-US" b="1" dirty="0">
                <a:highlight>
                  <a:srgbClr val="EEA821"/>
                </a:highlight>
              </a:rPr>
              <a:t>Case Study: </a:t>
            </a:r>
            <a:r>
              <a:rPr lang="cs-CZ" dirty="0"/>
              <a:t>Light Sensor for Crop Monitoring</a:t>
            </a:r>
          </a:p>
        </p:txBody>
      </p:sp>
      <p:sp>
        <p:nvSpPr>
          <p:cNvPr id="3" name="Zástupný text 2">
            <a:extLst>
              <a:ext uri="{FF2B5EF4-FFF2-40B4-BE49-F238E27FC236}">
                <a16:creationId xmlns:a16="http://schemas.microsoft.com/office/drawing/2014/main" id="{83583C44-AFD8-6528-81AB-80311DFE411D}"/>
              </a:ext>
            </a:extLst>
          </p:cNvPr>
          <p:cNvSpPr>
            <a:spLocks noGrp="1"/>
          </p:cNvSpPr>
          <p:nvPr>
            <p:ph type="body" sz="quarter" idx="14"/>
          </p:nvPr>
        </p:nvSpPr>
        <p:spPr>
          <a:xfrm>
            <a:off x="1676122" y="1712915"/>
            <a:ext cx="8849639" cy="4449367"/>
          </a:xfrm>
        </p:spPr>
        <p:txBody>
          <a:bodyPr lIns="91440" tIns="45720" rIns="91440" bIns="45720" anchor="t">
            <a:noAutofit/>
          </a:bodyPr>
          <a:lstStyle/>
          <a:p>
            <a:pPr>
              <a:buNone/>
            </a:pPr>
            <a:r>
              <a:rPr lang="en-US" sz="2000" dirty="0"/>
              <a:t>Light intensity plays a critical role in plant growth and photosynthesis. In agriculture, light sensors such as PAR (Photosynthetically Active Radiation) or LUX sensors are used to measure the amount of light plants receive. These sensors help optimize growing conditions in greenhouses and monitor shading or exposure in open fields. Farmers can use the data to control shading systems or activate supplemental lighting. Accurate placement and calibration are essential for meaningful results, especially in heterogeneous environments.</a:t>
            </a:r>
            <a:endParaRPr lang="cs-CZ" sz="2000" dirty="0"/>
          </a:p>
          <a:p>
            <a:r>
              <a:rPr lang="en-US" sz="2200" b="1" dirty="0"/>
              <a:t>Problem: </a:t>
            </a:r>
            <a:r>
              <a:rPr lang="en-US" sz="2200" dirty="0"/>
              <a:t>Lack of real-time data on light conditions affects crop quality</a:t>
            </a:r>
          </a:p>
          <a:p>
            <a:r>
              <a:rPr lang="en-US" sz="2200" b="1" dirty="0"/>
              <a:t>Solution: </a:t>
            </a:r>
            <a:r>
              <a:rPr lang="en-US" sz="2200" dirty="0"/>
              <a:t>Light sensors (e.g., PAR or LUX) monitor light intensity</a:t>
            </a:r>
          </a:p>
          <a:p>
            <a:r>
              <a:rPr lang="en-US" sz="2200" b="1" dirty="0"/>
              <a:t>Used in </a:t>
            </a:r>
            <a:r>
              <a:rPr lang="en-US" sz="2200" dirty="0"/>
              <a:t>greenhouses and open fields for plant growth </a:t>
            </a:r>
            <a:r>
              <a:rPr lang="en-US" sz="2200" dirty="0" err="1"/>
              <a:t>optimisation</a:t>
            </a:r>
            <a:endParaRPr lang="en-US" sz="2200" dirty="0"/>
          </a:p>
          <a:p>
            <a:r>
              <a:rPr lang="en-US" sz="2200" b="1" dirty="0"/>
              <a:t>Benefits: </a:t>
            </a:r>
            <a:r>
              <a:rPr lang="en-US" sz="2200" dirty="0"/>
              <a:t>Informed shading, supplemental lighting, crop quality control</a:t>
            </a:r>
          </a:p>
          <a:p>
            <a:r>
              <a:rPr lang="en-US" sz="2200" b="1" dirty="0"/>
              <a:t>Challenges: </a:t>
            </a:r>
            <a:r>
              <a:rPr lang="en-US" sz="2200" dirty="0"/>
              <a:t>Sensor placement, data interpretation, calibration</a:t>
            </a:r>
            <a:endParaRPr lang="cs-CZ" sz="2200" dirty="0"/>
          </a:p>
        </p:txBody>
      </p:sp>
    </p:spTree>
    <p:extLst>
      <p:ext uri="{BB962C8B-B14F-4D97-AF65-F5344CB8AC3E}">
        <p14:creationId xmlns:p14="http://schemas.microsoft.com/office/powerpoint/2010/main" val="99526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6488A59-6DF4-84AC-3422-3038582FC634}"/>
              </a:ext>
            </a:extLst>
          </p:cNvPr>
          <p:cNvSpPr>
            <a:spLocks noGrp="1"/>
          </p:cNvSpPr>
          <p:nvPr>
            <p:ph type="body" sz="quarter" idx="16"/>
          </p:nvPr>
        </p:nvSpPr>
        <p:spPr/>
        <p:txBody>
          <a:bodyPr/>
          <a:lstStyle/>
          <a:p>
            <a:r>
              <a:rPr lang="cs-CZ" b="1" dirty="0" err="1"/>
              <a:t>IoT</a:t>
            </a:r>
            <a:r>
              <a:rPr lang="cs-CZ" b="1" dirty="0"/>
              <a:t> Sensor </a:t>
            </a:r>
            <a:r>
              <a:rPr lang="cs-CZ" b="1" dirty="0" err="1"/>
              <a:t>example</a:t>
            </a:r>
            <a:endParaRPr lang="cs-CZ" b="1" dirty="0"/>
          </a:p>
        </p:txBody>
      </p:sp>
      <p:pic>
        <p:nvPicPr>
          <p:cNvPr id="6" name="Obrázek 5" descr="Obsah obrázku venku, rostlina, snímek obrazovky, tráva&#10;&#10;Obsah vygenerovaný umělou inteligencí může být nesprávný.">
            <a:extLst>
              <a:ext uri="{FF2B5EF4-FFF2-40B4-BE49-F238E27FC236}">
                <a16:creationId xmlns:a16="http://schemas.microsoft.com/office/drawing/2014/main" id="{2DFE67D7-6F64-6B2A-9F84-FB75874EFFB7}"/>
              </a:ext>
            </a:extLst>
          </p:cNvPr>
          <p:cNvPicPr>
            <a:picLocks noChangeAspect="1"/>
          </p:cNvPicPr>
          <p:nvPr/>
        </p:nvPicPr>
        <p:blipFill>
          <a:blip r:embed="rId2"/>
          <a:stretch>
            <a:fillRect/>
          </a:stretch>
        </p:blipFill>
        <p:spPr>
          <a:xfrm>
            <a:off x="904856" y="1844862"/>
            <a:ext cx="10382288" cy="3977546"/>
          </a:xfrm>
          <a:prstGeom prst="rect">
            <a:avLst/>
          </a:prstGeom>
        </p:spPr>
      </p:pic>
      <p:sp>
        <p:nvSpPr>
          <p:cNvPr id="14" name="Textové pole 12">
            <a:extLst>
              <a:ext uri="{FF2B5EF4-FFF2-40B4-BE49-F238E27FC236}">
                <a16:creationId xmlns:a16="http://schemas.microsoft.com/office/drawing/2014/main" id="{FD454E75-4DEB-8C7C-A56B-2D5CEBB2A80E}"/>
              </a:ext>
            </a:extLst>
          </p:cNvPr>
          <p:cNvSpPr txBox="1"/>
          <p:nvPr/>
        </p:nvSpPr>
        <p:spPr>
          <a:xfrm>
            <a:off x="904857" y="1844863"/>
            <a:ext cx="5540010" cy="2859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endParaRPr lang="en-GB"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en-GB" sz="2000" b="1"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LoRaWAN</a:t>
            </a:r>
            <a:r>
              <a:rPr lang="en-GB"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Light Sensor</a:t>
            </a:r>
            <a:endParaRPr lang="cs-CZ" sz="2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1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Shining a Light on Intensity Measurement </a:t>
            </a:r>
          </a:p>
          <a:p>
            <a:endParaRPr lang="en-GB" sz="1200" b="1" kern="100" dirty="0">
              <a:ln w="9525" cap="flat" cmpd="sng" algn="ctr">
                <a:solidFill>
                  <a:srgbClr val="FFFFFF"/>
                </a:solidFill>
                <a:prstDash val="solid"/>
                <a:round/>
              </a:ln>
              <a:solidFill>
                <a:srgbClr val="FFFFFF"/>
              </a:solidFill>
              <a:latin typeface="Aptos" panose="020B0004020202020204" pitchFamily="34" charset="0"/>
              <a:ea typeface="Aptos" panose="020B0004020202020204" pitchFamily="34" charset="0"/>
              <a:cs typeface="Times New Roman" panose="02020603050405020304" pitchFamily="18" charset="0"/>
            </a:endParaRPr>
          </a:p>
          <a:p>
            <a:endParaRPr lang="en-GB" sz="1200" b="1" kern="100" dirty="0">
              <a:ln w="9525" cap="flat" cmpd="sng" algn="ctr">
                <a:solidFill>
                  <a:srgbClr val="FFFFFF"/>
                </a:solidFill>
                <a:prstDash val="solid"/>
                <a:round/>
              </a:ln>
              <a:solidFill>
                <a:srgbClr val="FFFFFF"/>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endParaRPr>
          </a:p>
          <a:p>
            <a:r>
              <a:rPr lang="en-GB"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rPr>
              <a:t>EM500-LGT</a:t>
            </a:r>
            <a:r>
              <a:rPr lang="en-GB" sz="1200"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rPr>
              <a:t>                              </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Rectangle 4">
            <a:extLst>
              <a:ext uri="{FF2B5EF4-FFF2-40B4-BE49-F238E27FC236}">
                <a16:creationId xmlns:a16="http://schemas.microsoft.com/office/drawing/2014/main" id="{7F332CA4-1D33-1402-CAA1-D78114DDF0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Obrázek 13" descr="Semtech LoRa Technology Overview | Semtech">
            <a:extLst>
              <a:ext uri="{FF2B5EF4-FFF2-40B4-BE49-F238E27FC236}">
                <a16:creationId xmlns:a16="http://schemas.microsoft.com/office/drawing/2014/main" id="{899A3A96-AD01-F76F-37BC-57C108417D16}"/>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2435848" y="2762712"/>
            <a:ext cx="1970900" cy="10915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 pole 12">
            <a:extLst>
              <a:ext uri="{FF2B5EF4-FFF2-40B4-BE49-F238E27FC236}">
                <a16:creationId xmlns:a16="http://schemas.microsoft.com/office/drawing/2014/main" id="{0F2B6091-FA24-067B-FC3F-72CF0A830AF7}"/>
              </a:ext>
            </a:extLst>
          </p:cNvPr>
          <p:cNvSpPr txBox="1">
            <a:spLocks noGrp="1"/>
          </p:cNvSpPr>
          <p:nvPr>
            <p:ph type="body" sz="quarter" idx="19"/>
          </p:nvPr>
        </p:nvSpPr>
        <p:spPr>
          <a:xfrm>
            <a:off x="904855" y="4544734"/>
            <a:ext cx="10382287" cy="1916096"/>
          </a:xfrm>
          <a:prstGeom prst="rect">
            <a:avLst/>
          </a:prstGeom>
          <a:solidFill>
            <a:schemeClr val="lt1"/>
          </a:solidFill>
          <a:ln w="6350">
            <a:noFill/>
          </a:ln>
        </p:spPr>
        <p:txBody>
          <a:bodyPr rot="0" spcFirstLastPara="0" vert="horz" wrap="square" lIns="91440" tIns="45720" rIns="91440" bIns="45720" numCol="2" spcCol="0" rtlCol="0" fromWordArt="0" anchor="t" anchorCtr="0" forceAA="0" compatLnSpc="1">
            <a:prstTxWarp prst="textNoShape">
              <a:avLst/>
            </a:prstTxWarp>
            <a:noAutofit/>
          </a:bodyPr>
          <a:lstStyle/>
          <a:p>
            <a:pPr marL="342900" lvl="0" indent="-342900">
              <a:spcAft>
                <a:spcPts val="200"/>
              </a:spcAft>
              <a:buFont typeface="Symbol" pitchFamily="2" charset="2"/>
              <a:buChar char=""/>
            </a:pPr>
            <a:r>
              <a:rPr lang="cs-CZ" sz="1800" dirty="0" err="1"/>
              <a:t>Measuring</a:t>
            </a:r>
            <a:r>
              <a:rPr lang="cs-CZ" sz="1800" dirty="0"/>
              <a:t> </a:t>
            </a:r>
            <a:r>
              <a:rPr lang="cs-CZ" sz="1800" dirty="0" err="1"/>
              <a:t>Ranges</a:t>
            </a:r>
            <a:r>
              <a:rPr lang="cs-CZ" sz="1800" dirty="0"/>
              <a:t> </a:t>
            </a:r>
            <a:r>
              <a:rPr lang="cs-CZ" sz="1800" dirty="0" err="1"/>
              <a:t>from</a:t>
            </a:r>
            <a:r>
              <a:rPr lang="cs-CZ" sz="1800" dirty="0"/>
              <a:t> 0 lux to 100,000 lux</a:t>
            </a:r>
          </a:p>
          <a:p>
            <a:pPr marL="342900" lvl="0" indent="-342900">
              <a:spcAft>
                <a:spcPts val="200"/>
              </a:spcAft>
              <a:buFont typeface="Symbol" pitchFamily="2" charset="2"/>
              <a:buChar char=""/>
            </a:pPr>
            <a:r>
              <a:rPr lang="cs-CZ" sz="1800" dirty="0"/>
              <a:t>Fast 1-Sec Response </a:t>
            </a:r>
            <a:r>
              <a:rPr lang="cs-CZ" sz="1800" dirty="0" err="1"/>
              <a:t>for</a:t>
            </a:r>
            <a:r>
              <a:rPr lang="cs-CZ" sz="1800" dirty="0"/>
              <a:t> </a:t>
            </a:r>
            <a:r>
              <a:rPr lang="cs-CZ" sz="1800" dirty="0" err="1"/>
              <a:t>Accurate</a:t>
            </a:r>
            <a:r>
              <a:rPr lang="cs-CZ" sz="1800" dirty="0"/>
              <a:t> Monitoring</a:t>
            </a:r>
          </a:p>
          <a:p>
            <a:pPr marL="342900" lvl="0" indent="-342900">
              <a:spcAft>
                <a:spcPts val="200"/>
              </a:spcAft>
              <a:buFont typeface="Symbol" pitchFamily="2" charset="2"/>
              <a:buChar char=""/>
            </a:pPr>
            <a:r>
              <a:rPr lang="cs-CZ" sz="1800" dirty="0"/>
              <a:t>IP67 </a:t>
            </a:r>
            <a:r>
              <a:rPr lang="cs-CZ" sz="1800" dirty="0" err="1"/>
              <a:t>Rated</a:t>
            </a:r>
            <a:r>
              <a:rPr lang="cs-CZ" sz="1800" dirty="0"/>
              <a:t> </a:t>
            </a:r>
            <a:r>
              <a:rPr lang="cs-CZ" sz="1800" dirty="0" err="1"/>
              <a:t>for</a:t>
            </a:r>
            <a:r>
              <a:rPr lang="cs-CZ" sz="1800" dirty="0"/>
              <a:t> </a:t>
            </a:r>
            <a:r>
              <a:rPr lang="cs-CZ" sz="1800" dirty="0" err="1"/>
              <a:t>Harsh</a:t>
            </a:r>
            <a:r>
              <a:rPr lang="cs-CZ" sz="1800" dirty="0"/>
              <a:t> Environment</a:t>
            </a:r>
          </a:p>
          <a:p>
            <a:pPr marL="342900" lvl="0" indent="-342900">
              <a:spcAft>
                <a:spcPts val="200"/>
              </a:spcAft>
              <a:buFont typeface="Symbol" pitchFamily="2" charset="2"/>
              <a:buChar char=""/>
            </a:pPr>
            <a:r>
              <a:rPr lang="cs-CZ" sz="1800" dirty="0" err="1"/>
              <a:t>LoRaWAN</a:t>
            </a:r>
            <a:r>
              <a:rPr lang="cs-CZ" sz="1800" dirty="0"/>
              <a:t>® </a:t>
            </a:r>
            <a:r>
              <a:rPr lang="cs-CZ" sz="1800" dirty="0" err="1"/>
              <a:t>Wireless</a:t>
            </a:r>
            <a:r>
              <a:rPr lang="cs-CZ" sz="1800" dirty="0"/>
              <a:t> </a:t>
            </a:r>
            <a:r>
              <a:rPr lang="cs-CZ" sz="1800" dirty="0" err="1"/>
              <a:t>Deployment</a:t>
            </a:r>
            <a:r>
              <a:rPr lang="cs-CZ" sz="1800" dirty="0"/>
              <a:t> </a:t>
            </a:r>
            <a:r>
              <a:rPr lang="cs-CZ" sz="1800" dirty="0" err="1"/>
              <a:t>with</a:t>
            </a:r>
            <a:r>
              <a:rPr lang="cs-CZ" sz="1800" dirty="0"/>
              <a:t> </a:t>
            </a:r>
            <a:r>
              <a:rPr lang="cs-CZ" sz="1800" dirty="0" err="1"/>
              <a:t>Low</a:t>
            </a:r>
            <a:r>
              <a:rPr lang="cs-CZ" sz="1800" dirty="0"/>
              <a:t> </a:t>
            </a:r>
            <a:r>
              <a:rPr lang="cs-CZ" sz="1800" dirty="0" err="1"/>
              <a:t>Power</a:t>
            </a:r>
            <a:r>
              <a:rPr lang="cs-CZ" sz="1800" dirty="0"/>
              <a:t> </a:t>
            </a:r>
            <a:r>
              <a:rPr lang="cs-CZ" sz="1800" dirty="0" err="1"/>
              <a:t>Consumption</a:t>
            </a:r>
            <a:endParaRPr lang="cs-CZ" sz="1800" dirty="0"/>
          </a:p>
          <a:p>
            <a:pPr marL="342900" indent="-342900">
              <a:spcAft>
                <a:spcPts val="200"/>
              </a:spcAft>
              <a:buFont typeface="Symbol" pitchFamily="2" charset="2"/>
              <a:buChar char=""/>
            </a:pPr>
            <a:r>
              <a:rPr lang="cs-CZ" sz="1800" dirty="0" err="1"/>
              <a:t>Dta</a:t>
            </a:r>
            <a:r>
              <a:rPr lang="cs-CZ" sz="1800" dirty="0"/>
              <a:t> Integrity and </a:t>
            </a:r>
            <a:r>
              <a:rPr lang="cs-CZ" sz="1800" dirty="0" err="1"/>
              <a:t>Easy</a:t>
            </a:r>
            <a:r>
              <a:rPr lang="cs-CZ" sz="1800" dirty="0"/>
              <a:t> Management</a:t>
            </a:r>
          </a:p>
          <a:p>
            <a:pPr marL="342900" indent="-342900">
              <a:spcAft>
                <a:spcPts val="200"/>
              </a:spcAft>
              <a:buFont typeface="Symbol" pitchFamily="2" charset="2"/>
              <a:buChar char=""/>
            </a:pPr>
            <a:r>
              <a:rPr lang="cs-CZ" sz="1800" dirty="0"/>
              <a:t>Long-</a:t>
            </a:r>
            <a:r>
              <a:rPr lang="cs-CZ" sz="1800" dirty="0" err="1"/>
              <a:t>Lasting</a:t>
            </a:r>
            <a:r>
              <a:rPr lang="cs-CZ" sz="1800" dirty="0"/>
              <a:t> </a:t>
            </a:r>
            <a:r>
              <a:rPr lang="cs-CZ" sz="1800" dirty="0" err="1"/>
              <a:t>Battery</a:t>
            </a:r>
            <a:r>
              <a:rPr lang="cs-CZ" sz="1800" dirty="0"/>
              <a:t> </a:t>
            </a:r>
            <a:r>
              <a:rPr lang="cs-CZ" sz="1800" dirty="0" err="1"/>
              <a:t>Life</a:t>
            </a:r>
            <a:r>
              <a:rPr lang="cs-CZ" sz="1800" dirty="0"/>
              <a:t> </a:t>
            </a:r>
            <a:r>
              <a:rPr lang="cs-CZ" sz="1800" dirty="0" err="1"/>
              <a:t>of</a:t>
            </a:r>
            <a:r>
              <a:rPr lang="cs-CZ" sz="1800" dirty="0"/>
              <a:t> up to 10 </a:t>
            </a:r>
            <a:r>
              <a:rPr lang="cs-CZ" sz="1800" dirty="0" err="1"/>
              <a:t>Years</a:t>
            </a:r>
            <a:endParaRPr lang="cs-CZ" sz="1800" dirty="0"/>
          </a:p>
          <a:p>
            <a:pPr marL="342900" indent="-342900">
              <a:spcAft>
                <a:spcPts val="200"/>
              </a:spcAft>
              <a:buFont typeface="Symbol" pitchFamily="2" charset="2"/>
              <a:buChar char=""/>
            </a:pPr>
            <a:r>
              <a:rPr lang="cs-CZ" sz="1800" dirty="0" err="1"/>
              <a:t>Easy</a:t>
            </a:r>
            <a:r>
              <a:rPr lang="cs-CZ" sz="1800" dirty="0"/>
              <a:t> </a:t>
            </a:r>
            <a:r>
              <a:rPr lang="cs-CZ" sz="1800" dirty="0" err="1"/>
              <a:t>Configuration</a:t>
            </a:r>
            <a:r>
              <a:rPr lang="cs-CZ" sz="1800" dirty="0"/>
              <a:t> via NFC</a:t>
            </a:r>
          </a:p>
        </p:txBody>
      </p:sp>
    </p:spTree>
    <p:extLst>
      <p:ext uri="{BB962C8B-B14F-4D97-AF65-F5344CB8AC3E}">
        <p14:creationId xmlns:p14="http://schemas.microsoft.com/office/powerpoint/2010/main" val="105863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E6C7CB5-52DB-3C73-412B-4111FB33AD49}"/>
              </a:ext>
            </a:extLst>
          </p:cNvPr>
          <p:cNvSpPr>
            <a:spLocks noGrp="1"/>
          </p:cNvSpPr>
          <p:nvPr>
            <p:ph type="body" sz="quarter" idx="13"/>
          </p:nvPr>
        </p:nvSpPr>
        <p:spPr/>
        <p:txBody>
          <a:bodyPr/>
          <a:lstStyle/>
          <a:p>
            <a:r>
              <a:rPr lang="en-US" b="1" dirty="0">
                <a:highlight>
                  <a:srgbClr val="EEA821"/>
                </a:highlight>
              </a:rPr>
              <a:t>Case Study: </a:t>
            </a:r>
            <a:r>
              <a:rPr lang="cs-CZ" dirty="0"/>
              <a:t>Smart Soil Monitoring</a:t>
            </a:r>
          </a:p>
        </p:txBody>
      </p:sp>
      <p:sp>
        <p:nvSpPr>
          <p:cNvPr id="3" name="Zástupný text 2">
            <a:extLst>
              <a:ext uri="{FF2B5EF4-FFF2-40B4-BE49-F238E27FC236}">
                <a16:creationId xmlns:a16="http://schemas.microsoft.com/office/drawing/2014/main" id="{45D14C2B-11B7-F832-ED97-8CDB7A5AD85B}"/>
              </a:ext>
            </a:extLst>
          </p:cNvPr>
          <p:cNvSpPr>
            <a:spLocks noGrp="1"/>
          </p:cNvSpPr>
          <p:nvPr>
            <p:ph type="body" sz="quarter" idx="14"/>
          </p:nvPr>
        </p:nvSpPr>
        <p:spPr>
          <a:xfrm>
            <a:off x="1639836" y="1906438"/>
            <a:ext cx="8849639" cy="4050225"/>
          </a:xfrm>
        </p:spPr>
        <p:txBody>
          <a:bodyPr/>
          <a:lstStyle/>
          <a:p>
            <a:pPr>
              <a:buNone/>
            </a:pPr>
            <a:r>
              <a:rPr lang="en-US" sz="2000" dirty="0"/>
              <a:t>Traditional soil sampling can be </a:t>
            </a:r>
            <a:r>
              <a:rPr lang="en-US" sz="2000" dirty="0" err="1"/>
              <a:t>labour-intensive</a:t>
            </a:r>
            <a:r>
              <a:rPr lang="en-US" sz="2000" dirty="0"/>
              <a:t> and offer only snapshots in time. With smart in-field sensors, farmers can continuously monitor soil parameters like moisture, temperature, and electrical conductivity (EC). These sensors send data to a cloud platform via LPWAN (e.g., </a:t>
            </a:r>
            <a:r>
              <a:rPr lang="en-US" sz="2000" dirty="0" err="1"/>
              <a:t>LoRaWAN</a:t>
            </a:r>
            <a:r>
              <a:rPr lang="en-US" sz="2000" dirty="0"/>
              <a:t>), enabling timely decisions on irrigation and </a:t>
            </a:r>
            <a:r>
              <a:rPr lang="en-US" sz="2000" dirty="0" err="1"/>
              <a:t>fertilisation</a:t>
            </a:r>
            <a:r>
              <a:rPr lang="en-US" sz="2000" dirty="0"/>
              <a:t>. However, maintaining sensor accuracy over time and ensuring reliable power sources (e.g., solar or battery) remains a challenge.</a:t>
            </a:r>
          </a:p>
          <a:p>
            <a:pPr>
              <a:buNone/>
            </a:pPr>
            <a:endParaRPr lang="cs-CZ" sz="1200" dirty="0"/>
          </a:p>
          <a:p>
            <a:pPr marL="285750" indent="-285750">
              <a:buFont typeface="Arial" panose="020B0604020202020204" pitchFamily="34" charset="0"/>
              <a:buChar char="•"/>
            </a:pPr>
            <a:r>
              <a:rPr lang="en-US" sz="2000" b="1" dirty="0"/>
              <a:t>Problem: </a:t>
            </a:r>
            <a:r>
              <a:rPr lang="en-US" sz="2000" dirty="0"/>
              <a:t>Manual soil testing is time-consuming and inconsistent</a:t>
            </a:r>
          </a:p>
          <a:p>
            <a:pPr marL="285750" indent="-285750">
              <a:buFont typeface="Arial" panose="020B0604020202020204" pitchFamily="34" charset="0"/>
              <a:buChar char="•"/>
            </a:pPr>
            <a:r>
              <a:rPr lang="en-US" sz="2000" b="1" dirty="0"/>
              <a:t>IoT solution: </a:t>
            </a:r>
            <a:r>
              <a:rPr lang="en-US" sz="2000" dirty="0"/>
              <a:t>In-situ soil sensors (moisture, temperature, EC)</a:t>
            </a:r>
          </a:p>
          <a:p>
            <a:pPr marL="285750" indent="-285750">
              <a:buFont typeface="Arial" panose="020B0604020202020204" pitchFamily="34" charset="0"/>
              <a:buChar char="•"/>
            </a:pPr>
            <a:r>
              <a:rPr lang="en-US" sz="2000" dirty="0"/>
              <a:t>Real-time data collection and cloud storage</a:t>
            </a:r>
          </a:p>
          <a:p>
            <a:pPr marL="285750" indent="-285750">
              <a:buFont typeface="Arial" panose="020B0604020202020204" pitchFamily="34" charset="0"/>
              <a:buChar char="•"/>
            </a:pPr>
            <a:r>
              <a:rPr lang="en-US" sz="2000" b="1" dirty="0"/>
              <a:t>Benefits: </a:t>
            </a:r>
            <a:r>
              <a:rPr lang="en-US" sz="2000" dirty="0" err="1"/>
              <a:t>Optimised</a:t>
            </a:r>
            <a:r>
              <a:rPr lang="en-US" sz="2000" dirty="0"/>
              <a:t> irrigation and fertilization</a:t>
            </a:r>
          </a:p>
          <a:p>
            <a:pPr marL="285750" indent="-285750">
              <a:buFont typeface="Arial" panose="020B0604020202020204" pitchFamily="34" charset="0"/>
              <a:buChar char="•"/>
            </a:pPr>
            <a:r>
              <a:rPr lang="en-US" sz="2000" b="1" dirty="0"/>
              <a:t>Challenges: </a:t>
            </a:r>
            <a:r>
              <a:rPr lang="en-US" sz="2000" dirty="0"/>
              <a:t>Sensor calibration, maintenance, power supply</a:t>
            </a:r>
            <a:endParaRPr lang="cs-CZ" sz="2000" dirty="0"/>
          </a:p>
        </p:txBody>
      </p:sp>
    </p:spTree>
    <p:extLst>
      <p:ext uri="{BB962C8B-B14F-4D97-AF65-F5344CB8AC3E}">
        <p14:creationId xmlns:p14="http://schemas.microsoft.com/office/powerpoint/2010/main" val="411798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98FB-AAE6-99EC-0B3E-724181197C5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AA06F23-8050-A1CD-2081-68F4B5066D45}"/>
              </a:ext>
            </a:extLst>
          </p:cNvPr>
          <p:cNvSpPr>
            <a:spLocks noGrp="1"/>
          </p:cNvSpPr>
          <p:nvPr>
            <p:ph type="body" sz="quarter" idx="16"/>
          </p:nvPr>
        </p:nvSpPr>
        <p:spPr/>
        <p:txBody>
          <a:bodyPr/>
          <a:lstStyle/>
          <a:p>
            <a:r>
              <a:rPr lang="cs-CZ" b="1"/>
              <a:t>IoT Sensor </a:t>
            </a:r>
            <a:r>
              <a:rPr lang="cs-CZ" b="1" err="1"/>
              <a:t>example</a:t>
            </a:r>
            <a:endParaRPr lang="cs-CZ" b="1"/>
          </a:p>
        </p:txBody>
      </p:sp>
      <p:sp>
        <p:nvSpPr>
          <p:cNvPr id="5" name="Zástupný text 4">
            <a:extLst>
              <a:ext uri="{FF2B5EF4-FFF2-40B4-BE49-F238E27FC236}">
                <a16:creationId xmlns:a16="http://schemas.microsoft.com/office/drawing/2014/main" id="{44097350-89B9-0FAC-5D0F-131E94594669}"/>
              </a:ext>
            </a:extLst>
          </p:cNvPr>
          <p:cNvSpPr>
            <a:spLocks noGrp="1"/>
          </p:cNvSpPr>
          <p:nvPr>
            <p:ph type="body" sz="quarter" idx="19"/>
          </p:nvPr>
        </p:nvSpPr>
        <p:spPr/>
        <p:txBody>
          <a:bodyPr/>
          <a:lstStyle/>
          <a:p>
            <a:endParaRPr lang="cs-CZ" dirty="0"/>
          </a:p>
        </p:txBody>
      </p:sp>
      <p:pic>
        <p:nvPicPr>
          <p:cNvPr id="6" name="Obrázek 5" descr="Obsah obrázku venku, tráva, snímek obrazovky, rostlina&#10;&#10;Obsah vygenerovaný umělou inteligencí může být nesprávný.">
            <a:extLst>
              <a:ext uri="{FF2B5EF4-FFF2-40B4-BE49-F238E27FC236}">
                <a16:creationId xmlns:a16="http://schemas.microsoft.com/office/drawing/2014/main" id="{BDD5088D-3BC9-2C4E-C1F5-8B39734B928A}"/>
              </a:ext>
            </a:extLst>
          </p:cNvPr>
          <p:cNvPicPr>
            <a:picLocks noChangeAspect="1"/>
          </p:cNvPicPr>
          <p:nvPr/>
        </p:nvPicPr>
        <p:blipFill>
          <a:blip r:embed="rId2"/>
          <a:stretch>
            <a:fillRect/>
          </a:stretch>
        </p:blipFill>
        <p:spPr>
          <a:xfrm>
            <a:off x="904856" y="1484450"/>
            <a:ext cx="10168272" cy="3933711"/>
          </a:xfrm>
          <a:prstGeom prst="rect">
            <a:avLst/>
          </a:prstGeom>
        </p:spPr>
      </p:pic>
      <p:sp>
        <p:nvSpPr>
          <p:cNvPr id="7" name="Textové pole 12">
            <a:extLst>
              <a:ext uri="{FF2B5EF4-FFF2-40B4-BE49-F238E27FC236}">
                <a16:creationId xmlns:a16="http://schemas.microsoft.com/office/drawing/2014/main" id="{C34037A0-CCAE-890F-9463-EA0E1B732407}"/>
              </a:ext>
            </a:extLst>
          </p:cNvPr>
          <p:cNvSpPr txBox="1"/>
          <p:nvPr/>
        </p:nvSpPr>
        <p:spPr>
          <a:xfrm>
            <a:off x="1039327" y="1522134"/>
            <a:ext cx="6112100" cy="28593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buNone/>
            </a:pPr>
            <a:endParaRPr lang="en-GB" sz="1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gn="ctr">
              <a:buNone/>
            </a:pPr>
            <a:r>
              <a:rPr lang="cs-CZ" sz="2000" b="1"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Soil</a:t>
            </a:r>
            <a:r>
              <a:rPr lang="cs-CZ"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r>
              <a:rPr lang="cs-CZ" sz="2000" b="1"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Moisture</a:t>
            </a:r>
            <a:r>
              <a:rPr lang="cs-CZ" sz="2000" b="1"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 </a:t>
            </a:r>
            <a:r>
              <a:rPr lang="cs-CZ" sz="2000" b="1" kern="100" dirty="0" err="1">
                <a:solidFill>
                  <a:srgbClr val="FFFFFF"/>
                </a:solidFill>
                <a:latin typeface="Aptos" panose="020B0004020202020204" pitchFamily="34" charset="0"/>
                <a:ea typeface="Aptos" panose="020B0004020202020204" pitchFamily="34" charset="0"/>
                <a:cs typeface="Times New Roman" panose="02020603050405020304" pitchFamily="18" charset="0"/>
              </a:rPr>
              <a:t>Temperature</a:t>
            </a:r>
            <a:endParaRPr lang="cs-CZ" sz="2000" b="1" kern="100" dirty="0">
              <a:solidFill>
                <a:srgbClr val="FFFFFF"/>
              </a:solidFill>
              <a:latin typeface="Aptos" panose="020B0004020202020204" pitchFamily="34" charset="0"/>
              <a:ea typeface="Aptos" panose="020B0004020202020204" pitchFamily="34" charset="0"/>
              <a:cs typeface="Times New Roman" panose="02020603050405020304" pitchFamily="18" charset="0"/>
            </a:endParaRPr>
          </a:p>
          <a:p>
            <a:pPr algn="ctr">
              <a:buNone/>
            </a:pPr>
            <a:r>
              <a:rPr lang="cs-CZ"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And </a:t>
            </a:r>
            <a:r>
              <a:rPr lang="cs-CZ" sz="2000" b="1"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Electrical</a:t>
            </a:r>
            <a:r>
              <a:rPr lang="cs-CZ"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r>
              <a:rPr lang="cs-CZ" sz="2000" b="1" kern="1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Conductivity</a:t>
            </a:r>
            <a:r>
              <a:rPr lang="cs-CZ" sz="20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Sensor</a:t>
            </a:r>
            <a:endParaRPr lang="cs-CZ" sz="2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GB" sz="1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GB"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Accurate, Reliable</a:t>
            </a:r>
            <a:r>
              <a:rPr lang="en-GB" kern="100" dirty="0">
                <a:solidFill>
                  <a:srgbClr val="FFFFFF"/>
                </a:solidFill>
                <a:latin typeface="Aptos" panose="020B0004020202020204" pitchFamily="34" charset="0"/>
                <a:ea typeface="Aptos" panose="020B0004020202020204" pitchFamily="34" charset="0"/>
                <a:cs typeface="Times New Roman" panose="02020603050405020304" pitchFamily="18" charset="0"/>
              </a:rPr>
              <a:t> and Real-Time Soil Condition Monitoring </a:t>
            </a:r>
            <a:r>
              <a:rPr lang="en-GB"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p>
          <a:p>
            <a:endParaRPr lang="en-GB" sz="1200" b="1" kern="100" dirty="0">
              <a:ln w="9525" cap="flat" cmpd="sng" algn="ctr">
                <a:solidFill>
                  <a:srgbClr val="FFFFFF"/>
                </a:solidFill>
                <a:prstDash val="solid"/>
                <a:round/>
              </a:ln>
              <a:solidFill>
                <a:srgbClr val="FFFFFF"/>
              </a:solidFill>
              <a:latin typeface="Aptos" panose="020B0004020202020204" pitchFamily="34" charset="0"/>
              <a:ea typeface="Aptos" panose="020B0004020202020204" pitchFamily="34" charset="0"/>
              <a:cs typeface="Times New Roman" panose="02020603050405020304" pitchFamily="18" charset="0"/>
            </a:endParaRPr>
          </a:p>
          <a:p>
            <a:endParaRPr lang="en-GB" sz="1200" b="1" kern="100" dirty="0">
              <a:ln w="9525" cap="flat" cmpd="sng" algn="ctr">
                <a:solidFill>
                  <a:srgbClr val="FFFFFF"/>
                </a:solidFill>
                <a:prstDash val="solid"/>
                <a:round/>
              </a:ln>
              <a:solidFill>
                <a:srgbClr val="FFFFFF"/>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endParaRPr>
          </a:p>
          <a:p>
            <a:r>
              <a:rPr lang="en-GB"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rPr>
              <a:t>EM500_SMT</a:t>
            </a:r>
            <a:r>
              <a:rPr lang="en-GB" sz="1200"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Aptos" panose="020B0004020202020204" pitchFamily="34" charset="0"/>
                <a:ea typeface="Aptos" panose="020B0004020202020204" pitchFamily="34" charset="0"/>
                <a:cs typeface="Times New Roman" panose="02020603050405020304" pitchFamily="18" charset="0"/>
              </a:rPr>
              <a:t>                              </a:t>
            </a:r>
            <a:endParaRPr lang="cs-CZ" sz="1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Obrázek 13" descr="Semtech LoRa Technology Overview | Semtech">
            <a:extLst>
              <a:ext uri="{FF2B5EF4-FFF2-40B4-BE49-F238E27FC236}">
                <a16:creationId xmlns:a16="http://schemas.microsoft.com/office/drawing/2014/main" id="{8D96E80A-5A61-67BF-D50F-9D7A44265A3E}"/>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3691442" y="2883212"/>
            <a:ext cx="1970900" cy="1091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 pole 12">
            <a:extLst>
              <a:ext uri="{FF2B5EF4-FFF2-40B4-BE49-F238E27FC236}">
                <a16:creationId xmlns:a16="http://schemas.microsoft.com/office/drawing/2014/main" id="{9814A541-DB79-3C1F-C4CE-8256664C57A5}"/>
              </a:ext>
            </a:extLst>
          </p:cNvPr>
          <p:cNvSpPr txBox="1">
            <a:spLocks/>
          </p:cNvSpPr>
          <p:nvPr/>
        </p:nvSpPr>
        <p:spPr>
          <a:xfrm>
            <a:off x="847197" y="4966016"/>
            <a:ext cx="10168271" cy="1346318"/>
          </a:xfrm>
          <a:prstGeom prst="rect">
            <a:avLst/>
          </a:prstGeom>
          <a:solidFill>
            <a:schemeClr val="lt1"/>
          </a:solidFill>
          <a:ln w="6350">
            <a:noFill/>
          </a:ln>
        </p:spPr>
        <p:txBody>
          <a:bodyPr rot="0" spcFirstLastPara="0" vert="horz" wrap="square" lIns="91440" tIns="45720" rIns="91440" bIns="45720" numCol="2" spcCol="0" rtlCol="0" fromWordArt="0" anchor="t" anchorCtr="0" forceAA="0" compatLnSpc="1">
            <a:prstTxWarp prst="textNoShape">
              <a:avLst/>
            </a:prstTxWarp>
            <a:noAutofit/>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Aft>
                <a:spcPts val="200"/>
              </a:spcAft>
              <a:buFont typeface="Symbol" pitchFamily="2" charset="2"/>
              <a:buChar char=""/>
            </a:pPr>
            <a:r>
              <a:rPr lang="cs-CZ" sz="2000" dirty="0" err="1"/>
              <a:t>Seamless</a:t>
            </a:r>
            <a:r>
              <a:rPr lang="cs-CZ" sz="2000" dirty="0"/>
              <a:t> </a:t>
            </a:r>
            <a:r>
              <a:rPr lang="cs-CZ" sz="2000" dirty="0" err="1"/>
              <a:t>Integration</a:t>
            </a:r>
            <a:r>
              <a:rPr lang="cs-CZ" sz="2000" dirty="0"/>
              <a:t> </a:t>
            </a:r>
            <a:r>
              <a:rPr lang="cs-CZ" sz="2000" dirty="0" err="1"/>
              <a:t>with</a:t>
            </a:r>
            <a:r>
              <a:rPr lang="cs-CZ" sz="2000" dirty="0"/>
              <a:t> Smart </a:t>
            </a:r>
            <a:r>
              <a:rPr lang="cs-CZ" sz="2000" dirty="0" err="1"/>
              <a:t>Irrigation</a:t>
            </a:r>
            <a:r>
              <a:rPr lang="cs-CZ" sz="2000" dirty="0"/>
              <a:t> Systems</a:t>
            </a:r>
          </a:p>
          <a:p>
            <a:pPr marL="342900" indent="-342900">
              <a:spcAft>
                <a:spcPts val="200"/>
              </a:spcAft>
              <a:buFont typeface="Symbol" pitchFamily="2" charset="2"/>
              <a:buChar char=""/>
            </a:pPr>
            <a:r>
              <a:rPr lang="cs-CZ" sz="2000" dirty="0"/>
              <a:t>IP67 </a:t>
            </a:r>
            <a:r>
              <a:rPr lang="cs-CZ" sz="2000" dirty="0" err="1"/>
              <a:t>Rated</a:t>
            </a:r>
            <a:r>
              <a:rPr lang="cs-CZ" sz="2000" dirty="0"/>
              <a:t> Transceiver </a:t>
            </a:r>
            <a:r>
              <a:rPr lang="cs-CZ" sz="2000" dirty="0" err="1"/>
              <a:t>for</a:t>
            </a:r>
            <a:r>
              <a:rPr lang="cs-CZ" sz="2000" dirty="0"/>
              <a:t> </a:t>
            </a:r>
            <a:r>
              <a:rPr lang="cs-CZ" sz="2000" dirty="0" err="1"/>
              <a:t>Harsh</a:t>
            </a:r>
            <a:r>
              <a:rPr lang="cs-CZ" sz="2000" dirty="0"/>
              <a:t> Environment</a:t>
            </a:r>
          </a:p>
          <a:p>
            <a:pPr marL="342900" indent="-342900">
              <a:spcAft>
                <a:spcPts val="200"/>
              </a:spcAft>
              <a:buFont typeface="Symbol" pitchFamily="2" charset="2"/>
              <a:buChar char=""/>
            </a:pPr>
            <a:r>
              <a:rPr lang="cs-CZ" sz="2000" dirty="0"/>
              <a:t>IP68 </a:t>
            </a:r>
            <a:r>
              <a:rPr lang="cs-CZ" sz="2000" dirty="0" err="1"/>
              <a:t>Rated</a:t>
            </a:r>
            <a:r>
              <a:rPr lang="cs-CZ" sz="2000" dirty="0"/>
              <a:t> </a:t>
            </a:r>
            <a:r>
              <a:rPr lang="cs-CZ" sz="2000" dirty="0" err="1"/>
              <a:t>Corrosion</a:t>
            </a:r>
            <a:r>
              <a:rPr lang="cs-CZ" sz="2000" dirty="0"/>
              <a:t> </a:t>
            </a:r>
            <a:r>
              <a:rPr lang="cs-CZ" sz="2000" dirty="0" err="1"/>
              <a:t>Resistance</a:t>
            </a:r>
            <a:r>
              <a:rPr lang="cs-CZ" sz="2000" dirty="0"/>
              <a:t> </a:t>
            </a:r>
            <a:r>
              <a:rPr lang="cs-CZ" sz="2000" dirty="0" err="1"/>
              <a:t>Probe</a:t>
            </a:r>
            <a:endParaRPr lang="cs-CZ" sz="2000" dirty="0"/>
          </a:p>
          <a:p>
            <a:pPr marL="342900" indent="-342900">
              <a:spcAft>
                <a:spcPts val="200"/>
              </a:spcAft>
              <a:buFont typeface="Symbol" pitchFamily="2" charset="2"/>
              <a:buChar char=""/>
            </a:pPr>
            <a:r>
              <a:rPr lang="cs-CZ" sz="2000" dirty="0"/>
              <a:t>Data integrity and </a:t>
            </a:r>
            <a:r>
              <a:rPr lang="cs-CZ" sz="2000" dirty="0" err="1"/>
              <a:t>Easy</a:t>
            </a:r>
            <a:r>
              <a:rPr lang="cs-CZ" sz="2000" dirty="0"/>
              <a:t> Management</a:t>
            </a:r>
          </a:p>
          <a:p>
            <a:pPr marL="342900" indent="-342900">
              <a:spcAft>
                <a:spcPts val="200"/>
              </a:spcAft>
              <a:buFont typeface="Symbol" pitchFamily="2" charset="2"/>
              <a:buChar char=""/>
            </a:pPr>
            <a:r>
              <a:rPr lang="cs-CZ" sz="2000" dirty="0"/>
              <a:t>Long-</a:t>
            </a:r>
            <a:r>
              <a:rPr lang="cs-CZ" sz="2000" dirty="0" err="1"/>
              <a:t>Lasting</a:t>
            </a:r>
            <a:r>
              <a:rPr lang="cs-CZ" sz="2000" dirty="0"/>
              <a:t> </a:t>
            </a:r>
            <a:r>
              <a:rPr lang="cs-CZ" sz="2000" dirty="0" err="1"/>
              <a:t>Battery</a:t>
            </a:r>
            <a:r>
              <a:rPr lang="cs-CZ" sz="2000" dirty="0"/>
              <a:t> </a:t>
            </a:r>
            <a:r>
              <a:rPr lang="cs-CZ" sz="2000" dirty="0" err="1"/>
              <a:t>Life</a:t>
            </a:r>
            <a:r>
              <a:rPr lang="cs-CZ" sz="2000" dirty="0"/>
              <a:t> </a:t>
            </a:r>
            <a:r>
              <a:rPr lang="cs-CZ" sz="2000" dirty="0" err="1"/>
              <a:t>of</a:t>
            </a:r>
            <a:r>
              <a:rPr lang="cs-CZ" sz="2000" dirty="0"/>
              <a:t> up to 10 </a:t>
            </a:r>
            <a:r>
              <a:rPr lang="cs-CZ" sz="2000" dirty="0" err="1"/>
              <a:t>Years</a:t>
            </a:r>
            <a:endParaRPr lang="cs-CZ" sz="2000" dirty="0"/>
          </a:p>
          <a:p>
            <a:pPr marL="342900" indent="-342900">
              <a:spcAft>
                <a:spcPts val="200"/>
              </a:spcAft>
              <a:buFont typeface="Symbol" pitchFamily="2" charset="2"/>
              <a:buChar char=""/>
            </a:pPr>
            <a:r>
              <a:rPr lang="cs-CZ" sz="2000" dirty="0" err="1"/>
              <a:t>Easy</a:t>
            </a:r>
            <a:r>
              <a:rPr lang="cs-CZ" sz="2000" dirty="0"/>
              <a:t> </a:t>
            </a:r>
            <a:r>
              <a:rPr lang="cs-CZ" sz="2000" dirty="0" err="1"/>
              <a:t>configuration</a:t>
            </a:r>
            <a:r>
              <a:rPr lang="cs-CZ" sz="2000" dirty="0"/>
              <a:t> via NFC</a:t>
            </a:r>
          </a:p>
        </p:txBody>
      </p:sp>
    </p:spTree>
    <p:extLst>
      <p:ext uri="{BB962C8B-B14F-4D97-AF65-F5344CB8AC3E}">
        <p14:creationId xmlns:p14="http://schemas.microsoft.com/office/powerpoint/2010/main" val="53665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34DE-FB75-5B30-40F2-8AB8913EC1A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FC275F2B-2B7C-3EF1-3C3A-C2B488DCEDF9}"/>
              </a:ext>
            </a:extLst>
          </p:cNvPr>
          <p:cNvSpPr>
            <a:spLocks noGrp="1"/>
          </p:cNvSpPr>
          <p:nvPr>
            <p:ph type="body" sz="quarter" idx="13"/>
          </p:nvPr>
        </p:nvSpPr>
        <p:spPr/>
        <p:txBody>
          <a:bodyPr/>
          <a:lstStyle/>
          <a:p>
            <a:r>
              <a:rPr lang="en-US" b="1" dirty="0"/>
              <a:t>Interface in Sensors and Control</a:t>
            </a:r>
            <a:endParaRPr lang="cs-CZ" b="1" dirty="0"/>
          </a:p>
        </p:txBody>
      </p:sp>
      <p:sp>
        <p:nvSpPr>
          <p:cNvPr id="3" name="Zástupný text 2">
            <a:extLst>
              <a:ext uri="{FF2B5EF4-FFF2-40B4-BE49-F238E27FC236}">
                <a16:creationId xmlns:a16="http://schemas.microsoft.com/office/drawing/2014/main" id="{6BDABCAB-8D61-E418-DFBB-2B4DFE93E192}"/>
              </a:ext>
            </a:extLst>
          </p:cNvPr>
          <p:cNvSpPr>
            <a:spLocks noGrp="1"/>
          </p:cNvSpPr>
          <p:nvPr>
            <p:ph type="body" sz="quarter" idx="14"/>
          </p:nvPr>
        </p:nvSpPr>
        <p:spPr>
          <a:xfrm>
            <a:off x="1687302" y="2179190"/>
            <a:ext cx="9637190" cy="3245241"/>
          </a:xfrm>
        </p:spPr>
        <p:txBody>
          <a:bodyPr/>
          <a:lstStyle/>
          <a:p>
            <a:pPr marL="342900" indent="-342900">
              <a:buFont typeface="Arial" panose="020B0604020202020204" pitchFamily="34" charset="0"/>
              <a:buChar char="•"/>
            </a:pPr>
            <a:r>
              <a:rPr lang="cs-CZ" dirty="0"/>
              <a:t>Digital inputs/outputs</a:t>
            </a:r>
          </a:p>
          <a:p>
            <a:pPr marL="342900" indent="-342900">
              <a:buFont typeface="Arial" panose="020B0604020202020204" pitchFamily="34" charset="0"/>
              <a:buChar char="•"/>
            </a:pPr>
            <a:r>
              <a:rPr lang="cs-CZ" dirty="0"/>
              <a:t>Analog inputs/outputs</a:t>
            </a:r>
          </a:p>
          <a:p>
            <a:pPr marL="342900" indent="-342900">
              <a:buFont typeface="Arial" panose="020B0604020202020204" pitchFamily="34" charset="0"/>
              <a:buChar char="•"/>
            </a:pPr>
            <a:r>
              <a:rPr lang="cs-CZ" dirty="0"/>
              <a:t>Serial communication with sensors (bus)</a:t>
            </a:r>
          </a:p>
          <a:p>
            <a:pPr marL="342900" indent="-342900">
              <a:buFont typeface="Arial" panose="020B0604020202020204" pitchFamily="34" charset="0"/>
              <a:buChar char="•"/>
            </a:pPr>
            <a:r>
              <a:rPr lang="cs-CZ" dirty="0"/>
              <a:t>Communication interface of the units</a:t>
            </a:r>
          </a:p>
          <a:p>
            <a:pPr marL="800100" lvl="1" indent="-342900" algn="l">
              <a:buFont typeface="Arial" panose="020B0604020202020204" pitchFamily="34" charset="0"/>
              <a:buChar char="•"/>
            </a:pPr>
            <a:r>
              <a:rPr lang="cs-CZ" b="1" dirty="0"/>
              <a:t>Ethernet, wireless, etc.	</a:t>
            </a:r>
          </a:p>
          <a:p>
            <a:pPr marL="342900" indent="-342900">
              <a:buFont typeface="Arial" panose="020B0604020202020204" pitchFamily="34" charset="0"/>
              <a:buChar char="•"/>
            </a:pPr>
            <a:endParaRPr lang="cs-CZ" dirty="0"/>
          </a:p>
        </p:txBody>
      </p:sp>
      <p:sp>
        <p:nvSpPr>
          <p:cNvPr id="5" name="TextovéPole 4">
            <a:extLst>
              <a:ext uri="{FF2B5EF4-FFF2-40B4-BE49-F238E27FC236}">
                <a16:creationId xmlns:a16="http://schemas.microsoft.com/office/drawing/2014/main" id="{668E678D-49C4-C9D3-EA42-0A382F8822BC}"/>
              </a:ext>
            </a:extLst>
          </p:cNvPr>
          <p:cNvSpPr txBox="1"/>
          <p:nvPr/>
        </p:nvSpPr>
        <p:spPr>
          <a:xfrm>
            <a:off x="7153506" y="5275239"/>
            <a:ext cx="4871806" cy="646331"/>
          </a:xfrm>
          <a:prstGeom prst="rect">
            <a:avLst/>
          </a:prstGeom>
          <a:noFill/>
        </p:spPr>
        <p:txBody>
          <a:bodyPr wrap="square">
            <a:spAutoFit/>
          </a:bodyPr>
          <a:lstStyle/>
          <a:p>
            <a:r>
              <a:rPr lang="cs-CZ" dirty="0"/>
              <a:t>Figure about PLC (</a:t>
            </a:r>
            <a:r>
              <a:rPr lang="cs-CZ" b="0" i="0" dirty="0">
                <a:effectLst/>
                <a:latin typeface="neuzeit-grotesk"/>
              </a:rPr>
              <a:t>programmable logic controllers) </a:t>
            </a:r>
            <a:r>
              <a:rPr lang="cs-CZ" dirty="0"/>
              <a:t>is discribed at </a:t>
            </a:r>
            <a:r>
              <a:rPr lang="cs-CZ" dirty="0">
                <a:hlinkClick r:id="rId2"/>
              </a:rPr>
              <a:t>https://www.unipi.technology/</a:t>
            </a:r>
            <a:endParaRPr lang="cs-CZ" dirty="0"/>
          </a:p>
        </p:txBody>
      </p:sp>
      <p:pic>
        <p:nvPicPr>
          <p:cNvPr id="6" name="Picture 8">
            <a:extLst>
              <a:ext uri="{FF2B5EF4-FFF2-40B4-BE49-F238E27FC236}">
                <a16:creationId xmlns:a16="http://schemas.microsoft.com/office/drawing/2014/main" id="{94F6A166-7EC4-DB1C-55DD-090260F1C3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7152" y="1939044"/>
            <a:ext cx="4367750" cy="31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4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333FB2-5F70-4821-A653-3D4053E329D5}"/>
              </a:ext>
            </a:extLst>
          </p:cNvPr>
          <p:cNvSpPr>
            <a:spLocks noGrp="1"/>
          </p:cNvSpPr>
          <p:nvPr>
            <p:ph type="body" sz="quarter" idx="13"/>
          </p:nvPr>
        </p:nvSpPr>
        <p:spPr>
          <a:xfrm>
            <a:off x="1675006" y="915630"/>
            <a:ext cx="9649486" cy="697353"/>
          </a:xfrm>
        </p:spPr>
        <p:txBody>
          <a:bodyPr>
            <a:normAutofit/>
          </a:bodyPr>
          <a:lstStyle/>
          <a:p>
            <a:r>
              <a:rPr lang="cs-CZ" b="1" dirty="0"/>
              <a:t>IoT control (PLC) device</a:t>
            </a:r>
          </a:p>
        </p:txBody>
      </p:sp>
      <p:sp>
        <p:nvSpPr>
          <p:cNvPr id="3" name="Zástupný text 2">
            <a:extLst>
              <a:ext uri="{FF2B5EF4-FFF2-40B4-BE49-F238E27FC236}">
                <a16:creationId xmlns:a16="http://schemas.microsoft.com/office/drawing/2014/main" id="{86935BD2-71BD-4FB3-2A12-80E17EA67B54}"/>
              </a:ext>
            </a:extLst>
          </p:cNvPr>
          <p:cNvSpPr>
            <a:spLocks noGrp="1"/>
          </p:cNvSpPr>
          <p:nvPr>
            <p:ph type="body" sz="quarter" idx="14"/>
          </p:nvPr>
        </p:nvSpPr>
        <p:spPr>
          <a:xfrm>
            <a:off x="1675006" y="1772009"/>
            <a:ext cx="10381876" cy="3245241"/>
          </a:xfrm>
        </p:spPr>
        <p:txBody>
          <a:bodyPr/>
          <a:lstStyle/>
          <a:p>
            <a:r>
              <a:rPr lang="en-US" dirty="0"/>
              <a:t>IoT control devices, such as </a:t>
            </a:r>
            <a:r>
              <a:rPr lang="en-US" b="1" dirty="0"/>
              <a:t>Programmable Logic Controllers </a:t>
            </a:r>
            <a:r>
              <a:rPr lang="en-US" dirty="0"/>
              <a:t>(PLCs on figure), play a key role in modern automation systems by connecting sensors, actuators, and cloud services. These devices collect data from the physical environment, process it in real time, and trigger actions based on predefined logic. Integrated with the Internet of Things (IoT), PLCs enable </a:t>
            </a:r>
            <a:r>
              <a:rPr lang="en-US" b="1" dirty="0"/>
              <a:t>remote monitoring, predictive maintenance, and seamless integration </a:t>
            </a:r>
            <a:r>
              <a:rPr lang="en-US" dirty="0"/>
              <a:t>with smart infrastructure—making them essential in industries like manufacturing, agriculture, energy, and smart buildings.</a:t>
            </a:r>
            <a:endParaRPr lang="cs-CZ" dirty="0"/>
          </a:p>
        </p:txBody>
      </p:sp>
      <p:pic>
        <p:nvPicPr>
          <p:cNvPr id="5" name="Picture 2" descr="Monitoring a automatizace datacentra | Unipi">
            <a:extLst>
              <a:ext uri="{FF2B5EF4-FFF2-40B4-BE49-F238E27FC236}">
                <a16:creationId xmlns:a16="http://schemas.microsoft.com/office/drawing/2014/main" id="{FC722C1E-337F-864A-A5DD-B308F59E1DD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4417561" y="4291074"/>
            <a:ext cx="3200432" cy="225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a:p>
        </p:txBody>
      </p:sp>
      <p:sp>
        <p:nvSpPr>
          <p:cNvPr id="208" name="Freeform 173"/>
          <p:cNvSpPr>
            <a:spLocks noChangeArrowheads="1"/>
          </p:cNvSpPr>
          <p:nvPr/>
        </p:nvSpPr>
        <p:spPr bwMode="auto">
          <a:xfrm>
            <a:off x="7540474" y="2963760"/>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a:p>
        </p:txBody>
      </p:sp>
      <p:sp>
        <p:nvSpPr>
          <p:cNvPr id="209" name="Freeform 174"/>
          <p:cNvSpPr>
            <a:spLocks noChangeArrowheads="1"/>
          </p:cNvSpPr>
          <p:nvPr/>
        </p:nvSpPr>
        <p:spPr bwMode="auto">
          <a:xfrm>
            <a:off x="7648909" y="255595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900872" y="2669099"/>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2" y="1284086"/>
            <a:ext cx="2604960" cy="830997"/>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…the role and importance of control systems in modern agriculture.</a:t>
            </a:r>
          </a:p>
        </p:txBody>
      </p:sp>
      <p:sp>
        <p:nvSpPr>
          <p:cNvPr id="62" name="Rectángulo 602">
            <a:extLst>
              <a:ext uri="{FF2B5EF4-FFF2-40B4-BE49-F238E27FC236}">
                <a16:creationId xmlns:a16="http://schemas.microsoft.com/office/drawing/2014/main" id="{8BD74F46-EE91-4B6C-DD4F-C1DCDE926F8C}"/>
              </a:ext>
            </a:extLst>
          </p:cNvPr>
          <p:cNvSpPr/>
          <p:nvPr/>
        </p:nvSpPr>
        <p:spPr>
          <a:xfrm>
            <a:off x="7823264" y="3244315"/>
            <a:ext cx="2604960" cy="830997"/>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…key components of control systems, including sensors, controllers, and actuators.</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830997"/>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…the basic functions of SCADA and PLC systems in farm automation.</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2" y="1539092"/>
            <a:ext cx="5889598" cy="4951046"/>
          </a:xfrm>
        </p:spPr>
        <p:txBody>
          <a:bodyPr/>
          <a:lstStyle/>
          <a:p>
            <a:r>
              <a:rPr lang="en-US" b="1" dirty="0">
                <a:solidFill>
                  <a:srgbClr val="404040"/>
                </a:solidFill>
              </a:rPr>
              <a:t>In this module, you will learn the fundamental components of automated control systems in agriculture</a:t>
            </a:r>
            <a:r>
              <a:rPr lang="en-US" dirty="0">
                <a:solidFill>
                  <a:srgbClr val="404040"/>
                </a:solidFill>
              </a:rPr>
              <a:t>, including sensors, controllers, and actuators, and be able to explain how these</a:t>
            </a:r>
            <a:r>
              <a:rPr lang="en-US" b="1" dirty="0">
                <a:solidFill>
                  <a:srgbClr val="404040"/>
                </a:solidFill>
              </a:rPr>
              <a:t> components interact </a:t>
            </a:r>
            <a:r>
              <a:rPr lang="en-US" dirty="0">
                <a:solidFill>
                  <a:srgbClr val="404040"/>
                </a:solidFill>
              </a:rPr>
              <a:t>to </a:t>
            </a:r>
            <a:r>
              <a:rPr lang="en-US" dirty="0" err="1">
                <a:solidFill>
                  <a:srgbClr val="404040"/>
                </a:solidFill>
              </a:rPr>
              <a:t>optimise</a:t>
            </a:r>
            <a:r>
              <a:rPr lang="en-US" dirty="0">
                <a:solidFill>
                  <a:srgbClr val="404040"/>
                </a:solidFill>
              </a:rPr>
              <a:t> various farming operations.</a:t>
            </a:r>
          </a:p>
          <a:p>
            <a:r>
              <a:rPr lang="en-US" dirty="0">
                <a:solidFill>
                  <a:srgbClr val="404040"/>
                </a:solidFill>
              </a:rPr>
              <a:t>Learners will also gain an understanding of the </a:t>
            </a:r>
            <a:r>
              <a:rPr lang="en-US" b="1" dirty="0">
                <a:solidFill>
                  <a:srgbClr val="404040"/>
                </a:solidFill>
              </a:rPr>
              <a:t>principles and applications of SCADA</a:t>
            </a:r>
            <a:r>
              <a:rPr lang="cs-CZ" b="1" dirty="0">
                <a:solidFill>
                  <a:srgbClr val="404040"/>
                </a:solidFill>
              </a:rPr>
              <a:t>, </a:t>
            </a:r>
            <a:r>
              <a:rPr lang="en-US" b="1" dirty="0">
                <a:solidFill>
                  <a:srgbClr val="404040"/>
                </a:solidFill>
              </a:rPr>
              <a:t>and PLC systems</a:t>
            </a:r>
            <a:r>
              <a:rPr lang="en-US" dirty="0">
                <a:solidFill>
                  <a:srgbClr val="404040"/>
                </a:solidFill>
              </a:rPr>
              <a:t> in agricultural contexts.</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cs-CZ" b="1" dirty="0">
                <a:solidFill>
                  <a:srgbClr val="007772"/>
                </a:solidFill>
              </a:rPr>
              <a:t>Learning Outcomes</a:t>
            </a:r>
            <a:endParaRPr lang="en-GB" b="1" noProof="0" dirty="0">
              <a:solidFill>
                <a:srgbClr val="007772"/>
              </a:solidFill>
            </a:endParaRP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E7D7EA8-1154-75F4-62E8-AC16A8503989}"/>
              </a:ext>
            </a:extLst>
          </p:cNvPr>
          <p:cNvSpPr>
            <a:spLocks noGrp="1"/>
          </p:cNvSpPr>
          <p:nvPr>
            <p:ph type="body" sz="quarter" idx="13"/>
          </p:nvPr>
        </p:nvSpPr>
        <p:spPr/>
        <p:txBody>
          <a:bodyPr/>
          <a:lstStyle/>
          <a:p>
            <a:r>
              <a:rPr lang="cs-CZ" b="1"/>
              <a:t>"</a:t>
            </a:r>
            <a:r>
              <a:rPr lang="cs-CZ" b="1" err="1"/>
              <a:t>Industrial</a:t>
            </a:r>
            <a:r>
              <a:rPr lang="cs-CZ" b="1"/>
              <a:t>" IoT </a:t>
            </a:r>
            <a:r>
              <a:rPr lang="cs-CZ" b="1" err="1"/>
              <a:t>Wireless</a:t>
            </a:r>
            <a:r>
              <a:rPr lang="cs-CZ" b="1"/>
              <a:t> sensor </a:t>
            </a:r>
            <a:r>
              <a:rPr lang="cs-CZ" b="1" err="1"/>
              <a:t>devices</a:t>
            </a:r>
            <a:endParaRPr lang="cs-CZ" b="1"/>
          </a:p>
        </p:txBody>
      </p:sp>
      <p:sp>
        <p:nvSpPr>
          <p:cNvPr id="3" name="Zástupný text 2">
            <a:extLst>
              <a:ext uri="{FF2B5EF4-FFF2-40B4-BE49-F238E27FC236}">
                <a16:creationId xmlns:a16="http://schemas.microsoft.com/office/drawing/2014/main" id="{B4738872-C9F7-5D70-E325-A0438368273D}"/>
              </a:ext>
            </a:extLst>
          </p:cNvPr>
          <p:cNvSpPr>
            <a:spLocks noGrp="1"/>
          </p:cNvSpPr>
          <p:nvPr>
            <p:ph type="body" sz="quarter" idx="14"/>
          </p:nvPr>
        </p:nvSpPr>
        <p:spPr>
          <a:xfrm>
            <a:off x="1675005" y="2026353"/>
            <a:ext cx="10112803" cy="3245241"/>
          </a:xfrm>
        </p:spPr>
        <p:txBody>
          <a:bodyPr/>
          <a:lstStyle/>
          <a:p>
            <a:pPr marL="342900" indent="-342900">
              <a:buFont typeface="Arial" panose="020B0604020202020204" pitchFamily="34" charset="0"/>
              <a:buChar char="•"/>
            </a:pPr>
            <a:r>
              <a:rPr lang="en-US" sz="2400" dirty="0"/>
              <a:t>Most of them are devices with higher resistance.</a:t>
            </a:r>
            <a:endParaRPr lang="cs-CZ" sz="2400" dirty="0"/>
          </a:p>
          <a:p>
            <a:pPr marL="342900" indent="-342900">
              <a:buFont typeface="Arial" panose="020B0604020202020204" pitchFamily="34" charset="0"/>
              <a:buChar char="•"/>
            </a:pPr>
            <a:r>
              <a:rPr lang="en-US" sz="2400" dirty="0"/>
              <a:t>The size of the device is ideally as small as possible.</a:t>
            </a:r>
            <a:endParaRPr lang="cs-CZ" sz="2400" dirty="0"/>
          </a:p>
          <a:p>
            <a:pPr marL="342900" indent="-342900">
              <a:buFont typeface="Arial" panose="020B0604020202020204" pitchFamily="34" charset="0"/>
              <a:buChar char="•"/>
            </a:pPr>
            <a:r>
              <a:rPr lang="en-US" sz="2400" dirty="0"/>
              <a:t>A simple battery change is not always the rule.</a:t>
            </a:r>
            <a:endParaRPr lang="cs-CZ" sz="2400" dirty="0"/>
          </a:p>
          <a:p>
            <a:pPr marL="342900" indent="-342900">
              <a:buFont typeface="Arial" panose="020B0604020202020204" pitchFamily="34" charset="0"/>
              <a:buChar char="•"/>
            </a:pPr>
            <a:r>
              <a:rPr lang="en-US" sz="2400" dirty="0"/>
              <a:t>Device configuration is specified by the device manufacturer.</a:t>
            </a:r>
            <a:endParaRPr lang="cs-CZ" sz="2400" dirty="0"/>
          </a:p>
          <a:p>
            <a:pPr marL="342900" indent="-342900">
              <a:buFont typeface="Arial" panose="020B0604020202020204" pitchFamily="34" charset="0"/>
              <a:buChar char="•"/>
            </a:pPr>
            <a:r>
              <a:rPr lang="en-US" sz="2400" dirty="0"/>
              <a:t>Periphery (specific sensor) is usually connected externally.</a:t>
            </a:r>
            <a:endParaRPr lang="cs-CZ" sz="2400" dirty="0"/>
          </a:p>
          <a:p>
            <a:pPr marL="342900" indent="-342900">
              <a:buFont typeface="Arial" panose="020B0604020202020204" pitchFamily="34" charset="0"/>
              <a:buChar char="•"/>
            </a:pPr>
            <a:r>
              <a:rPr lang="cs-CZ" sz="2400" dirty="0"/>
              <a:t>Mostly well secured</a:t>
            </a:r>
          </a:p>
          <a:p>
            <a:endParaRPr lang="cs-CZ" dirty="0"/>
          </a:p>
          <a:p>
            <a:endParaRPr lang="cs-CZ" dirty="0"/>
          </a:p>
        </p:txBody>
      </p:sp>
      <p:pic>
        <p:nvPicPr>
          <p:cNvPr id="6" name="Obrázek 5">
            <a:extLst>
              <a:ext uri="{FF2B5EF4-FFF2-40B4-BE49-F238E27FC236}">
                <a16:creationId xmlns:a16="http://schemas.microsoft.com/office/drawing/2014/main" id="{AC7E31AB-59F0-8088-9023-974540CACA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2224" y="5525938"/>
            <a:ext cx="4788024" cy="970347"/>
          </a:xfrm>
          <a:prstGeom prst="rect">
            <a:avLst/>
          </a:prstGeom>
        </p:spPr>
      </p:pic>
    </p:spTree>
    <p:extLst>
      <p:ext uri="{BB962C8B-B14F-4D97-AF65-F5344CB8AC3E}">
        <p14:creationId xmlns:p14="http://schemas.microsoft.com/office/powerpoint/2010/main" val="260274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81E71FC-2BA7-4580-CDF8-061ED87A0EA2}"/>
              </a:ext>
            </a:extLst>
          </p:cNvPr>
          <p:cNvSpPr>
            <a:spLocks noGrp="1"/>
          </p:cNvSpPr>
          <p:nvPr>
            <p:ph type="body" sz="quarter" idx="13"/>
          </p:nvPr>
        </p:nvSpPr>
        <p:spPr/>
        <p:txBody>
          <a:bodyPr/>
          <a:lstStyle/>
          <a:p>
            <a:r>
              <a:rPr lang="cs-CZ" b="1" err="1"/>
              <a:t>IoT</a:t>
            </a:r>
            <a:r>
              <a:rPr lang="cs-CZ" b="1"/>
              <a:t> </a:t>
            </a:r>
            <a:r>
              <a:rPr lang="cs-CZ" b="1" err="1"/>
              <a:t>for</a:t>
            </a:r>
            <a:r>
              <a:rPr lang="cs-CZ" b="1"/>
              <a:t> </a:t>
            </a:r>
            <a:r>
              <a:rPr lang="cs-CZ" b="1" err="1"/>
              <a:t>accurate</a:t>
            </a:r>
            <a:r>
              <a:rPr lang="cs-CZ" b="1"/>
              <a:t> </a:t>
            </a:r>
            <a:r>
              <a:rPr lang="cs-CZ" b="1" err="1"/>
              <a:t>measurements</a:t>
            </a:r>
            <a:endParaRPr lang="cs-CZ" b="1"/>
          </a:p>
        </p:txBody>
      </p:sp>
      <p:sp>
        <p:nvSpPr>
          <p:cNvPr id="3" name="Zástupný text 2">
            <a:extLst>
              <a:ext uri="{FF2B5EF4-FFF2-40B4-BE49-F238E27FC236}">
                <a16:creationId xmlns:a16="http://schemas.microsoft.com/office/drawing/2014/main" id="{2B6D7EB0-3A38-25A0-D17A-C80B140F5E69}"/>
              </a:ext>
            </a:extLst>
          </p:cNvPr>
          <p:cNvSpPr>
            <a:spLocks noGrp="1"/>
          </p:cNvSpPr>
          <p:nvPr>
            <p:ph type="body" sz="quarter" idx="14"/>
          </p:nvPr>
        </p:nvSpPr>
        <p:spPr>
          <a:xfrm>
            <a:off x="1675006" y="1660671"/>
            <a:ext cx="10024907" cy="4867862"/>
          </a:xfrm>
        </p:spPr>
        <p:txBody>
          <a:bodyPr lIns="91440" tIns="45720" rIns="91440" bIns="45720" anchor="t">
            <a:noAutofit/>
          </a:bodyPr>
          <a:lstStyle/>
          <a:p>
            <a:pPr algn="just"/>
            <a:r>
              <a:rPr lang="en-US"/>
              <a:t>The Internet of Things (IoT) enables precise and continuous monitoring of physical conditions through a network of interconnected sensors and devices. By collecting real-time data on parameters such as temperature, humidity, pressure, and motion, IoT systems ensure high accuracy and reliability in fields like environmental monitoring, smart agriculture, industrial automation, and healthcare. These measurements support data-driven decision-making, predictive maintenance, and improved operational efficiency.</a:t>
            </a:r>
            <a:endParaRPr lang="cs-CZ"/>
          </a:p>
          <a:p>
            <a:endParaRPr lang="cs-CZ"/>
          </a:p>
          <a:p>
            <a:pPr marL="342900" indent="-342900">
              <a:buFont typeface="Arial" panose="020B0604020202020204" pitchFamily="34" charset="0"/>
              <a:buChar char="•"/>
            </a:pPr>
            <a:r>
              <a:rPr lang="en-US" dirty="0"/>
              <a:t>Quantities are measured with high resolution and accuracy.</a:t>
            </a:r>
            <a:endParaRPr lang="cs-CZ" dirty="0"/>
          </a:p>
          <a:p>
            <a:pPr marL="342900" indent="-342900">
              <a:buFont typeface="Arial" panose="020B0604020202020204" pitchFamily="34" charset="0"/>
              <a:buChar char="•"/>
            </a:pPr>
            <a:r>
              <a:rPr lang="en-US" dirty="0"/>
              <a:t>Sensors must be calibrated regularly.</a:t>
            </a:r>
            <a:endParaRPr lang="cs-CZ" dirty="0"/>
          </a:p>
          <a:p>
            <a:pPr marL="342900" indent="-342900">
              <a:buFont typeface="Arial" panose="020B0604020202020204" pitchFamily="34" charset="0"/>
              <a:buChar char="•"/>
            </a:pPr>
            <a:r>
              <a:rPr lang="en-US" dirty="0"/>
              <a:t>Disturbing quantities are shielded</a:t>
            </a:r>
            <a:endParaRPr lang="cs-CZ" dirty="0"/>
          </a:p>
        </p:txBody>
      </p:sp>
    </p:spTree>
    <p:extLst>
      <p:ext uri="{BB962C8B-B14F-4D97-AF65-F5344CB8AC3E}">
        <p14:creationId xmlns:p14="http://schemas.microsoft.com/office/powerpoint/2010/main" val="449677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5F0784E-5CBA-9D98-333A-64D129057546}"/>
              </a:ext>
            </a:extLst>
          </p:cNvPr>
          <p:cNvSpPr>
            <a:spLocks noGrp="1"/>
          </p:cNvSpPr>
          <p:nvPr>
            <p:ph type="body" sz="quarter" idx="13"/>
          </p:nvPr>
        </p:nvSpPr>
        <p:spPr>
          <a:xfrm>
            <a:off x="1634516" y="766183"/>
            <a:ext cx="9649486" cy="697353"/>
          </a:xfrm>
        </p:spPr>
        <p:txBody>
          <a:bodyPr/>
          <a:lstStyle/>
          <a:p>
            <a:r>
              <a:rPr lang="cs-CZ" b="1" err="1"/>
              <a:t>IoT</a:t>
            </a:r>
            <a:r>
              <a:rPr lang="cs-CZ" b="1"/>
              <a:t> </a:t>
            </a:r>
            <a:r>
              <a:rPr lang="cs-CZ" b="1" err="1"/>
              <a:t>device</a:t>
            </a:r>
            <a:r>
              <a:rPr lang="cs-CZ" b="1"/>
              <a:t> </a:t>
            </a:r>
            <a:r>
              <a:rPr lang="cs-CZ" b="1" err="1"/>
              <a:t>for</a:t>
            </a:r>
            <a:r>
              <a:rPr lang="cs-CZ" b="1"/>
              <a:t> positioning</a:t>
            </a:r>
          </a:p>
        </p:txBody>
      </p:sp>
      <p:sp>
        <p:nvSpPr>
          <p:cNvPr id="3" name="Zástupný text 2">
            <a:extLst>
              <a:ext uri="{FF2B5EF4-FFF2-40B4-BE49-F238E27FC236}">
                <a16:creationId xmlns:a16="http://schemas.microsoft.com/office/drawing/2014/main" id="{CDC1896B-3BE6-8751-DD45-38F2332C15B4}"/>
              </a:ext>
            </a:extLst>
          </p:cNvPr>
          <p:cNvSpPr>
            <a:spLocks noGrp="1"/>
          </p:cNvSpPr>
          <p:nvPr>
            <p:ph type="body" sz="quarter" idx="14"/>
          </p:nvPr>
        </p:nvSpPr>
        <p:spPr>
          <a:xfrm>
            <a:off x="1634516" y="1463536"/>
            <a:ext cx="9637190" cy="4599431"/>
          </a:xfrm>
        </p:spPr>
        <p:txBody>
          <a:bodyPr lIns="91440" tIns="45720" rIns="91440" bIns="45720" anchor="t">
            <a:noAutofit/>
          </a:bodyPr>
          <a:lstStyle/>
          <a:p>
            <a:pPr algn="just"/>
            <a:r>
              <a:rPr lang="en-US" dirty="0"/>
              <a:t>IoT positioning devices use technologies such as GPS, GNSS, Wi-Fi, Bluetooth, or ultra-wideband (UWB) to determine the precise location of objects, people, or assets in real time. These devices are essential in applications like fleet tracking, smart logistics, agriculture, and indoor navigation, where accurate and continuous location data supports automation, safety, and operational efficiency.</a:t>
            </a:r>
            <a:endParaRPr lang="cs-CZ" dirty="0">
              <a:ea typeface="Calibri" panose="020F0502020204030204"/>
              <a:cs typeface="Calibri" panose="020F0502020204030204"/>
            </a:endParaRPr>
          </a:p>
          <a:p>
            <a:pPr marL="342900" indent="-342900">
              <a:buFont typeface="Arial" panose="020B0604020202020204" pitchFamily="34" charset="0"/>
              <a:buChar char="•"/>
            </a:pPr>
            <a:r>
              <a:rPr lang="cs-CZ" dirty="0"/>
              <a:t>So </a:t>
            </a:r>
            <a:r>
              <a:rPr lang="cs-CZ" dirty="0" err="1"/>
              <a:t>called</a:t>
            </a:r>
            <a:r>
              <a:rPr lang="cs-CZ" dirty="0"/>
              <a:t> „</a:t>
            </a:r>
            <a:r>
              <a:rPr lang="cs-CZ" dirty="0" err="1"/>
              <a:t>IoT</a:t>
            </a:r>
            <a:r>
              <a:rPr lang="cs-CZ" dirty="0"/>
              <a:t> </a:t>
            </a:r>
            <a:r>
              <a:rPr lang="cs-CZ" dirty="0" err="1"/>
              <a:t>tracker</a:t>
            </a:r>
            <a:r>
              <a:rPr lang="cs-CZ" dirty="0"/>
              <a:t>“ (on </a:t>
            </a:r>
            <a:r>
              <a:rPr lang="cs-CZ" dirty="0" err="1"/>
              <a:t>figure</a:t>
            </a:r>
            <a:r>
              <a:rPr lang="cs-CZ" dirty="0"/>
              <a:t>)</a:t>
            </a:r>
            <a:endParaRPr lang="cs-CZ" dirty="0">
              <a:ea typeface="Calibri"/>
              <a:cs typeface="Calibri"/>
            </a:endParaRPr>
          </a:p>
          <a:p>
            <a:pPr marL="800100" lvl="1" indent="-342900">
              <a:buFont typeface="Arial" panose="020B0604020202020204" pitchFamily="34" charset="0"/>
              <a:buChar char="•"/>
            </a:pPr>
            <a:r>
              <a:rPr lang="en-US" dirty="0" err="1"/>
              <a:t>Specialisation</a:t>
            </a:r>
            <a:r>
              <a:rPr lang="en-US" dirty="0"/>
              <a:t> in determining the position of the tracked object.</a:t>
            </a:r>
            <a:endParaRPr lang="cs-CZ" dirty="0"/>
          </a:p>
        </p:txBody>
      </p:sp>
      <p:pic>
        <p:nvPicPr>
          <p:cNvPr id="5" name="Picture 2" descr="Helium IoT Devices - GPS Asset Tracking | Digital Matter">
            <a:extLst>
              <a:ext uri="{FF2B5EF4-FFF2-40B4-BE49-F238E27FC236}">
                <a16:creationId xmlns:a16="http://schemas.microsoft.com/office/drawing/2014/main" id="{8A399C40-3A7B-2F33-5C9F-6D06223363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53111" y="4568032"/>
            <a:ext cx="309634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al-time Geofencing in ArcGIS Velocity">
            <a:extLst>
              <a:ext uri="{FF2B5EF4-FFF2-40B4-BE49-F238E27FC236}">
                <a16:creationId xmlns:a16="http://schemas.microsoft.com/office/drawing/2014/main" id="{D023857A-BB72-C81C-A172-DDB01699E4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4516" y="4568032"/>
            <a:ext cx="3586708" cy="201915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text 1">
            <a:extLst>
              <a:ext uri="{FF2B5EF4-FFF2-40B4-BE49-F238E27FC236}">
                <a16:creationId xmlns:a16="http://schemas.microsoft.com/office/drawing/2014/main" id="{A18F9DB5-0475-55AD-0023-551AD0A2995C}"/>
              </a:ext>
            </a:extLst>
          </p:cNvPr>
          <p:cNvSpPr txBox="1">
            <a:spLocks/>
          </p:cNvSpPr>
          <p:nvPr/>
        </p:nvSpPr>
        <p:spPr>
          <a:xfrm>
            <a:off x="1982909" y="6584256"/>
            <a:ext cx="9649486" cy="348676"/>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sz="1200" b="1" err="1">
                <a:solidFill>
                  <a:schemeClr val="tx1"/>
                </a:solidFill>
              </a:rPr>
              <a:t>Fig</a:t>
            </a:r>
            <a:r>
              <a:rPr lang="cs-CZ" sz="1200" b="1">
                <a:solidFill>
                  <a:schemeClr val="tx1"/>
                </a:solidFill>
              </a:rPr>
              <a:t>. A: </a:t>
            </a:r>
            <a:r>
              <a:rPr lang="cs-CZ" sz="1200" err="1">
                <a:solidFill>
                  <a:schemeClr val="tx1"/>
                </a:solidFill>
              </a:rPr>
              <a:t>Position</a:t>
            </a:r>
            <a:r>
              <a:rPr lang="cs-CZ" sz="1200">
                <a:solidFill>
                  <a:schemeClr val="tx1"/>
                </a:solidFill>
              </a:rPr>
              <a:t> </a:t>
            </a:r>
            <a:r>
              <a:rPr lang="cs-CZ" sz="1200" err="1">
                <a:solidFill>
                  <a:schemeClr val="tx1"/>
                </a:solidFill>
              </a:rPr>
              <a:t>of</a:t>
            </a:r>
            <a:r>
              <a:rPr lang="cs-CZ" sz="1200">
                <a:solidFill>
                  <a:schemeClr val="tx1"/>
                </a:solidFill>
              </a:rPr>
              <a:t> </a:t>
            </a:r>
            <a:r>
              <a:rPr lang="cs-CZ" sz="1200" err="1">
                <a:solidFill>
                  <a:schemeClr val="tx1"/>
                </a:solidFill>
              </a:rPr>
              <a:t>the</a:t>
            </a:r>
            <a:r>
              <a:rPr lang="cs-CZ" sz="1200">
                <a:solidFill>
                  <a:schemeClr val="tx1"/>
                </a:solidFill>
              </a:rPr>
              <a:t> </a:t>
            </a:r>
            <a:r>
              <a:rPr lang="cs-CZ" sz="1200" err="1">
                <a:solidFill>
                  <a:schemeClr val="tx1"/>
                </a:solidFill>
              </a:rPr>
              <a:t>tracked</a:t>
            </a:r>
            <a:r>
              <a:rPr lang="cs-CZ" sz="1200">
                <a:solidFill>
                  <a:schemeClr val="tx1"/>
                </a:solidFill>
              </a:rPr>
              <a:t> </a:t>
            </a:r>
            <a:r>
              <a:rPr lang="cs-CZ" sz="1200" err="1">
                <a:solidFill>
                  <a:schemeClr val="tx1"/>
                </a:solidFill>
              </a:rPr>
              <a:t>object</a:t>
            </a:r>
            <a:r>
              <a:rPr lang="cs-CZ" sz="1200">
                <a:solidFill>
                  <a:schemeClr val="tx1"/>
                </a:solidFill>
              </a:rPr>
              <a:t>.</a:t>
            </a:r>
            <a:r>
              <a:rPr lang="cs-CZ" sz="1200" b="1">
                <a:solidFill>
                  <a:schemeClr val="tx1"/>
                </a:solidFill>
              </a:rPr>
              <a:t>				</a:t>
            </a:r>
            <a:r>
              <a:rPr lang="cs-CZ" sz="1200" b="1" err="1">
                <a:solidFill>
                  <a:schemeClr val="tx1"/>
                </a:solidFill>
              </a:rPr>
              <a:t>Fig</a:t>
            </a:r>
            <a:r>
              <a:rPr lang="cs-CZ" sz="1200" b="1">
                <a:solidFill>
                  <a:schemeClr val="tx1"/>
                </a:solidFill>
              </a:rPr>
              <a:t>. B: </a:t>
            </a:r>
            <a:r>
              <a:rPr lang="cs-CZ" sz="1200" err="1">
                <a:solidFill>
                  <a:schemeClr val="tx1"/>
                </a:solidFill>
              </a:rPr>
              <a:t>IoT</a:t>
            </a:r>
            <a:r>
              <a:rPr lang="cs-CZ" sz="1200">
                <a:solidFill>
                  <a:schemeClr val="tx1"/>
                </a:solidFill>
              </a:rPr>
              <a:t> </a:t>
            </a:r>
            <a:r>
              <a:rPr lang="cs-CZ" sz="1200" err="1">
                <a:solidFill>
                  <a:schemeClr val="tx1"/>
                </a:solidFill>
              </a:rPr>
              <a:t>tracker</a:t>
            </a:r>
            <a:r>
              <a:rPr lang="cs-CZ" sz="1200">
                <a:solidFill>
                  <a:schemeClr val="tx1"/>
                </a:solidFill>
              </a:rPr>
              <a:t>.</a:t>
            </a:r>
          </a:p>
        </p:txBody>
      </p:sp>
    </p:spTree>
    <p:extLst>
      <p:ext uri="{BB962C8B-B14F-4D97-AF65-F5344CB8AC3E}">
        <p14:creationId xmlns:p14="http://schemas.microsoft.com/office/powerpoint/2010/main" val="46917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584B-EEA6-FD71-EB63-46CCADA34C3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F20E135-0A19-9E36-F2CC-43F701B13768}"/>
              </a:ext>
            </a:extLst>
          </p:cNvPr>
          <p:cNvSpPr>
            <a:spLocks noGrp="1"/>
          </p:cNvSpPr>
          <p:nvPr>
            <p:ph type="body" sz="quarter" idx="13"/>
          </p:nvPr>
        </p:nvSpPr>
        <p:spPr/>
        <p:txBody>
          <a:bodyPr/>
          <a:lstStyle/>
          <a:p>
            <a:r>
              <a:rPr lang="cs-CZ" b="1" err="1"/>
              <a:t>IoT</a:t>
            </a:r>
            <a:r>
              <a:rPr lang="cs-CZ" b="1"/>
              <a:t> </a:t>
            </a:r>
            <a:r>
              <a:rPr lang="cs-CZ" b="1" err="1"/>
              <a:t>Cameras</a:t>
            </a:r>
            <a:endParaRPr lang="cs-CZ" b="1"/>
          </a:p>
        </p:txBody>
      </p:sp>
      <p:sp>
        <p:nvSpPr>
          <p:cNvPr id="3" name="Zástupný text 2">
            <a:extLst>
              <a:ext uri="{FF2B5EF4-FFF2-40B4-BE49-F238E27FC236}">
                <a16:creationId xmlns:a16="http://schemas.microsoft.com/office/drawing/2014/main" id="{BD747CE7-A7C3-B003-FAC5-5FB2826505E0}"/>
              </a:ext>
            </a:extLst>
          </p:cNvPr>
          <p:cNvSpPr>
            <a:spLocks noGrp="1"/>
          </p:cNvSpPr>
          <p:nvPr>
            <p:ph type="body" sz="quarter" idx="14"/>
          </p:nvPr>
        </p:nvSpPr>
        <p:spPr>
          <a:xfrm>
            <a:off x="1648482" y="1772009"/>
            <a:ext cx="9637190" cy="3245241"/>
          </a:xfrm>
        </p:spPr>
        <p:txBody>
          <a:bodyPr/>
          <a:lstStyle/>
          <a:p>
            <a:pPr marL="342900" indent="-342900">
              <a:buFont typeface="Arial" panose="020B0604020202020204" pitchFamily="34" charset="0"/>
              <a:buChar char="•"/>
            </a:pPr>
            <a:r>
              <a:rPr lang="en-US" dirty="0"/>
              <a:t>The ability to </a:t>
            </a:r>
            <a:r>
              <a:rPr lang="en-US" dirty="0" err="1"/>
              <a:t>recognise</a:t>
            </a:r>
            <a:r>
              <a:rPr lang="en-US" dirty="0"/>
              <a:t> objects</a:t>
            </a:r>
          </a:p>
          <a:p>
            <a:pPr marL="342900" indent="-342900">
              <a:buFont typeface="Arial" panose="020B0604020202020204" pitchFamily="34" charset="0"/>
              <a:buChar char="•"/>
            </a:pPr>
            <a:r>
              <a:rPr lang="en-US" dirty="0"/>
              <a:t>Universal use</a:t>
            </a:r>
          </a:p>
          <a:p>
            <a:pPr marL="800100" lvl="1" indent="-342900" algn="l">
              <a:buFont typeface="Arial" panose="020B0604020202020204" pitchFamily="34" charset="0"/>
              <a:buChar char="•"/>
            </a:pPr>
            <a:r>
              <a:rPr lang="en-US" dirty="0"/>
              <a:t>Self-driving cars</a:t>
            </a:r>
          </a:p>
          <a:p>
            <a:pPr marL="800100" lvl="1" indent="-342900" algn="l">
              <a:buFont typeface="Arial" panose="020B0604020202020204" pitchFamily="34" charset="0"/>
              <a:buChar char="•"/>
            </a:pPr>
            <a:r>
              <a:rPr lang="en-US" dirty="0"/>
              <a:t>License plate number (A)</a:t>
            </a:r>
          </a:p>
          <a:p>
            <a:pPr marL="800100" lvl="1" indent="-342900" algn="l">
              <a:buFont typeface="Arial" panose="020B0604020202020204" pitchFamily="34" charset="0"/>
              <a:buChar char="•"/>
            </a:pPr>
            <a:r>
              <a:rPr lang="en-US" dirty="0"/>
              <a:t>Manufacturing processes (B)</a:t>
            </a:r>
          </a:p>
          <a:p>
            <a:pPr marL="1257300" lvl="2" indent="-342900" algn="l">
              <a:buFont typeface="Arial" panose="020B0604020202020204" pitchFamily="34" charset="0"/>
              <a:buChar char="•"/>
            </a:pPr>
            <a:r>
              <a:rPr lang="en-US" dirty="0"/>
              <a:t>quality control</a:t>
            </a:r>
          </a:p>
          <a:p>
            <a:pPr marL="1257300" lvl="2" indent="-342900" algn="l">
              <a:buFont typeface="Arial" panose="020B0604020202020204" pitchFamily="34" charset="0"/>
              <a:buChar char="•"/>
            </a:pPr>
            <a:r>
              <a:rPr lang="cs-CZ" dirty="0"/>
              <a:t>goods counting</a:t>
            </a:r>
            <a:endParaRPr lang="en-US" dirty="0"/>
          </a:p>
          <a:p>
            <a:pPr marL="800100" lvl="1" indent="-342900" algn="l">
              <a:buFont typeface="Arial" panose="020B0604020202020204" pitchFamily="34" charset="0"/>
              <a:buChar char="•"/>
            </a:pPr>
            <a:r>
              <a:rPr lang="en-US" dirty="0"/>
              <a:t>Temperature measurement (C)</a:t>
            </a:r>
          </a:p>
          <a:p>
            <a:pPr marL="1257300" lvl="2" indent="-342900" algn="l">
              <a:buFont typeface="Arial" panose="020B0604020202020204" pitchFamily="34" charset="0"/>
              <a:buChar char="•"/>
            </a:pPr>
            <a:r>
              <a:rPr lang="en-US" dirty="0"/>
              <a:t>the issue of lighting conditions</a:t>
            </a:r>
          </a:p>
        </p:txBody>
      </p:sp>
      <p:pic>
        <p:nvPicPr>
          <p:cNvPr id="4" name="Obrázek 3">
            <a:extLst>
              <a:ext uri="{FF2B5EF4-FFF2-40B4-BE49-F238E27FC236}">
                <a16:creationId xmlns:a16="http://schemas.microsoft.com/office/drawing/2014/main" id="{81909764-C022-9FD4-9D47-DF680D62C58D}"/>
              </a:ext>
            </a:extLst>
          </p:cNvPr>
          <p:cNvPicPr>
            <a:picLocks noChangeAspect="1"/>
          </p:cNvPicPr>
          <p:nvPr/>
        </p:nvPicPr>
        <p:blipFill>
          <a:blip r:embed="rId2"/>
          <a:stretch>
            <a:fillRect/>
          </a:stretch>
        </p:blipFill>
        <p:spPr>
          <a:xfrm>
            <a:off x="10126880" y="1498452"/>
            <a:ext cx="1224136" cy="1139977"/>
          </a:xfrm>
          <a:prstGeom prst="rect">
            <a:avLst/>
          </a:prstGeom>
        </p:spPr>
      </p:pic>
      <p:pic>
        <p:nvPicPr>
          <p:cNvPr id="7" name="Picture 2" descr="Pokročilé rozpoznávání objektů pro budoucí roboty – Živě.cz">
            <a:extLst>
              <a:ext uri="{FF2B5EF4-FFF2-40B4-BE49-F238E27FC236}">
                <a16:creationId xmlns:a16="http://schemas.microsoft.com/office/drawing/2014/main" id="{67B79D1A-3FE9-99F5-CA97-27E6A30A5D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2441" y="1498452"/>
            <a:ext cx="3668085" cy="2770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ontrola objektů - typ O2D - ifm">
            <a:extLst>
              <a:ext uri="{FF2B5EF4-FFF2-40B4-BE49-F238E27FC236}">
                <a16:creationId xmlns:a16="http://schemas.microsoft.com/office/drawing/2014/main" id="{20917079-DF77-6920-812C-ADC583E2FF1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98676" y="3062225"/>
            <a:ext cx="1714204" cy="20719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Detekce horečky – SARS, MERS, koronavirus COVID-19 | spektravision.cz">
            <a:extLst>
              <a:ext uri="{FF2B5EF4-FFF2-40B4-BE49-F238E27FC236}">
                <a16:creationId xmlns:a16="http://schemas.microsoft.com/office/drawing/2014/main" id="{B9F1A54F-DE0F-78ED-B04A-F6B7CBCBD0F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4449" y="4405164"/>
            <a:ext cx="1521519" cy="1139671"/>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text 1">
            <a:extLst>
              <a:ext uri="{FF2B5EF4-FFF2-40B4-BE49-F238E27FC236}">
                <a16:creationId xmlns:a16="http://schemas.microsoft.com/office/drawing/2014/main" id="{F2EABB0F-C064-CF40-4215-CF0DE71A1928}"/>
              </a:ext>
            </a:extLst>
          </p:cNvPr>
          <p:cNvSpPr txBox="1">
            <a:spLocks/>
          </p:cNvSpPr>
          <p:nvPr/>
        </p:nvSpPr>
        <p:spPr>
          <a:xfrm>
            <a:off x="6830458" y="1074655"/>
            <a:ext cx="4782422" cy="287542"/>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sz="1600" b="1">
                <a:solidFill>
                  <a:schemeClr val="tx1"/>
                </a:solidFill>
              </a:rPr>
              <a:t>B				A	</a:t>
            </a:r>
          </a:p>
        </p:txBody>
      </p:sp>
      <p:sp>
        <p:nvSpPr>
          <p:cNvPr id="6" name="Zástupný text 1">
            <a:extLst>
              <a:ext uri="{FF2B5EF4-FFF2-40B4-BE49-F238E27FC236}">
                <a16:creationId xmlns:a16="http://schemas.microsoft.com/office/drawing/2014/main" id="{F8B049BB-86AC-15EE-4CF8-9C73D09DF349}"/>
              </a:ext>
            </a:extLst>
          </p:cNvPr>
          <p:cNvSpPr txBox="1">
            <a:spLocks/>
          </p:cNvSpPr>
          <p:nvPr/>
        </p:nvSpPr>
        <p:spPr>
          <a:xfrm>
            <a:off x="8516038" y="5825165"/>
            <a:ext cx="738131" cy="685804"/>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sz="1600" b="1">
                <a:solidFill>
                  <a:schemeClr val="tx1"/>
                </a:solidFill>
              </a:rPr>
              <a:t>C		</a:t>
            </a:r>
          </a:p>
        </p:txBody>
      </p:sp>
      <p:sp>
        <p:nvSpPr>
          <p:cNvPr id="10" name="Zástupný text 1">
            <a:extLst>
              <a:ext uri="{FF2B5EF4-FFF2-40B4-BE49-F238E27FC236}">
                <a16:creationId xmlns:a16="http://schemas.microsoft.com/office/drawing/2014/main" id="{34A37842-FBB5-CB8F-5798-FCF39CDD2F7A}"/>
              </a:ext>
            </a:extLst>
          </p:cNvPr>
          <p:cNvSpPr txBox="1">
            <a:spLocks/>
          </p:cNvSpPr>
          <p:nvPr/>
        </p:nvSpPr>
        <p:spPr>
          <a:xfrm>
            <a:off x="10547541" y="5215053"/>
            <a:ext cx="738131" cy="68580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sz="1600" b="1">
                <a:solidFill>
                  <a:schemeClr val="tx1"/>
                </a:solidFill>
              </a:rPr>
              <a:t>		</a:t>
            </a:r>
          </a:p>
        </p:txBody>
      </p:sp>
    </p:spTree>
    <p:extLst>
      <p:ext uri="{BB962C8B-B14F-4D97-AF65-F5344CB8AC3E}">
        <p14:creationId xmlns:p14="http://schemas.microsoft.com/office/powerpoint/2010/main" val="189391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6834909" y="569154"/>
            <a:ext cx="4887051" cy="4136961"/>
          </a:xfrm>
        </p:spPr>
        <p:txBody>
          <a:bodyPr lIns="91440" tIns="45720" rIns="91440" bIns="45720" anchor="t">
            <a:noAutofit/>
          </a:bodyPr>
          <a:lstStyle/>
          <a:p>
            <a:pPr algn="just"/>
            <a:endParaRPr lang="en-US" noProof="0">
              <a:ea typeface="Calibri"/>
              <a:cs typeface="Calibri"/>
            </a:endParaRPr>
          </a:p>
          <a:p>
            <a:pPr algn="just"/>
            <a:endParaRPr lang="en-US">
              <a:solidFill>
                <a:srgbClr val="007772"/>
              </a:solidFill>
            </a:endParaRPr>
          </a:p>
          <a:p>
            <a:pPr algn="just"/>
            <a:endParaRPr lang="en-US">
              <a:solidFill>
                <a:srgbClr val="007772"/>
              </a:solidFill>
            </a:endParaRPr>
          </a:p>
          <a:p>
            <a:pPr algn="just"/>
            <a:endParaRPr lang="en-US">
              <a:solidFill>
                <a:srgbClr val="007772"/>
              </a:solidFill>
              <a:ea typeface="Calibri" panose="020F0502020204030204"/>
              <a:cs typeface="Calibri" panose="020F0502020204030204"/>
            </a:endParaRPr>
          </a:p>
          <a:p>
            <a:pPr algn="just"/>
            <a:endParaRPr lang="en-US">
              <a:solidFill>
                <a:srgbClr val="007772"/>
              </a:solidFill>
              <a:ea typeface="Calibri" panose="020F0502020204030204"/>
              <a:cs typeface="Calibri" panose="020F0502020204030204"/>
            </a:endParaRPr>
          </a:p>
          <a:p>
            <a:pPr algn="just"/>
            <a:r>
              <a:rPr lang="pl-PL" dirty="0" err="1">
                <a:solidFill>
                  <a:srgbClr val="007772"/>
                </a:solidFill>
              </a:rPr>
              <a:t>More</a:t>
            </a:r>
            <a:r>
              <a:rPr lang="pl-PL" dirty="0">
                <a:solidFill>
                  <a:srgbClr val="007772"/>
                </a:solidFill>
              </a:rPr>
              <a:t> </a:t>
            </a:r>
            <a:r>
              <a:rPr lang="pl-PL" dirty="0" err="1">
                <a:solidFill>
                  <a:srgbClr val="007772"/>
                </a:solidFill>
              </a:rPr>
              <a:t>information</a:t>
            </a:r>
            <a:r>
              <a:rPr lang="pl-PL" dirty="0">
                <a:solidFill>
                  <a:srgbClr val="007772"/>
                </a:solidFill>
              </a:rPr>
              <a:t> </a:t>
            </a:r>
            <a:r>
              <a:rPr lang="pl-PL" dirty="0" err="1">
                <a:solidFill>
                  <a:srgbClr val="007772"/>
                </a:solidFill>
              </a:rPr>
              <a:t>about</a:t>
            </a:r>
            <a:r>
              <a:rPr lang="pl-PL" dirty="0">
                <a:solidFill>
                  <a:srgbClr val="007772"/>
                </a:solidFill>
              </a:rPr>
              <a:t> </a:t>
            </a:r>
            <a:r>
              <a:rPr lang="pl-PL" b="1" dirty="0" err="1">
                <a:solidFill>
                  <a:srgbClr val="007772"/>
                </a:solidFill>
              </a:rPr>
              <a:t>IoT</a:t>
            </a:r>
            <a:endParaRPr lang="pl-PL" b="1" dirty="0" err="1">
              <a:solidFill>
                <a:srgbClr val="007772"/>
              </a:solidFill>
              <a:ea typeface="Calibri"/>
              <a:cs typeface="Calibri"/>
            </a:endParaRPr>
          </a:p>
          <a:p>
            <a:pPr algn="just"/>
            <a:r>
              <a:rPr lang="en-GB" sz="1800" dirty="0">
                <a:solidFill>
                  <a:srgbClr val="007772"/>
                </a:solidFill>
                <a:sym typeface="Wingdings" panose="05000000000000000000" pitchFamily="2" charset="2"/>
              </a:rPr>
              <a:t></a:t>
            </a:r>
            <a:r>
              <a:rPr lang="en-IE" sz="1800" dirty="0">
                <a:hlinkClick r:id="rId4"/>
              </a:rPr>
              <a:t> Smart Farming with IoT: Enhancing Soil Health with IoT Technology</a:t>
            </a:r>
            <a:endParaRPr lang="pl-PL" sz="1800" dirty="0">
              <a:ea typeface="Calibri"/>
              <a:cs typeface="Calibri"/>
            </a:endParaRPr>
          </a:p>
          <a:p>
            <a:pPr algn="just"/>
            <a:r>
              <a:rPr lang="en-IE" sz="1800" dirty="0">
                <a:solidFill>
                  <a:schemeClr val="accent2">
                    <a:lumMod val="76000"/>
                  </a:schemeClr>
                </a:solidFill>
              </a:rPr>
              <a:t>| AI Tech Hub</a:t>
            </a:r>
            <a:endParaRPr lang="en-IE" sz="1800" dirty="0">
              <a:solidFill>
                <a:schemeClr val="accent2">
                  <a:lumMod val="76000"/>
                </a:schemeClr>
              </a:solidFill>
              <a:ea typeface="Calibri"/>
              <a:cs typeface="Calibri"/>
            </a:endParaRPr>
          </a:p>
        </p:txBody>
      </p:sp>
      <p:sp>
        <p:nvSpPr>
          <p:cNvPr id="3" name="Text Placeholder 10">
            <a:extLst>
              <a:ext uri="{FF2B5EF4-FFF2-40B4-BE49-F238E27FC236}">
                <a16:creationId xmlns:a16="http://schemas.microsoft.com/office/drawing/2014/main" id="{8FAE76C2-8E5B-F536-6A30-A2032509C5C7}"/>
              </a:ext>
            </a:extLst>
          </p:cNvPr>
          <p:cNvSpPr>
            <a:spLocks noGrp="1"/>
          </p:cNvSpPr>
          <p:nvPr>
            <p:ph type="body" sz="quarter" idx="13"/>
          </p:nvPr>
        </p:nvSpPr>
        <p:spPr>
          <a:xfrm>
            <a:off x="2044397" y="1128553"/>
            <a:ext cx="6939690" cy="661353"/>
          </a:xfrm>
        </p:spPr>
        <p:txBody>
          <a:bodyPr lIns="91440" tIns="45720" rIns="91440" bIns="45720" anchor="t">
            <a:noAutofit/>
          </a:bodyPr>
          <a:lstStyle/>
          <a:p>
            <a:r>
              <a:rPr lang="pl-PL" b="1" dirty="0"/>
              <a:t>Using of </a:t>
            </a:r>
            <a:r>
              <a:rPr lang="pl-PL" b="1" dirty="0" err="1"/>
              <a:t>IoT</a:t>
            </a:r>
            <a:r>
              <a:rPr lang="pl-PL" b="1" dirty="0"/>
              <a:t> devices, sensor in Precision </a:t>
            </a:r>
            <a:r>
              <a:rPr lang="pl-PL" b="1" dirty="0" err="1"/>
              <a:t>Agriculture</a:t>
            </a:r>
            <a:endParaRPr lang="pl-PL" b="1" noProof="0" dirty="0" err="1">
              <a:ea typeface="Calibri"/>
              <a:cs typeface="Calibri"/>
            </a:endParaRPr>
          </a:p>
        </p:txBody>
      </p:sp>
      <p:pic>
        <p:nvPicPr>
          <p:cNvPr id="7" name="Online médium 6" title="Smart Farming with IoT: Enhancing Soil Health with IoT Technology">
            <a:hlinkClick r:id="" action="ppaction://media"/>
            <a:extLst>
              <a:ext uri="{FF2B5EF4-FFF2-40B4-BE49-F238E27FC236}">
                <a16:creationId xmlns:a16="http://schemas.microsoft.com/office/drawing/2014/main" id="{D6FBE45C-6F36-DD28-33E4-1C71F3FFE723}"/>
              </a:ext>
            </a:extLst>
          </p:cNvPr>
          <p:cNvPicPr>
            <a:picLocks noRot="1" noChangeAspect="1"/>
          </p:cNvPicPr>
          <p:nvPr>
            <a:videoFile r:link="rId2"/>
          </p:nvPr>
        </p:nvPicPr>
        <p:blipFill>
          <a:blip r:embed="rId5"/>
          <a:stretch>
            <a:fillRect/>
          </a:stretch>
        </p:blipFill>
        <p:spPr>
          <a:xfrm>
            <a:off x="1125188" y="2816817"/>
            <a:ext cx="4938552" cy="2955010"/>
          </a:xfrm>
          <a:prstGeom prst="rect">
            <a:avLst/>
          </a:prstGeom>
        </p:spPr>
      </p:pic>
    </p:spTree>
    <p:custDataLst>
      <p:tags r:id="rId1"/>
    </p:custDataLst>
    <p:extLst>
      <p:ext uri="{BB962C8B-B14F-4D97-AF65-F5344CB8AC3E}">
        <p14:creationId xmlns:p14="http://schemas.microsoft.com/office/powerpoint/2010/main" val="2066418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912A-3ADC-241C-556C-1E66572EE1FD}"/>
            </a:ext>
          </a:extLst>
        </p:cNvPr>
        <p:cNvGrpSpPr/>
        <p:nvPr/>
      </p:nvGrpSpPr>
      <p:grpSpPr>
        <a:xfrm>
          <a:off x="0" y="0"/>
          <a:ext cx="0" cy="0"/>
          <a:chOff x="0" y="0"/>
          <a:chExt cx="0" cy="0"/>
        </a:xfrm>
      </p:grpSpPr>
      <p:pic>
        <p:nvPicPr>
          <p:cNvPr id="4" name="Picture Placeholder 13" descr="Colorful charts and graphs">
            <a:extLst>
              <a:ext uri="{FF2B5EF4-FFF2-40B4-BE49-F238E27FC236}">
                <a16:creationId xmlns:a16="http://schemas.microsoft.com/office/drawing/2014/main" id="{33F50C74-30B4-9A86-291A-E5B005CF4A1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4BA5B326-829B-8000-1766-CF5036E72A62}"/>
              </a:ext>
            </a:extLst>
          </p:cNvPr>
          <p:cNvSpPr txBox="1"/>
          <p:nvPr/>
        </p:nvSpPr>
        <p:spPr>
          <a:xfrm>
            <a:off x="839753" y="2303656"/>
            <a:ext cx="8228047"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PERSONAL DATA WHEN SCANNING</a:t>
            </a:r>
          </a:p>
        </p:txBody>
      </p:sp>
      <p:sp>
        <p:nvSpPr>
          <p:cNvPr id="6" name="Rectangle 5">
            <a:extLst>
              <a:ext uri="{FF2B5EF4-FFF2-40B4-BE49-F238E27FC236}">
                <a16:creationId xmlns:a16="http://schemas.microsoft.com/office/drawing/2014/main" id="{B5981A2B-43A2-9614-A06E-D59B9CC309C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C50024-336F-BC1B-4E92-C0ADC156AAD5}"/>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00DD3C2-640C-69E0-9932-B802E70618A8}"/>
              </a:ext>
            </a:extLst>
          </p:cNvPr>
          <p:cNvSpPr>
            <a:spLocks noGrp="1"/>
          </p:cNvSpPr>
          <p:nvPr>
            <p:ph type="body" sz="quarter" idx="17"/>
          </p:nvPr>
        </p:nvSpPr>
        <p:spPr>
          <a:xfrm>
            <a:off x="9241981" y="871477"/>
            <a:ext cx="2066906" cy="582221"/>
          </a:xfrm>
        </p:spPr>
        <p:txBody>
          <a:bodyPr/>
          <a:lstStyle/>
          <a:p>
            <a:r>
              <a:rPr lang="cs-CZ"/>
              <a:t>03</a:t>
            </a:r>
            <a:endParaRPr lang="en-US"/>
          </a:p>
        </p:txBody>
      </p:sp>
      <p:grpSp>
        <p:nvGrpSpPr>
          <p:cNvPr id="10" name="Group 9">
            <a:extLst>
              <a:ext uri="{FF2B5EF4-FFF2-40B4-BE49-F238E27FC236}">
                <a16:creationId xmlns:a16="http://schemas.microsoft.com/office/drawing/2014/main" id="{182623FC-8732-8AA8-497D-7BCC0D37B1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8BF398F-D558-59BA-70CE-E355A3D7B99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B2D6DAA-37CB-0B9E-DBFA-03A51720E24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41659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7E606-D23B-B7D2-085D-D731DCF5AEE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a:fillRect/>
          </a:stretch>
        </p:blipFill>
        <p:spPr>
          <a:xfrm>
            <a:off x="1114362" y="2802349"/>
            <a:ext cx="4981638" cy="3090444"/>
          </a:xfrm>
          <a:prstGeom prst="rect">
            <a:avLst/>
          </a:prstGeom>
          <a:noFill/>
        </p:spPr>
      </p:pic>
      <p:sp>
        <p:nvSpPr>
          <p:cNvPr id="2" name="Zástupný text 1">
            <a:extLst>
              <a:ext uri="{FF2B5EF4-FFF2-40B4-BE49-F238E27FC236}">
                <a16:creationId xmlns:a16="http://schemas.microsoft.com/office/drawing/2014/main" id="{BDB02BE8-487E-4913-A996-507ABE60554D}"/>
              </a:ext>
            </a:extLst>
          </p:cNvPr>
          <p:cNvSpPr>
            <a:spLocks noGrp="1"/>
          </p:cNvSpPr>
          <p:nvPr>
            <p:ph type="body" sz="quarter" idx="13"/>
          </p:nvPr>
        </p:nvSpPr>
        <p:spPr>
          <a:xfrm>
            <a:off x="3844414" y="815819"/>
            <a:ext cx="7636386" cy="697353"/>
          </a:xfrm>
        </p:spPr>
        <p:txBody>
          <a:bodyPr>
            <a:noAutofit/>
          </a:bodyPr>
          <a:lstStyle/>
          <a:p>
            <a:r>
              <a:rPr lang="cs-CZ" b="1" dirty="0"/>
              <a:t>Personal Data When Scanning</a:t>
            </a:r>
          </a:p>
        </p:txBody>
      </p:sp>
      <p:sp>
        <p:nvSpPr>
          <p:cNvPr id="3" name="Zástupný text 2">
            <a:extLst>
              <a:ext uri="{FF2B5EF4-FFF2-40B4-BE49-F238E27FC236}">
                <a16:creationId xmlns:a16="http://schemas.microsoft.com/office/drawing/2014/main" id="{99BFA144-0F41-AA66-504C-A35C1F4DA442}"/>
              </a:ext>
            </a:extLst>
          </p:cNvPr>
          <p:cNvSpPr>
            <a:spLocks noGrp="1"/>
          </p:cNvSpPr>
          <p:nvPr>
            <p:ph type="body" sz="quarter" idx="14"/>
          </p:nvPr>
        </p:nvSpPr>
        <p:spPr>
          <a:xfrm>
            <a:off x="6498456" y="2061958"/>
            <a:ext cx="5221595" cy="3170441"/>
          </a:xfrm>
        </p:spPr>
        <p:txBody>
          <a:bodyPr lIns="91440" tIns="45720" rIns="91440" bIns="45720">
            <a:noAutofit/>
          </a:bodyPr>
          <a:lstStyle/>
          <a:p>
            <a:pPr marL="0" indent="0">
              <a:buNone/>
            </a:pPr>
            <a:r>
              <a:rPr lang="en-US" sz="2200" dirty="0"/>
              <a:t>Issues of personal data according to the GDPR regulations</a:t>
            </a:r>
            <a:endParaRPr lang="cs-CZ" sz="2200" dirty="0"/>
          </a:p>
          <a:p>
            <a:pPr marL="0" indent="0">
              <a:buNone/>
            </a:pPr>
            <a:r>
              <a:rPr lang="en-US" sz="2200" b="0" i="0" dirty="0">
                <a:effectLst/>
              </a:rPr>
              <a:t>According to the </a:t>
            </a:r>
            <a:r>
              <a:rPr lang="en-US" sz="2200" b="0" i="0" dirty="0">
                <a:effectLst/>
                <a:hlinkClick r:id="rId4"/>
              </a:rPr>
              <a:t>GDPR</a:t>
            </a:r>
            <a:r>
              <a:rPr lang="en-US" sz="2200" b="0" i="0" dirty="0">
                <a:effectLst/>
              </a:rPr>
              <a:t>, personal data means all information about an identified or identifiable natural person (so-called data subject), such as name and surname, identification number, location data (location data), one or more special elements of physical, physiological, genetic, psychological, economic, cultural or social identity of a certain natural person, or even a network identifier.</a:t>
            </a:r>
            <a:endParaRPr lang="cs-CZ" sz="2200" dirty="0"/>
          </a:p>
          <a:p>
            <a:endParaRPr lang="cs-CZ" sz="2200" dirty="0"/>
          </a:p>
        </p:txBody>
      </p:sp>
    </p:spTree>
    <p:extLst>
      <p:ext uri="{BB962C8B-B14F-4D97-AF65-F5344CB8AC3E}">
        <p14:creationId xmlns:p14="http://schemas.microsoft.com/office/powerpoint/2010/main" val="401994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F4E7F-1824-8FEB-C97C-1BF41E0AD3B7}"/>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D88FFF6-7CBE-B22C-8256-0916EF4A4E85}"/>
              </a:ext>
            </a:extLst>
          </p:cNvPr>
          <p:cNvSpPr>
            <a:spLocks noGrp="1"/>
          </p:cNvSpPr>
          <p:nvPr>
            <p:ph type="body" sz="quarter" idx="13"/>
          </p:nvPr>
        </p:nvSpPr>
        <p:spPr/>
        <p:txBody>
          <a:bodyPr/>
          <a:lstStyle/>
          <a:p>
            <a:r>
              <a:rPr lang="en-US" b="1" dirty="0">
                <a:highlight>
                  <a:srgbClr val="EEA821"/>
                </a:highlight>
              </a:rPr>
              <a:t>Case Study: </a:t>
            </a:r>
            <a:r>
              <a:rPr lang="en-US" dirty="0"/>
              <a:t>GDPR &amp; Data Ownership in Digital Farming</a:t>
            </a:r>
            <a:endParaRPr lang="cs-CZ" dirty="0"/>
          </a:p>
        </p:txBody>
      </p:sp>
      <p:sp>
        <p:nvSpPr>
          <p:cNvPr id="3" name="Zástupný text 2">
            <a:extLst>
              <a:ext uri="{FF2B5EF4-FFF2-40B4-BE49-F238E27FC236}">
                <a16:creationId xmlns:a16="http://schemas.microsoft.com/office/drawing/2014/main" id="{D2CC420A-BEC0-CC2D-9A57-57A66EC21DEF}"/>
              </a:ext>
            </a:extLst>
          </p:cNvPr>
          <p:cNvSpPr>
            <a:spLocks noGrp="1"/>
          </p:cNvSpPr>
          <p:nvPr>
            <p:ph type="body" sz="quarter" idx="14"/>
          </p:nvPr>
        </p:nvSpPr>
        <p:spPr>
          <a:xfrm>
            <a:off x="1639836" y="1906438"/>
            <a:ext cx="8849639" cy="4050225"/>
          </a:xfrm>
        </p:spPr>
        <p:txBody>
          <a:bodyPr lIns="91440" tIns="45720" rIns="91440" bIns="45720" anchor="t">
            <a:noAutofit/>
          </a:bodyPr>
          <a:lstStyle/>
          <a:p>
            <a:pPr algn="just">
              <a:buNone/>
            </a:pPr>
            <a:r>
              <a:rPr lang="en-US" sz="2200" dirty="0"/>
              <a:t>Many farmers are concerned about where their data goes—especially data from sensors on fields and machinery. Some cases show vendors storing data in the cloud and using it for commercial purposes, creating distrust. GDPR requires informed consent and transparency. A good practice is to define data ownership in contracts and enable farmers to access or delete their data.</a:t>
            </a:r>
            <a:endParaRPr lang="cs-CZ" sz="2200" dirty="0"/>
          </a:p>
          <a:p>
            <a:pPr>
              <a:buNone/>
            </a:pPr>
            <a:endParaRPr lang="cs-CZ" sz="800" dirty="0"/>
          </a:p>
          <a:p>
            <a:r>
              <a:rPr lang="en-US" sz="2200" b="1" dirty="0"/>
              <a:t>Problem: </a:t>
            </a:r>
            <a:r>
              <a:rPr lang="en-US" sz="2200" dirty="0"/>
              <a:t>IoT platforms collect sensitive farm and location data</a:t>
            </a:r>
            <a:endParaRPr lang="en-US" sz="2200" dirty="0">
              <a:ea typeface="Calibri"/>
              <a:cs typeface="Calibri"/>
            </a:endParaRPr>
          </a:p>
          <a:p>
            <a:r>
              <a:rPr lang="en-US" sz="2200" b="1" dirty="0"/>
              <a:t>Concern: </a:t>
            </a:r>
            <a:r>
              <a:rPr lang="en-US" sz="2200" dirty="0"/>
              <a:t>Who owns the data? How is it used?</a:t>
            </a:r>
            <a:endParaRPr lang="en-US" sz="2200" dirty="0">
              <a:ea typeface="Calibri"/>
              <a:cs typeface="Calibri"/>
            </a:endParaRPr>
          </a:p>
          <a:p>
            <a:r>
              <a:rPr lang="en-US" sz="2200" b="1" dirty="0"/>
              <a:t>Example: </a:t>
            </a:r>
            <a:r>
              <a:rPr lang="en-US" sz="2200" dirty="0"/>
              <a:t>Disputes between farmers and vendors over cloud access</a:t>
            </a:r>
            <a:endParaRPr lang="en-US" sz="2200" dirty="0">
              <a:ea typeface="Calibri"/>
              <a:cs typeface="Calibri"/>
            </a:endParaRPr>
          </a:p>
          <a:p>
            <a:r>
              <a:rPr lang="en-US" sz="2200" b="1" dirty="0"/>
              <a:t>Impacts: </a:t>
            </a:r>
            <a:r>
              <a:rPr lang="en-US" sz="2200" dirty="0"/>
              <a:t>Trust issues, reluctance to adopt new tech</a:t>
            </a:r>
            <a:endParaRPr lang="en-US" sz="2200" dirty="0">
              <a:ea typeface="Calibri"/>
              <a:cs typeface="Calibri"/>
            </a:endParaRPr>
          </a:p>
          <a:p>
            <a:r>
              <a:rPr lang="en-US" sz="2200" b="1" dirty="0"/>
              <a:t>Need: </a:t>
            </a:r>
            <a:r>
              <a:rPr lang="en-US" sz="2200" dirty="0"/>
              <a:t>Clear agreements on data use, GDPR compliance</a:t>
            </a:r>
            <a:endParaRPr lang="cs-CZ" sz="2200" dirty="0"/>
          </a:p>
        </p:txBody>
      </p:sp>
    </p:spTree>
    <p:extLst>
      <p:ext uri="{BB962C8B-B14F-4D97-AF65-F5344CB8AC3E}">
        <p14:creationId xmlns:p14="http://schemas.microsoft.com/office/powerpoint/2010/main" val="47951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a:t>
            </a:r>
            <a:r>
              <a:rPr lang="en-GB" dirty="0"/>
              <a:t>4</a:t>
            </a:r>
            <a:endParaRPr lang="en-GB" noProof="0" dirty="0"/>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6018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6745-EC2F-EF0F-2BEE-8F7E857F86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F2CCA4-2A2D-A867-94FD-3ED4D8643049}"/>
              </a:ext>
            </a:extLst>
          </p:cNvPr>
          <p:cNvSpPr>
            <a:spLocks noGrp="1"/>
          </p:cNvSpPr>
          <p:nvPr>
            <p:ph type="body" sz="quarter" idx="16"/>
          </p:nvPr>
        </p:nvSpPr>
        <p:spPr>
          <a:prstGeom prst="rect">
            <a:avLst/>
          </a:prstGeom>
        </p:spPr>
        <p:txBody>
          <a:bodyPr/>
          <a:lstStyle/>
          <a:p>
            <a:r>
              <a:rPr lang="en-GB" b="1"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rPr>
              <a:t>Learner Exercise:</a:t>
            </a:r>
            <a:endParaRPr lang="sk-SK"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9F8A1B4-8BC5-02F9-4C58-08B8AFD03087}"/>
              </a:ext>
            </a:extLst>
          </p:cNvPr>
          <p:cNvSpPr>
            <a:spLocks noGrp="1"/>
          </p:cNvSpPr>
          <p:nvPr>
            <p:ph type="body" sz="quarter" idx="19"/>
          </p:nvPr>
        </p:nvSpPr>
        <p:spPr>
          <a:xfrm>
            <a:off x="904856" y="1624109"/>
            <a:ext cx="10621736" cy="4558681"/>
          </a:xfrm>
          <a:prstGeom prst="rect">
            <a:avLst/>
          </a:prstGeom>
        </p:spPr>
        <p:txBody>
          <a:bodyPr lIns="91440" tIns="45720" rIns="91440" bIns="45720" anchor="t"/>
          <a:lstStyle/>
          <a:p>
            <a:pPr>
              <a:lnSpc>
                <a:spcPct val="100000"/>
              </a:lnSpc>
              <a:spcBef>
                <a:spcPts val="600"/>
              </a:spcBef>
              <a:buNone/>
            </a:pPr>
            <a:r>
              <a:rPr lang="en-US" b="1" dirty="0"/>
              <a:t>Practical Activity:</a:t>
            </a:r>
            <a:r>
              <a:rPr lang="en-US" dirty="0"/>
              <a:t> </a:t>
            </a:r>
            <a:r>
              <a:rPr lang="en-US" i="1" dirty="0"/>
              <a:t>"Choose and Analyze a Sensor"</a:t>
            </a:r>
            <a:endParaRPr lang="en-US" dirty="0"/>
          </a:p>
          <a:p>
            <a:pPr marL="0" indent="0">
              <a:lnSpc>
                <a:spcPct val="100000"/>
              </a:lnSpc>
              <a:spcBef>
                <a:spcPts val="600"/>
              </a:spcBef>
            </a:pPr>
            <a:r>
              <a:rPr lang="en-US" dirty="0"/>
              <a:t>Pick one type of IoT sensor or data collection device used in agriculture (e.g., temperature sensor, soil moisture sensor, GPS tracker, optical barrier sensor</a:t>
            </a:r>
            <a:r>
              <a:rPr lang="cs-CZ" dirty="0"/>
              <a:t>).</a:t>
            </a:r>
            <a:endParaRPr lang="cs-CZ" dirty="0">
              <a:ea typeface="Calibri" panose="020F0502020204030204"/>
              <a:cs typeface="Calibri" panose="020F0502020204030204"/>
            </a:endParaRPr>
          </a:p>
          <a:p>
            <a:pPr marL="0" indent="0">
              <a:lnSpc>
                <a:spcPct val="100000"/>
              </a:lnSpc>
              <a:spcBef>
                <a:spcPts val="600"/>
              </a:spcBef>
            </a:pPr>
            <a:endParaRPr lang="en-US" b="1" dirty="0"/>
          </a:p>
          <a:p>
            <a:pPr marL="0" indent="0">
              <a:lnSpc>
                <a:spcPct val="100000"/>
              </a:lnSpc>
              <a:spcBef>
                <a:spcPts val="600"/>
              </a:spcBef>
            </a:pPr>
            <a:r>
              <a:rPr lang="en-US" b="1" dirty="0"/>
              <a:t>Task: </a:t>
            </a:r>
            <a:r>
              <a:rPr lang="en-US" dirty="0"/>
              <a:t>Write a short paragraph explaining how it works, in which part of farming it is most useful, and what technical or ethical issues might arise during its deployment.</a:t>
            </a:r>
            <a:r>
              <a:rPr lang="cs-CZ" dirty="0"/>
              <a:t> </a:t>
            </a:r>
            <a:r>
              <a:rPr lang="en-US" dirty="0"/>
              <a:t>Length: 100–150 words. </a:t>
            </a:r>
            <a:endParaRPr lang="cs-CZ" dirty="0">
              <a:ea typeface="Calibri"/>
              <a:cs typeface="Calibri"/>
            </a:endParaRPr>
          </a:p>
          <a:p>
            <a:pPr marL="0" indent="0">
              <a:lnSpc>
                <a:spcPct val="100000"/>
              </a:lnSpc>
              <a:spcBef>
                <a:spcPts val="600"/>
              </a:spcBef>
            </a:pPr>
            <a:r>
              <a:rPr lang="en-US" b="1" dirty="0"/>
              <a:t>Optional:</a:t>
            </a:r>
            <a:r>
              <a:rPr lang="en-US" dirty="0"/>
              <a:t> Attach an image or datasheet of the device.</a:t>
            </a:r>
            <a:r>
              <a:rPr lang="cs-CZ" dirty="0"/>
              <a:t>.</a:t>
            </a:r>
            <a:endParaRPr lang="en-US" dirty="0">
              <a:ea typeface="Calibri" panose="020F0502020204030204"/>
              <a:cs typeface="Calibri" panose="020F0502020204030204"/>
            </a:endParaRPr>
          </a:p>
        </p:txBody>
      </p:sp>
      <p:sp>
        <p:nvSpPr>
          <p:cNvPr id="2" name="TextovéPole 1">
            <a:extLst>
              <a:ext uri="{FF2B5EF4-FFF2-40B4-BE49-F238E27FC236}">
                <a16:creationId xmlns:a16="http://schemas.microsoft.com/office/drawing/2014/main" id="{D7A7CBB0-0EFF-9CAA-36BB-86DCF84B7752}"/>
              </a:ext>
            </a:extLst>
          </p:cNvPr>
          <p:cNvSpPr txBox="1"/>
          <p:nvPr/>
        </p:nvSpPr>
        <p:spPr>
          <a:xfrm>
            <a:off x="665408" y="5259460"/>
            <a:ext cx="8591910" cy="923330"/>
          </a:xfrm>
          <a:prstGeom prst="rect">
            <a:avLst/>
          </a:prstGeom>
          <a:noFill/>
        </p:spPr>
        <p:txBody>
          <a:bodyPr wrap="square" rtlCol="0">
            <a:spAutoFit/>
          </a:bodyPr>
          <a:lstStyle/>
          <a:p>
            <a:endParaRPr lang="en-US" i="1"/>
          </a:p>
          <a:p>
            <a:endParaRPr lang="en-US" i="1"/>
          </a:p>
          <a:p>
            <a:r>
              <a:rPr lang="en-US" i="1"/>
              <a:t>    Tip: Consider issues like accuracy, resistance, data transmission, or GDPR concerns.</a:t>
            </a:r>
            <a:endParaRPr lang="cs-CZ" i="1"/>
          </a:p>
        </p:txBody>
      </p:sp>
    </p:spTree>
    <p:extLst>
      <p:ext uri="{BB962C8B-B14F-4D97-AF65-F5344CB8AC3E}">
        <p14:creationId xmlns:p14="http://schemas.microsoft.com/office/powerpoint/2010/main" val="429387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846667" y="2080577"/>
            <a:ext cx="700387" cy="566443"/>
          </a:xfrm>
          <a:prstGeom prst="rect">
            <a:avLst/>
          </a:prstGeom>
        </p:spPr>
        <p:txBody>
          <a:bodyPr/>
          <a:lstStyle/>
          <a:p>
            <a:r>
              <a:rPr lang="en-US"/>
              <a:t>0</a:t>
            </a:r>
            <a:r>
              <a:rPr lang="cs-CZ"/>
              <a:t>1</a:t>
            </a:r>
            <a:endParaRPr lang="en-US"/>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681963" y="2080578"/>
            <a:ext cx="4541325" cy="566444"/>
          </a:xfrm>
          <a:prstGeom prst="rect">
            <a:avLst/>
          </a:prstGeom>
        </p:spPr>
        <p:txBody>
          <a:bodyPr/>
          <a:lstStyle/>
          <a:p>
            <a:r>
              <a:rPr lang="cs-CZ" err="1"/>
              <a:t>Introduction</a:t>
            </a:r>
            <a:endParaRPr lang="en-US"/>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846667" y="2659646"/>
            <a:ext cx="700387" cy="566443"/>
          </a:xfrm>
          <a:prstGeom prst="rect">
            <a:avLst/>
          </a:prstGeom>
        </p:spPr>
        <p:txBody>
          <a:bodyPr/>
          <a:lstStyle/>
          <a:p>
            <a:r>
              <a:rPr lang="en-US"/>
              <a:t>0</a:t>
            </a:r>
            <a:r>
              <a:rPr lang="cs-CZ"/>
              <a:t>2</a:t>
            </a:r>
            <a:endParaRPr lang="en-US"/>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681963" y="2659647"/>
            <a:ext cx="4541325" cy="566444"/>
          </a:xfrm>
          <a:prstGeom prst="rect">
            <a:avLst/>
          </a:prstGeom>
        </p:spPr>
        <p:txBody>
          <a:bodyPr/>
          <a:lstStyle/>
          <a:p>
            <a:r>
              <a:rPr lang="cs-CZ" err="1"/>
              <a:t>IoT</a:t>
            </a:r>
            <a:r>
              <a:rPr lang="cs-CZ"/>
              <a:t> </a:t>
            </a:r>
            <a:r>
              <a:rPr lang="cs-CZ" err="1"/>
              <a:t>devices</a:t>
            </a:r>
            <a:endParaRPr lang="en-US"/>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338677" y="1647529"/>
            <a:ext cx="4859488" cy="4057649"/>
          </a:xfrm>
          <a:prstGeom prst="rect">
            <a:avLst/>
          </a:prstGeom>
        </p:spPr>
        <p:txBody>
          <a:bodyPr/>
          <a:lstStyle/>
          <a:p>
            <a:r>
              <a:rPr lang="en-US" dirty="0"/>
              <a:t>This module will support learners in being able to evaluate the role of automation in improving efficiency, precision, and productivity in tasks such as irrigation and crop monitoring.</a:t>
            </a:r>
          </a:p>
          <a:p>
            <a:r>
              <a:rPr lang="en-US" dirty="0"/>
              <a:t>At the end of the module, learners will be able to assess the broader impact of automation on modern agricultural practices and its potential to transform the industry.</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30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535880" y="2020758"/>
            <a:ext cx="5617029" cy="1170189"/>
            <a:chOff x="2156224" y="3114739"/>
            <a:chExt cx="8867227" cy="1170189"/>
          </a:xfrm>
        </p:grpSpPr>
        <p:cxnSp>
          <p:nvCxnSpPr>
            <p:cNvPr id="29" name="Straight Connector 28">
              <a:extLst>
                <a:ext uri="{FF2B5EF4-FFF2-40B4-BE49-F238E27FC236}">
                  <a16:creationId xmlns:a16="http://schemas.microsoft.com/office/drawing/2014/main" id="{1CAF9BDE-12B2-80E2-8558-226E9AD0E1AE}"/>
                </a:ext>
              </a:extLst>
            </p:cNvPr>
            <p:cNvCxnSpPr>
              <a:cxnSpLocks/>
            </p:cNvCxnSpPr>
            <p:nvPr userDrawn="1"/>
          </p:nvCxnSpPr>
          <p:spPr>
            <a:xfrm flipV="1">
              <a:off x="2156224" y="3114739"/>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
        <p:nvSpPr>
          <p:cNvPr id="2" name="Text Placeholder 17">
            <a:extLst>
              <a:ext uri="{FF2B5EF4-FFF2-40B4-BE49-F238E27FC236}">
                <a16:creationId xmlns:a16="http://schemas.microsoft.com/office/drawing/2014/main" id="{8E282AC0-E543-4DB6-D43E-B98DCF1B6BBF}"/>
              </a:ext>
            </a:extLst>
          </p:cNvPr>
          <p:cNvSpPr txBox="1">
            <a:spLocks/>
          </p:cNvSpPr>
          <p:nvPr/>
        </p:nvSpPr>
        <p:spPr>
          <a:xfrm>
            <a:off x="5846667" y="3199946"/>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a:buNone/>
              <a:defRPr sz="3200" b="1" kern="1200" baseline="0">
                <a:solidFill>
                  <a:srgbClr val="00777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0</a:t>
            </a:r>
            <a:r>
              <a:rPr lang="cs-CZ"/>
              <a:t>3</a:t>
            </a:r>
            <a:endParaRPr lang="en-US"/>
          </a:p>
        </p:txBody>
      </p:sp>
      <p:sp>
        <p:nvSpPr>
          <p:cNvPr id="3" name="Text Placeholder 18">
            <a:extLst>
              <a:ext uri="{FF2B5EF4-FFF2-40B4-BE49-F238E27FC236}">
                <a16:creationId xmlns:a16="http://schemas.microsoft.com/office/drawing/2014/main" id="{662242DA-6E19-BB64-331B-813C946C5549}"/>
              </a:ext>
            </a:extLst>
          </p:cNvPr>
          <p:cNvSpPr txBox="1">
            <a:spLocks/>
          </p:cNvSpPr>
          <p:nvPr/>
        </p:nvSpPr>
        <p:spPr>
          <a:xfrm>
            <a:off x="6681963" y="3191321"/>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cs-CZ"/>
          </a:p>
        </p:txBody>
      </p:sp>
      <p:cxnSp>
        <p:nvCxnSpPr>
          <p:cNvPr id="11" name="Straight Connector 30">
            <a:extLst>
              <a:ext uri="{FF2B5EF4-FFF2-40B4-BE49-F238E27FC236}">
                <a16:creationId xmlns:a16="http://schemas.microsoft.com/office/drawing/2014/main" id="{AFF02A48-E6F4-D7C5-7C7A-89B61D9B0583}"/>
              </a:ext>
            </a:extLst>
          </p:cNvPr>
          <p:cNvCxnSpPr>
            <a:cxnSpLocks/>
          </p:cNvCxnSpPr>
          <p:nvPr/>
        </p:nvCxnSpPr>
        <p:spPr>
          <a:xfrm flipV="1">
            <a:off x="5535880" y="3705786"/>
            <a:ext cx="5617029"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sp>
        <p:nvSpPr>
          <p:cNvPr id="13" name="Text Placeholder 17">
            <a:extLst>
              <a:ext uri="{FF2B5EF4-FFF2-40B4-BE49-F238E27FC236}">
                <a16:creationId xmlns:a16="http://schemas.microsoft.com/office/drawing/2014/main" id="{78E2BDCF-C479-F4EE-4C0C-18A6C084B313}"/>
              </a:ext>
            </a:extLst>
          </p:cNvPr>
          <p:cNvSpPr txBox="1">
            <a:spLocks/>
          </p:cNvSpPr>
          <p:nvPr/>
        </p:nvSpPr>
        <p:spPr>
          <a:xfrm>
            <a:off x="5846667" y="3750513"/>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a:buNone/>
              <a:defRPr sz="3200" b="1" kern="1200" baseline="0">
                <a:solidFill>
                  <a:srgbClr val="00777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0</a:t>
            </a:r>
            <a:r>
              <a:rPr lang="cs-CZ"/>
              <a:t>4</a:t>
            </a:r>
            <a:endParaRPr lang="en-US"/>
          </a:p>
        </p:txBody>
      </p:sp>
      <p:sp>
        <p:nvSpPr>
          <p:cNvPr id="20" name="Text Placeholder 18">
            <a:extLst>
              <a:ext uri="{FF2B5EF4-FFF2-40B4-BE49-F238E27FC236}">
                <a16:creationId xmlns:a16="http://schemas.microsoft.com/office/drawing/2014/main" id="{C9E16908-4B5D-B37B-9C61-08741291F25D}"/>
              </a:ext>
            </a:extLst>
          </p:cNvPr>
          <p:cNvSpPr txBox="1">
            <a:spLocks/>
          </p:cNvSpPr>
          <p:nvPr/>
        </p:nvSpPr>
        <p:spPr>
          <a:xfrm>
            <a:off x="6681963" y="3740554"/>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Lets Practice</a:t>
            </a:r>
            <a:endParaRPr lang="cs-CZ" dirty="0"/>
          </a:p>
        </p:txBody>
      </p:sp>
      <p:cxnSp>
        <p:nvCxnSpPr>
          <p:cNvPr id="21" name="Straight Connector 30">
            <a:extLst>
              <a:ext uri="{FF2B5EF4-FFF2-40B4-BE49-F238E27FC236}">
                <a16:creationId xmlns:a16="http://schemas.microsoft.com/office/drawing/2014/main" id="{569038FA-6C25-7DB7-CFAB-EA5C88E5B2AE}"/>
              </a:ext>
            </a:extLst>
          </p:cNvPr>
          <p:cNvCxnSpPr>
            <a:cxnSpLocks/>
          </p:cNvCxnSpPr>
          <p:nvPr/>
        </p:nvCxnSpPr>
        <p:spPr>
          <a:xfrm flipV="1">
            <a:off x="5535880" y="4255019"/>
            <a:ext cx="5617029"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sp>
        <p:nvSpPr>
          <p:cNvPr id="25" name="Text Placeholder 18">
            <a:extLst>
              <a:ext uri="{FF2B5EF4-FFF2-40B4-BE49-F238E27FC236}">
                <a16:creationId xmlns:a16="http://schemas.microsoft.com/office/drawing/2014/main" id="{3467BE85-ED67-C0CB-68AC-227D83217C18}"/>
              </a:ext>
            </a:extLst>
          </p:cNvPr>
          <p:cNvSpPr txBox="1">
            <a:spLocks/>
          </p:cNvSpPr>
          <p:nvPr/>
        </p:nvSpPr>
        <p:spPr>
          <a:xfrm>
            <a:off x="6681963" y="3190947"/>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dirty="0"/>
              <a:t>Personal data when scanning</a:t>
            </a:r>
            <a:endParaRPr lang="en-US" dirty="0"/>
          </a:p>
        </p:txBody>
      </p:sp>
    </p:spTree>
    <p:extLst>
      <p:ext uri="{BB962C8B-B14F-4D97-AF65-F5344CB8AC3E}">
        <p14:creationId xmlns:p14="http://schemas.microsoft.com/office/powerpoint/2010/main" val="166778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A8CB-8F40-80AE-1837-792DAABB7F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DFC06FC-44BF-6E65-1FE1-4592C088DD8F}"/>
              </a:ext>
            </a:extLst>
          </p:cNvPr>
          <p:cNvSpPr>
            <a:spLocks noGrp="1"/>
          </p:cNvSpPr>
          <p:nvPr>
            <p:ph type="body" sz="quarter" idx="16"/>
          </p:nvPr>
        </p:nvSpPr>
        <p:spPr>
          <a:prstGeom prst="rect">
            <a:avLst/>
          </a:prstGeom>
        </p:spPr>
        <p:txBody>
          <a:bodyPr/>
          <a:lstStyle/>
          <a:p>
            <a:r>
              <a:rPr lang="en-GB" b="1"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rPr>
              <a:t>Group Exercise or Self Reflection:</a:t>
            </a:r>
            <a:endParaRPr lang="sk-SK" kern="100" dirty="0">
              <a:effectLst/>
              <a:highlight>
                <a:srgbClr val="EEA821"/>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A92592-EB4B-C05B-318B-5DD286B8A529}"/>
              </a:ext>
            </a:extLst>
          </p:cNvPr>
          <p:cNvSpPr>
            <a:spLocks noGrp="1"/>
          </p:cNvSpPr>
          <p:nvPr>
            <p:ph type="body" sz="quarter" idx="19"/>
          </p:nvPr>
        </p:nvSpPr>
        <p:spPr>
          <a:xfrm>
            <a:off x="971550" y="1747934"/>
            <a:ext cx="10555042" cy="4558681"/>
          </a:xfrm>
          <a:prstGeom prst="rect">
            <a:avLst/>
          </a:prstGeom>
        </p:spPr>
        <p:txBody>
          <a:bodyPr lIns="91440" tIns="45720" rIns="91440" bIns="45720" anchor="t"/>
          <a:lstStyle/>
          <a:p>
            <a:pPr>
              <a:lnSpc>
                <a:spcPct val="100000"/>
              </a:lnSpc>
              <a:spcBef>
                <a:spcPts val="600"/>
              </a:spcBef>
            </a:pPr>
            <a:r>
              <a:rPr lang="en-US" b="1" dirty="0"/>
              <a:t>Discussion Prompt:</a:t>
            </a:r>
            <a:endParaRPr lang="cs-CZ" dirty="0"/>
          </a:p>
          <a:p>
            <a:pPr>
              <a:lnSpc>
                <a:spcPct val="100000"/>
              </a:lnSpc>
              <a:spcBef>
                <a:spcPts val="600"/>
              </a:spcBef>
            </a:pPr>
            <a:r>
              <a:rPr lang="en-US" dirty="0"/>
              <a:t>What criteria should farmers consider when selecting IoT devices for data</a:t>
            </a:r>
            <a:endParaRPr lang="cs-CZ" dirty="0"/>
          </a:p>
          <a:p>
            <a:pPr>
              <a:lnSpc>
                <a:spcPct val="100000"/>
              </a:lnSpc>
              <a:spcBef>
                <a:spcPts val="600"/>
              </a:spcBef>
            </a:pPr>
            <a:r>
              <a:rPr lang="en-US" dirty="0"/>
              <a:t>collection? How can we balance technological benefits with privacy and</a:t>
            </a:r>
            <a:endParaRPr lang="cs-CZ" dirty="0"/>
          </a:p>
          <a:p>
            <a:pPr>
              <a:lnSpc>
                <a:spcPct val="100000"/>
              </a:lnSpc>
              <a:spcBef>
                <a:spcPts val="600"/>
              </a:spcBef>
              <a:buNone/>
            </a:pPr>
            <a:r>
              <a:rPr lang="en-US" dirty="0"/>
              <a:t>security?</a:t>
            </a:r>
            <a:endParaRPr lang="cs-CZ" dirty="0">
              <a:ea typeface="Calibri"/>
              <a:cs typeface="Calibri"/>
            </a:endParaRPr>
          </a:p>
          <a:p>
            <a:pPr>
              <a:lnSpc>
                <a:spcPct val="100000"/>
              </a:lnSpc>
              <a:spcBef>
                <a:spcPts val="600"/>
              </a:spcBef>
            </a:pPr>
            <a:r>
              <a:rPr lang="en-US" b="1" dirty="0"/>
              <a:t>Purpose:</a:t>
            </a:r>
            <a:r>
              <a:rPr lang="en-US" dirty="0"/>
              <a:t> </a:t>
            </a:r>
          </a:p>
          <a:p>
            <a:pPr>
              <a:lnSpc>
                <a:spcPct val="100000"/>
              </a:lnSpc>
              <a:spcBef>
                <a:spcPts val="600"/>
              </a:spcBef>
            </a:pPr>
            <a:r>
              <a:rPr lang="en-US" dirty="0"/>
              <a:t>To promote critical evaluation of real-world technologies and awareness of</a:t>
            </a:r>
          </a:p>
          <a:p>
            <a:pPr>
              <a:lnSpc>
                <a:spcPct val="100000"/>
              </a:lnSpc>
              <a:spcBef>
                <a:spcPts val="600"/>
              </a:spcBef>
              <a:buNone/>
            </a:pPr>
            <a:r>
              <a:rPr lang="en-US" dirty="0"/>
              <a:t>both technical and ethical dimensions in precision farming.</a:t>
            </a:r>
            <a:endParaRPr lang="en-US" dirty="0">
              <a:ea typeface="Calibri"/>
              <a:cs typeface="Calibri"/>
            </a:endParaRPr>
          </a:p>
        </p:txBody>
      </p:sp>
    </p:spTree>
    <p:extLst>
      <p:ext uri="{BB962C8B-B14F-4D97-AF65-F5344CB8AC3E}">
        <p14:creationId xmlns:p14="http://schemas.microsoft.com/office/powerpoint/2010/main" val="261642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5" name="Zástupný text 4">
            <a:extLst>
              <a:ext uri="{FF2B5EF4-FFF2-40B4-BE49-F238E27FC236}">
                <a16:creationId xmlns:a16="http://schemas.microsoft.com/office/drawing/2014/main" id="{D8FE0A73-CFC8-07C1-6095-BF72EAED0E74}"/>
              </a:ext>
            </a:extLst>
          </p:cNvPr>
          <p:cNvSpPr>
            <a:spLocks noGrp="1"/>
          </p:cNvSpPr>
          <p:nvPr>
            <p:ph type="body" sz="quarter" idx="21"/>
          </p:nvPr>
        </p:nvSpPr>
        <p:spPr>
          <a:xfrm>
            <a:off x="6253294" y="3143581"/>
            <a:ext cx="5396665" cy="1199614"/>
          </a:xfrm>
        </p:spPr>
        <p:txBody>
          <a:bodyPr>
            <a:normAutofit fontScale="77500" lnSpcReduction="20000"/>
          </a:bodyPr>
          <a:lstStyle/>
          <a:p>
            <a:r>
              <a:rPr lang="en-GB" sz="2800" dirty="0"/>
              <a:t>You have finished the second module of </a:t>
            </a:r>
            <a:r>
              <a:rPr lang="en-GB" sz="2800" b="1" dirty="0"/>
              <a:t>Course 1</a:t>
            </a:r>
            <a:r>
              <a:rPr lang="en-GB" sz="2800" dirty="0"/>
              <a:t>! Keep going on this learning journey. </a:t>
            </a:r>
            <a:endParaRPr lang="en-US" sz="2800" dirty="0">
              <a:ea typeface="Calibri"/>
              <a:cs typeface="Calibri"/>
            </a:endParaRPr>
          </a:p>
          <a:p>
            <a:r>
              <a:rPr lang="en-GB" sz="2800" dirty="0"/>
              <a:t>In the </a:t>
            </a:r>
            <a:r>
              <a:rPr lang="en-GB" sz="2800" b="1" dirty="0"/>
              <a:t>next module </a:t>
            </a:r>
            <a:r>
              <a:rPr lang="en-GB" sz="2800" dirty="0"/>
              <a:t>you will learn about </a:t>
            </a:r>
            <a:r>
              <a:rPr lang="en-US" noProof="0" dirty="0"/>
              <a:t>IoT – Database and IoT</a:t>
            </a:r>
            <a:r>
              <a:rPr lang="en-GB" sz="2800" b="1" dirty="0"/>
              <a:t>. </a:t>
            </a:r>
            <a:endParaRPr lang="en-US" sz="2800" b="1" dirty="0">
              <a:ea typeface="Calibri"/>
              <a:cs typeface="Calibri"/>
            </a:endParaRPr>
          </a:p>
        </p:txBody>
      </p:sp>
      <p:sp>
        <p:nvSpPr>
          <p:cNvPr id="6" name="Zástupný text 5">
            <a:extLst>
              <a:ext uri="{FF2B5EF4-FFF2-40B4-BE49-F238E27FC236}">
                <a16:creationId xmlns:a16="http://schemas.microsoft.com/office/drawing/2014/main" id="{36184E10-5789-1CA3-7FC8-8861D3A0763E}"/>
              </a:ext>
            </a:extLst>
          </p:cNvPr>
          <p:cNvSpPr>
            <a:spLocks noGrp="1"/>
          </p:cNvSpPr>
          <p:nvPr>
            <p:ph type="body" sz="quarter" idx="22"/>
          </p:nvPr>
        </p:nvSpPr>
        <p:spPr>
          <a:xfrm>
            <a:off x="6253295" y="2334005"/>
            <a:ext cx="3195485" cy="837258"/>
          </a:xfrm>
        </p:spPr>
        <p:txBody>
          <a:bodyPr/>
          <a:lstStyle/>
          <a:p>
            <a:r>
              <a:rPr lang="cs-CZ" dirty="0"/>
              <a:t>Well done!</a:t>
            </a:r>
          </a:p>
        </p:txBody>
      </p:sp>
    </p:spTree>
    <p:extLst>
      <p:ext uri="{BB962C8B-B14F-4D97-AF65-F5344CB8AC3E}">
        <p14:creationId xmlns:p14="http://schemas.microsoft.com/office/powerpoint/2010/main" val="166709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3899147" y="2303656"/>
            <a:ext cx="4393705"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INTRODUCTION</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E4722659-553D-D353-D9B5-49F45FFBC4D3}"/>
              </a:ext>
            </a:extLst>
          </p:cNvPr>
          <p:cNvSpPr>
            <a:spLocks noGrp="1"/>
          </p:cNvSpPr>
          <p:nvPr>
            <p:ph type="body" sz="quarter" idx="16"/>
          </p:nvPr>
        </p:nvSpPr>
        <p:spPr>
          <a:xfrm>
            <a:off x="904856" y="706673"/>
            <a:ext cx="10052954" cy="803654"/>
          </a:xfrm>
        </p:spPr>
        <p:txBody>
          <a:bodyPr>
            <a:normAutofit/>
          </a:bodyPr>
          <a:lstStyle/>
          <a:p>
            <a:r>
              <a:rPr lang="en-US" b="1" dirty="0"/>
              <a:t>From Analog to Digital: Understanding </a:t>
            </a:r>
            <a:r>
              <a:rPr lang="en-US" b="1" dirty="0" err="1"/>
              <a:t>Digitisation</a:t>
            </a:r>
            <a:endParaRPr lang="cs-CZ" b="1" dirty="0"/>
          </a:p>
        </p:txBody>
      </p:sp>
      <p:pic>
        <p:nvPicPr>
          <p:cNvPr id="9" name="Zástupný obsah 9">
            <a:extLst>
              <a:ext uri="{FF2B5EF4-FFF2-40B4-BE49-F238E27FC236}">
                <a16:creationId xmlns:a16="http://schemas.microsoft.com/office/drawing/2014/main" id="{F0DDB4D8-6946-0342-34CD-7206B078B7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9894" y="1821297"/>
            <a:ext cx="4162895" cy="1861742"/>
          </a:xfrm>
          <a:prstGeom prst="rect">
            <a:avLst/>
          </a:prstGeom>
        </p:spPr>
      </p:pic>
      <p:pic>
        <p:nvPicPr>
          <p:cNvPr id="11" name="Grafický objekt 10">
            <a:extLst>
              <a:ext uri="{FF2B5EF4-FFF2-40B4-BE49-F238E27FC236}">
                <a16:creationId xmlns:a16="http://schemas.microsoft.com/office/drawing/2014/main" id="{3E332FCA-D045-4193-A784-0962214C88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5854" y="4415137"/>
            <a:ext cx="4590974" cy="1450268"/>
          </a:xfrm>
          <a:prstGeom prst="rect">
            <a:avLst/>
          </a:prstGeom>
        </p:spPr>
      </p:pic>
      <p:sp>
        <p:nvSpPr>
          <p:cNvPr id="14" name="TextovéPole 13">
            <a:extLst>
              <a:ext uri="{FF2B5EF4-FFF2-40B4-BE49-F238E27FC236}">
                <a16:creationId xmlns:a16="http://schemas.microsoft.com/office/drawing/2014/main" id="{EC750077-DF01-A809-CF55-277E2B6EE617}"/>
              </a:ext>
            </a:extLst>
          </p:cNvPr>
          <p:cNvSpPr txBox="1"/>
          <p:nvPr/>
        </p:nvSpPr>
        <p:spPr>
          <a:xfrm>
            <a:off x="904856" y="1510327"/>
            <a:ext cx="5920998" cy="4708981"/>
          </a:xfrm>
          <a:prstGeom prst="rect">
            <a:avLst/>
          </a:prstGeom>
          <a:noFill/>
        </p:spPr>
        <p:txBody>
          <a:bodyPr wrap="square">
            <a:spAutoFit/>
          </a:bodyPr>
          <a:lstStyle/>
          <a:p>
            <a:r>
              <a:rPr lang="en-US" sz="2000" dirty="0" err="1">
                <a:solidFill>
                  <a:srgbClr val="404040"/>
                </a:solidFill>
              </a:rPr>
              <a:t>Digitisation</a:t>
            </a:r>
            <a:r>
              <a:rPr lang="en-US" sz="2000" dirty="0">
                <a:solidFill>
                  <a:srgbClr val="404040"/>
                </a:solidFill>
              </a:rPr>
              <a:t> is the process of converting analog signals—like the smooth red sine wave shown—into digital form, represented by discrete numerical values. This involves sampling the analog signal at regular intervals and assigning each sample a number that reflects its amplitude. The result is a series of values, such as 12, 39, 63, etc., which together form a digital approximation of the original wave. This transformation allows data to be stored, processed, and transmitted more efficiently and reliably in digital systems.</a:t>
            </a:r>
            <a:endParaRPr lang="cs-CZ" sz="2000" dirty="0">
              <a:solidFill>
                <a:srgbClr val="404040"/>
              </a:solidFill>
            </a:endParaRPr>
          </a:p>
          <a:p>
            <a:r>
              <a:rPr lang="en-US" sz="2000" dirty="0">
                <a:solidFill>
                  <a:srgbClr val="404040"/>
                </a:solidFill>
              </a:rPr>
              <a:t>A similar </a:t>
            </a:r>
            <a:r>
              <a:rPr lang="en-US" sz="2000" dirty="0" err="1">
                <a:solidFill>
                  <a:srgbClr val="404040"/>
                </a:solidFill>
              </a:rPr>
              <a:t>digitisation</a:t>
            </a:r>
            <a:r>
              <a:rPr lang="en-US" sz="2000" dirty="0">
                <a:solidFill>
                  <a:srgbClr val="404040"/>
                </a:solidFill>
              </a:rPr>
              <a:t> process involves converting an analog image—like a photo of a dog—into digital data using a camera, which translates the visual information into numerical </a:t>
            </a:r>
            <a:r>
              <a:rPr lang="en-US" sz="2000" dirty="0" err="1">
                <a:solidFill>
                  <a:srgbClr val="404040"/>
                </a:solidFill>
              </a:rPr>
              <a:t>colour</a:t>
            </a:r>
            <a:r>
              <a:rPr lang="en-US" sz="2000" dirty="0">
                <a:solidFill>
                  <a:srgbClr val="404040"/>
                </a:solidFill>
              </a:rPr>
              <a:t> values.</a:t>
            </a:r>
            <a:endParaRPr lang="cs-CZ" sz="2000" dirty="0">
              <a:solidFill>
                <a:srgbClr val="404040"/>
              </a:solidFill>
            </a:endParaRPr>
          </a:p>
        </p:txBody>
      </p:sp>
    </p:spTree>
    <p:extLst>
      <p:ext uri="{BB962C8B-B14F-4D97-AF65-F5344CB8AC3E}">
        <p14:creationId xmlns:p14="http://schemas.microsoft.com/office/powerpoint/2010/main" val="220833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9FA8-B2D9-64EF-963F-E3E78DDD6C2C}"/>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24130F8F-B28E-F11A-60EC-3E65E2E03885}"/>
              </a:ext>
            </a:extLst>
          </p:cNvPr>
          <p:cNvSpPr>
            <a:spLocks noGrp="1"/>
          </p:cNvSpPr>
          <p:nvPr>
            <p:ph type="body" sz="quarter" idx="16"/>
          </p:nvPr>
        </p:nvSpPr>
        <p:spPr>
          <a:xfrm>
            <a:off x="904856" y="595378"/>
            <a:ext cx="10052954" cy="803654"/>
          </a:xfrm>
        </p:spPr>
        <p:txBody>
          <a:bodyPr>
            <a:normAutofit fontScale="92500"/>
          </a:bodyPr>
          <a:lstStyle/>
          <a:p>
            <a:r>
              <a:rPr lang="en-US" b="1" dirty="0"/>
              <a:t>Interaction of electronics and the surrounding world</a:t>
            </a:r>
            <a:endParaRPr lang="cs-CZ" b="1" dirty="0"/>
          </a:p>
        </p:txBody>
      </p:sp>
      <p:sp>
        <p:nvSpPr>
          <p:cNvPr id="3" name="TextovéPole 2">
            <a:extLst>
              <a:ext uri="{FF2B5EF4-FFF2-40B4-BE49-F238E27FC236}">
                <a16:creationId xmlns:a16="http://schemas.microsoft.com/office/drawing/2014/main" id="{C45E696E-1441-DDC5-41A8-A82DEB989337}"/>
              </a:ext>
            </a:extLst>
          </p:cNvPr>
          <p:cNvSpPr txBox="1"/>
          <p:nvPr/>
        </p:nvSpPr>
        <p:spPr>
          <a:xfrm>
            <a:off x="2752100" y="4681736"/>
            <a:ext cx="2281767" cy="1692771"/>
          </a:xfrm>
          <a:prstGeom prst="rect">
            <a:avLst/>
          </a:prstGeom>
          <a:noFill/>
        </p:spPr>
        <p:txBody>
          <a:bodyPr wrap="square">
            <a:spAutoFit/>
          </a:bodyPr>
          <a:lstStyle/>
          <a:p>
            <a:pPr marL="0" indent="0">
              <a:buNone/>
            </a:pPr>
            <a:r>
              <a:rPr lang="cs-CZ" sz="2400" b="1" dirty="0">
                <a:solidFill>
                  <a:srgbClr val="404040"/>
                </a:solidFill>
              </a:rPr>
              <a:t>reality </a:t>
            </a:r>
            <a:r>
              <a:rPr lang="en-IE" sz="2400" b="1" dirty="0">
                <a:solidFill>
                  <a:srgbClr val="404040"/>
                </a:solidFill>
                <a:sym typeface="Wingdings" panose="05000000000000000000" pitchFamily="2" charset="2"/>
              </a:rPr>
              <a:t></a:t>
            </a:r>
            <a:r>
              <a:rPr lang="cs-CZ" sz="2400" b="1" dirty="0">
                <a:solidFill>
                  <a:srgbClr val="404040"/>
                </a:solidFill>
              </a:rPr>
              <a:t> virtual</a:t>
            </a:r>
          </a:p>
          <a:p>
            <a:r>
              <a:rPr lang="cs-CZ" sz="2000" dirty="0">
                <a:solidFill>
                  <a:srgbClr val="404040"/>
                </a:solidFill>
              </a:rPr>
              <a:t>microphone </a:t>
            </a:r>
          </a:p>
          <a:p>
            <a:r>
              <a:rPr lang="cs-CZ" sz="2000" dirty="0">
                <a:solidFill>
                  <a:srgbClr val="404040"/>
                </a:solidFill>
              </a:rPr>
              <a:t>3D scanner</a:t>
            </a:r>
          </a:p>
          <a:p>
            <a:r>
              <a:rPr lang="cs-CZ" sz="2000" dirty="0">
                <a:solidFill>
                  <a:srgbClr val="404040"/>
                </a:solidFill>
              </a:rPr>
              <a:t>camera</a:t>
            </a:r>
          </a:p>
          <a:p>
            <a:r>
              <a:rPr lang="cs-CZ" sz="2000" dirty="0">
                <a:solidFill>
                  <a:srgbClr val="404040"/>
                </a:solidFill>
              </a:rPr>
              <a:t>thermometer</a:t>
            </a:r>
          </a:p>
        </p:txBody>
      </p:sp>
      <p:sp>
        <p:nvSpPr>
          <p:cNvPr id="5" name="TextovéPole 4">
            <a:extLst>
              <a:ext uri="{FF2B5EF4-FFF2-40B4-BE49-F238E27FC236}">
                <a16:creationId xmlns:a16="http://schemas.microsoft.com/office/drawing/2014/main" id="{6425F8FC-2367-9DDD-3315-4241E093C27B}"/>
              </a:ext>
            </a:extLst>
          </p:cNvPr>
          <p:cNvSpPr txBox="1"/>
          <p:nvPr/>
        </p:nvSpPr>
        <p:spPr>
          <a:xfrm>
            <a:off x="6828801" y="4686200"/>
            <a:ext cx="2281767" cy="1692771"/>
          </a:xfrm>
          <a:prstGeom prst="rect">
            <a:avLst/>
          </a:prstGeom>
          <a:noFill/>
        </p:spPr>
        <p:txBody>
          <a:bodyPr wrap="square">
            <a:spAutoFit/>
          </a:bodyPr>
          <a:lstStyle/>
          <a:p>
            <a:pPr marL="0" indent="0">
              <a:buFont typeface="Arial" panose="020B0604020202020204" pitchFamily="34" charset="0"/>
              <a:buNone/>
            </a:pPr>
            <a:r>
              <a:rPr lang="cs-CZ" sz="2400" b="1" dirty="0">
                <a:solidFill>
                  <a:srgbClr val="404040"/>
                </a:solidFill>
              </a:rPr>
              <a:t>virtual </a:t>
            </a:r>
            <a:r>
              <a:rPr lang="en-IE" sz="2400" b="1" dirty="0">
                <a:solidFill>
                  <a:srgbClr val="404040"/>
                </a:solidFill>
                <a:sym typeface="Wingdings" panose="05000000000000000000" pitchFamily="2" charset="2"/>
              </a:rPr>
              <a:t></a:t>
            </a:r>
            <a:r>
              <a:rPr lang="cs-CZ" sz="2400" b="1" dirty="0">
                <a:solidFill>
                  <a:srgbClr val="404040"/>
                </a:solidFill>
              </a:rPr>
              <a:t> realit</a:t>
            </a:r>
            <a:r>
              <a:rPr lang="en-IE" sz="2400" b="1" dirty="0">
                <a:solidFill>
                  <a:srgbClr val="404040"/>
                </a:solidFill>
              </a:rPr>
              <a:t>y</a:t>
            </a:r>
            <a:endParaRPr lang="cs-CZ" sz="2400" b="1" dirty="0">
              <a:solidFill>
                <a:srgbClr val="404040"/>
              </a:solidFill>
            </a:endParaRPr>
          </a:p>
          <a:p>
            <a:r>
              <a:rPr lang="cs-CZ" sz="2000" dirty="0">
                <a:solidFill>
                  <a:srgbClr val="404040"/>
                </a:solidFill>
              </a:rPr>
              <a:t>speaker</a:t>
            </a:r>
          </a:p>
          <a:p>
            <a:r>
              <a:rPr lang="cs-CZ" sz="2000" dirty="0">
                <a:solidFill>
                  <a:srgbClr val="404040"/>
                </a:solidFill>
              </a:rPr>
              <a:t>printer 2D/3D</a:t>
            </a:r>
          </a:p>
          <a:p>
            <a:r>
              <a:rPr lang="cs-CZ" sz="2000" dirty="0">
                <a:solidFill>
                  <a:srgbClr val="404040"/>
                </a:solidFill>
              </a:rPr>
              <a:t>electric motor</a:t>
            </a:r>
          </a:p>
          <a:p>
            <a:r>
              <a:rPr lang="cs-CZ" sz="2000" dirty="0">
                <a:solidFill>
                  <a:srgbClr val="404040"/>
                </a:solidFill>
              </a:rPr>
              <a:t>relay switch </a:t>
            </a:r>
          </a:p>
        </p:txBody>
      </p:sp>
      <p:cxnSp>
        <p:nvCxnSpPr>
          <p:cNvPr id="6" name="Přímá spojnice 5">
            <a:extLst>
              <a:ext uri="{FF2B5EF4-FFF2-40B4-BE49-F238E27FC236}">
                <a16:creationId xmlns:a16="http://schemas.microsoft.com/office/drawing/2014/main" id="{8C94E79D-EA66-F3E7-2088-AACCCEA9324F}"/>
              </a:ext>
            </a:extLst>
          </p:cNvPr>
          <p:cNvCxnSpPr>
            <a:cxnSpLocks/>
          </p:cNvCxnSpPr>
          <p:nvPr/>
        </p:nvCxnSpPr>
        <p:spPr>
          <a:xfrm>
            <a:off x="5931333" y="3476147"/>
            <a:ext cx="0" cy="2765627"/>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Zástupný obsah 12" descr="Obsah obrázku text&#10;&#10;Popis byl vytvořen automaticky">
            <a:extLst>
              <a:ext uri="{FF2B5EF4-FFF2-40B4-BE49-F238E27FC236}">
                <a16:creationId xmlns:a16="http://schemas.microsoft.com/office/drawing/2014/main" id="{A4953ED6-A3B7-FEE9-2651-F561933B93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9612" y="3639432"/>
            <a:ext cx="2727329" cy="949515"/>
          </a:xfrm>
          <a:prstGeom prst="rect">
            <a:avLst/>
          </a:prstGeom>
        </p:spPr>
      </p:pic>
      <p:pic>
        <p:nvPicPr>
          <p:cNvPr id="12" name="Obrázek 11">
            <a:extLst>
              <a:ext uri="{FF2B5EF4-FFF2-40B4-BE49-F238E27FC236}">
                <a16:creationId xmlns:a16="http://schemas.microsoft.com/office/drawing/2014/main" id="{8DC6B925-AE5B-10C7-6CEF-A4E8E063D9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4967" y="3607092"/>
            <a:ext cx="3162170" cy="1074644"/>
          </a:xfrm>
          <a:prstGeom prst="rect">
            <a:avLst/>
          </a:prstGeom>
        </p:spPr>
      </p:pic>
      <p:sp>
        <p:nvSpPr>
          <p:cNvPr id="7" name="TextovéPole 6">
            <a:extLst>
              <a:ext uri="{FF2B5EF4-FFF2-40B4-BE49-F238E27FC236}">
                <a16:creationId xmlns:a16="http://schemas.microsoft.com/office/drawing/2014/main" id="{8F577B8C-EFAA-04D6-C6D2-7BC01895CB47}"/>
              </a:ext>
            </a:extLst>
          </p:cNvPr>
          <p:cNvSpPr txBox="1"/>
          <p:nvPr/>
        </p:nvSpPr>
        <p:spPr>
          <a:xfrm>
            <a:off x="904856" y="1253439"/>
            <a:ext cx="10525143" cy="2354491"/>
          </a:xfrm>
          <a:prstGeom prst="rect">
            <a:avLst/>
          </a:prstGeom>
          <a:noFill/>
        </p:spPr>
        <p:txBody>
          <a:bodyPr wrap="square">
            <a:spAutoFit/>
          </a:bodyPr>
          <a:lstStyle/>
          <a:p>
            <a:pPr algn="just"/>
            <a:r>
              <a:rPr lang="en-US" sz="2100" b="0" i="0" dirty="0">
                <a:solidFill>
                  <a:srgbClr val="404040"/>
                </a:solidFill>
                <a:effectLst/>
              </a:rPr>
              <a:t>The process of </a:t>
            </a:r>
            <a:r>
              <a:rPr lang="en-US" sz="2100" b="0" i="0" dirty="0" err="1">
                <a:solidFill>
                  <a:srgbClr val="404040"/>
                </a:solidFill>
                <a:effectLst/>
              </a:rPr>
              <a:t>digitisation</a:t>
            </a:r>
            <a:r>
              <a:rPr lang="en-US" sz="2100" b="0" i="0" dirty="0">
                <a:solidFill>
                  <a:srgbClr val="404040"/>
                </a:solidFill>
                <a:effectLst/>
              </a:rPr>
              <a:t> and its reverse—actuation—connects the physical world with the digital one. On the left, devices like microphones, 3D scanners, cameras, and thermometers capture real-world data and convert it into digital signals ("reality → virtual"). On the right, digital data is transformed back into physical actions or outputs through devices such as speakers, 2D/3D printers, electric motors, and relay switches ("virtual → reality"). This two-way interaction enables technologies like smart homes, robotics, and virtual reality to function seamlessly.</a:t>
            </a:r>
            <a:endParaRPr lang="cs-CZ" sz="2100" dirty="0">
              <a:solidFill>
                <a:srgbClr val="404040"/>
              </a:solidFill>
            </a:endParaRPr>
          </a:p>
        </p:txBody>
      </p:sp>
    </p:spTree>
    <p:extLst>
      <p:ext uri="{BB962C8B-B14F-4D97-AF65-F5344CB8AC3E}">
        <p14:creationId xmlns:p14="http://schemas.microsoft.com/office/powerpoint/2010/main" val="102879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900F-BF65-FDB7-CD11-E595AFCC8D84}"/>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462FE156-8D83-72D1-0486-E5296A961BC3}"/>
              </a:ext>
            </a:extLst>
          </p:cNvPr>
          <p:cNvSpPr>
            <a:spLocks noGrp="1"/>
          </p:cNvSpPr>
          <p:nvPr>
            <p:ph type="body" sz="quarter" idx="16"/>
          </p:nvPr>
        </p:nvSpPr>
        <p:spPr/>
        <p:txBody>
          <a:bodyPr/>
          <a:lstStyle/>
          <a:p>
            <a:r>
              <a:rPr lang="cs-CZ"/>
              <a:t>Shannon-</a:t>
            </a:r>
            <a:r>
              <a:rPr lang="cs-CZ" err="1"/>
              <a:t>Kotelnikov</a:t>
            </a:r>
            <a:r>
              <a:rPr lang="cs-CZ"/>
              <a:t> </a:t>
            </a:r>
            <a:r>
              <a:rPr lang="cs-CZ" err="1"/>
              <a:t>Theorem</a:t>
            </a:r>
            <a:r>
              <a:rPr lang="cs-CZ"/>
              <a:t> (</a:t>
            </a:r>
            <a:r>
              <a:rPr lang="cs-CZ" err="1"/>
              <a:t>Sampling</a:t>
            </a:r>
            <a:r>
              <a:rPr lang="cs-CZ"/>
              <a:t> </a:t>
            </a:r>
            <a:r>
              <a:rPr lang="cs-CZ" err="1"/>
              <a:t>Theorem</a:t>
            </a:r>
            <a:r>
              <a:rPr lang="cs-CZ"/>
              <a:t>)</a:t>
            </a:r>
            <a:endParaRPr lang="cs-CZ" b="1"/>
          </a:p>
        </p:txBody>
      </p:sp>
      <p:sp>
        <p:nvSpPr>
          <p:cNvPr id="3" name="Zástupný text 2">
            <a:extLst>
              <a:ext uri="{FF2B5EF4-FFF2-40B4-BE49-F238E27FC236}">
                <a16:creationId xmlns:a16="http://schemas.microsoft.com/office/drawing/2014/main" id="{FB053AB3-16F3-07F4-7E01-E6814DF4995C}"/>
              </a:ext>
            </a:extLst>
          </p:cNvPr>
          <p:cNvSpPr>
            <a:spLocks noGrp="1"/>
          </p:cNvSpPr>
          <p:nvPr>
            <p:ph type="body" sz="quarter" idx="19"/>
          </p:nvPr>
        </p:nvSpPr>
        <p:spPr>
          <a:xfrm>
            <a:off x="586409" y="1554481"/>
            <a:ext cx="11211339" cy="4684894"/>
          </a:xfrm>
        </p:spPr>
        <p:txBody>
          <a:bodyPr/>
          <a:lstStyle/>
          <a:p>
            <a:pPr indent="0"/>
            <a:r>
              <a:rPr lang="en-US" dirty="0"/>
              <a:t>This theorem states that a continuous (analog) signal can be perfectly reconstructed from its samples if it is sampled at a rate at least </a:t>
            </a:r>
            <a:r>
              <a:rPr lang="en-US" b="1" dirty="0"/>
              <a:t>twice the highest frequency</a:t>
            </a:r>
            <a:r>
              <a:rPr lang="en-US" dirty="0"/>
              <a:t> present in the signal. This minimum sampling rate is called the </a:t>
            </a:r>
            <a:r>
              <a:rPr lang="en-US" b="1" dirty="0"/>
              <a:t>Nyquist rate</a:t>
            </a:r>
            <a:r>
              <a:rPr lang="en-US" dirty="0"/>
              <a:t>. The image illustrates this by showing a smooth analog wave sampled at regular intervals. The red dashed line shows how the original signal can be accurately reconstructed from these samples, demonstrating that no information is lost if the sampling is done correctly.</a:t>
            </a:r>
            <a:endParaRPr lang="cs-CZ" dirty="0"/>
          </a:p>
        </p:txBody>
      </p:sp>
      <p:pic>
        <p:nvPicPr>
          <p:cNvPr id="2" name="Picture 14" descr="Nyquist-Shannon theorem. Nyquist Shannon theorem is the… | by Vinita  Palaniveloo | Medium">
            <a:extLst>
              <a:ext uri="{FF2B5EF4-FFF2-40B4-BE49-F238E27FC236}">
                <a16:creationId xmlns:a16="http://schemas.microsoft.com/office/drawing/2014/main" id="{C3D961BD-08BE-9C33-3375-F5CD341BC8D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05277" y="4099293"/>
            <a:ext cx="6181446" cy="20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6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9C0E-A347-F4F5-9618-68EBFDDE533C}"/>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7DB04249-9320-C4A9-8FBA-84405025F12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15" name="TextBox 14">
            <a:extLst>
              <a:ext uri="{FF2B5EF4-FFF2-40B4-BE49-F238E27FC236}">
                <a16:creationId xmlns:a16="http://schemas.microsoft.com/office/drawing/2014/main" id="{FD2AD35D-E62F-3639-9CB0-9600F2FED997}"/>
              </a:ext>
            </a:extLst>
          </p:cNvPr>
          <p:cNvSpPr txBox="1"/>
          <p:nvPr/>
        </p:nvSpPr>
        <p:spPr>
          <a:xfrm>
            <a:off x="3876261" y="2303656"/>
            <a:ext cx="4535556"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IoT DEVICES</a:t>
            </a:r>
          </a:p>
        </p:txBody>
      </p:sp>
      <p:sp>
        <p:nvSpPr>
          <p:cNvPr id="6" name="Rectangle 5">
            <a:extLst>
              <a:ext uri="{FF2B5EF4-FFF2-40B4-BE49-F238E27FC236}">
                <a16:creationId xmlns:a16="http://schemas.microsoft.com/office/drawing/2014/main" id="{C2C3C75B-4900-EEB1-A71C-A954E2505E78}"/>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76B142-FB49-C01F-731C-C588FB46962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97E4C8A-0D6D-019A-69CB-4C61BBA69337}"/>
              </a:ext>
            </a:extLst>
          </p:cNvPr>
          <p:cNvSpPr>
            <a:spLocks noGrp="1"/>
          </p:cNvSpPr>
          <p:nvPr>
            <p:ph type="body" sz="quarter" idx="17"/>
          </p:nvPr>
        </p:nvSpPr>
        <p:spPr>
          <a:xfrm>
            <a:off x="9241981" y="871477"/>
            <a:ext cx="2066906" cy="582221"/>
          </a:xfrm>
        </p:spPr>
        <p:txBody>
          <a:bodyPr/>
          <a:lstStyle/>
          <a:p>
            <a:r>
              <a:rPr lang="cs-CZ"/>
              <a:t>02</a:t>
            </a:r>
            <a:endParaRPr lang="en-US"/>
          </a:p>
        </p:txBody>
      </p:sp>
      <p:grpSp>
        <p:nvGrpSpPr>
          <p:cNvPr id="10" name="Group 9">
            <a:extLst>
              <a:ext uri="{FF2B5EF4-FFF2-40B4-BE49-F238E27FC236}">
                <a16:creationId xmlns:a16="http://schemas.microsoft.com/office/drawing/2014/main" id="{9785A4FE-4307-86BA-9354-A308B516F9B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219429A-2554-D081-5D36-BCFB1245A930}"/>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C4BB29B-F68B-D003-D875-41C9F012026F}"/>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137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CBDF-03D6-225C-B93F-B4CBE96658D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D31A52B4-4BBC-973E-F6A3-10C771A45BF2}"/>
              </a:ext>
            </a:extLst>
          </p:cNvPr>
          <p:cNvSpPr>
            <a:spLocks noGrp="1"/>
          </p:cNvSpPr>
          <p:nvPr>
            <p:ph type="body" sz="quarter" idx="13"/>
          </p:nvPr>
        </p:nvSpPr>
        <p:spPr>
          <a:xfrm>
            <a:off x="1639836" y="1056648"/>
            <a:ext cx="8894052" cy="697353"/>
          </a:xfrm>
        </p:spPr>
        <p:txBody>
          <a:bodyPr>
            <a:normAutofit fontScale="85000" lnSpcReduction="10000"/>
          </a:bodyPr>
          <a:lstStyle/>
          <a:p>
            <a:r>
              <a:rPr lang="cs-CZ" b="1" err="1"/>
              <a:t>IoT</a:t>
            </a:r>
            <a:r>
              <a:rPr lang="cs-CZ" b="1"/>
              <a:t> </a:t>
            </a:r>
            <a:r>
              <a:rPr lang="en-US" b="1"/>
              <a:t>Device Classification by Design and Application</a:t>
            </a:r>
          </a:p>
          <a:p>
            <a:endParaRPr lang="cs-CZ" b="1"/>
          </a:p>
        </p:txBody>
      </p:sp>
      <p:sp>
        <p:nvSpPr>
          <p:cNvPr id="3" name="Zástupný text 2">
            <a:extLst>
              <a:ext uri="{FF2B5EF4-FFF2-40B4-BE49-F238E27FC236}">
                <a16:creationId xmlns:a16="http://schemas.microsoft.com/office/drawing/2014/main" id="{2BDB83DA-5E34-573E-F1BB-7342D4AA2223}"/>
              </a:ext>
            </a:extLst>
          </p:cNvPr>
          <p:cNvSpPr>
            <a:spLocks noGrp="1"/>
          </p:cNvSpPr>
          <p:nvPr>
            <p:ph type="body" sz="quarter" idx="14"/>
          </p:nvPr>
        </p:nvSpPr>
        <p:spPr>
          <a:xfrm>
            <a:off x="1565696" y="3043361"/>
            <a:ext cx="11082251" cy="3500745"/>
          </a:xfrm>
        </p:spPr>
        <p:txBody>
          <a:bodyPr/>
          <a:lstStyle/>
          <a:p>
            <a:r>
              <a:rPr lang="en-US" b="1" dirty="0"/>
              <a:t>According to the technical design</a:t>
            </a:r>
          </a:p>
          <a:p>
            <a:pPr marL="360000" lvl="1" indent="-342900" algn="l">
              <a:buFont typeface="Arial" panose="020B0604020202020204" pitchFamily="34" charset="0"/>
              <a:buChar char="•"/>
            </a:pPr>
            <a:r>
              <a:rPr lang="en-US" dirty="0"/>
              <a:t>The resistance of the device: IP, IK, </a:t>
            </a:r>
          </a:p>
          <a:p>
            <a:pPr marL="360000" lvl="1" indent="-342900" algn="l">
              <a:buFont typeface="Arial" panose="020B0604020202020204" pitchFamily="34" charset="0"/>
              <a:buChar char="•"/>
            </a:pPr>
            <a:r>
              <a:rPr lang="en-US" dirty="0"/>
              <a:t>Power supply method (230V, 5/12/24V, battery)</a:t>
            </a:r>
          </a:p>
          <a:p>
            <a:pPr marL="360000" lvl="1" indent="-342900" algn="l">
              <a:buFont typeface="Arial" panose="020B0604020202020204" pitchFamily="34" charset="0"/>
              <a:buChar char="•"/>
            </a:pPr>
            <a:r>
              <a:rPr lang="en-US" dirty="0"/>
              <a:t>Method of data transfer(datalogger, wired, wireless broadband, wireless LPWAN)</a:t>
            </a:r>
            <a:endParaRPr lang="cs-CZ" dirty="0"/>
          </a:p>
          <a:p>
            <a:r>
              <a:rPr lang="en-US" b="1" dirty="0"/>
              <a:t>According to the area of use</a:t>
            </a:r>
          </a:p>
          <a:p>
            <a:pPr marL="360000" lvl="1" indent="-342900" algn="l">
              <a:buFont typeface="Arial" panose="020B0604020202020204" pitchFamily="34" charset="0"/>
              <a:buChar char="•"/>
            </a:pPr>
            <a:r>
              <a:rPr lang="en-US" dirty="0"/>
              <a:t>Professional (in industry, transport, etc.)</a:t>
            </a:r>
          </a:p>
          <a:p>
            <a:pPr marL="360000" lvl="1" indent="-342900" algn="l">
              <a:buFont typeface="Arial" panose="020B0604020202020204" pitchFamily="34" charset="0"/>
              <a:buChar char="•"/>
            </a:pPr>
            <a:r>
              <a:rPr lang="en-US" dirty="0"/>
              <a:t>For home use</a:t>
            </a:r>
          </a:p>
          <a:p>
            <a:pPr marL="360000" lvl="1" indent="-342900" algn="l">
              <a:buFont typeface="Arial" panose="020B0604020202020204" pitchFamily="34" charset="0"/>
              <a:buChar char="•"/>
            </a:pPr>
            <a:r>
              <a:rPr lang="en-US" dirty="0"/>
              <a:t>For research, development, testing</a:t>
            </a:r>
          </a:p>
          <a:p>
            <a:pPr marL="800100" lvl="1" indent="-342900" algn="l">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2">
            <a:extLst>
              <a:ext uri="{FF2B5EF4-FFF2-40B4-BE49-F238E27FC236}">
                <a16:creationId xmlns:a16="http://schemas.microsoft.com/office/drawing/2014/main" id="{1AAEA718-70D9-788E-3930-937349601D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1651" y="3517278"/>
            <a:ext cx="288032" cy="24962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506294E1-AB5E-4E23-BC22-AE60369FD5DE}"/>
              </a:ext>
            </a:extLst>
          </p:cNvPr>
          <p:cNvSpPr txBox="1"/>
          <p:nvPr/>
        </p:nvSpPr>
        <p:spPr>
          <a:xfrm>
            <a:off x="1639835" y="1906045"/>
            <a:ext cx="9004973" cy="830997"/>
          </a:xfrm>
          <a:prstGeom prst="rect">
            <a:avLst/>
          </a:prstGeom>
          <a:noFill/>
        </p:spPr>
        <p:txBody>
          <a:bodyPr wrap="square">
            <a:spAutoFit/>
          </a:bodyPr>
          <a:lstStyle/>
          <a:p>
            <a:r>
              <a:rPr lang="en-US" sz="2400" b="0" i="0" dirty="0">
                <a:solidFill>
                  <a:srgbClr val="404040"/>
                </a:solidFill>
                <a:effectLst/>
              </a:rPr>
              <a:t>Devices can be </a:t>
            </a:r>
            <a:r>
              <a:rPr lang="en-US" sz="2400" b="0" i="0" dirty="0" err="1">
                <a:solidFill>
                  <a:srgbClr val="404040"/>
                </a:solidFill>
                <a:effectLst/>
              </a:rPr>
              <a:t>categorised</a:t>
            </a:r>
            <a:r>
              <a:rPr lang="en-US" sz="2400" b="0" i="0" dirty="0">
                <a:solidFill>
                  <a:srgbClr val="404040"/>
                </a:solidFill>
                <a:effectLst/>
              </a:rPr>
              <a:t> based on </a:t>
            </a:r>
            <a:r>
              <a:rPr lang="en-US" sz="2400" dirty="0">
                <a:solidFill>
                  <a:srgbClr val="404040"/>
                </a:solidFill>
              </a:rPr>
              <a:t>their </a:t>
            </a:r>
            <a:r>
              <a:rPr lang="en-US" sz="2400" b="1" dirty="0">
                <a:solidFill>
                  <a:srgbClr val="404040"/>
                </a:solidFill>
              </a:rPr>
              <a:t>technical design</a:t>
            </a:r>
            <a:r>
              <a:rPr lang="cs-CZ" sz="2400" dirty="0">
                <a:solidFill>
                  <a:srgbClr val="404040"/>
                </a:solidFill>
              </a:rPr>
              <a:t>, and by </a:t>
            </a:r>
            <a:r>
              <a:rPr lang="cs-CZ" sz="2400" b="1" dirty="0">
                <a:solidFill>
                  <a:srgbClr val="404040"/>
                </a:solidFill>
              </a:rPr>
              <a:t>area of use</a:t>
            </a:r>
          </a:p>
        </p:txBody>
      </p:sp>
    </p:spTree>
    <p:extLst>
      <p:ext uri="{BB962C8B-B14F-4D97-AF65-F5344CB8AC3E}">
        <p14:creationId xmlns:p14="http://schemas.microsoft.com/office/powerpoint/2010/main" val="3506763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heme/theme1.xml><?xml version="1.0" encoding="utf-8"?>
<a:theme xmlns:a="http://schemas.openxmlformats.org/drawingml/2006/main" name="Motiv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Skills - landscape ppt with CC licence.pptx" id="{4D768B39-0296-443B-84FA-B5821D21D6C4}" vid="{48C4ECF8-0A10-4632-8B52-E2E587733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B7BB491E-CB69-4C26-8137-9A832230E2D6}">
  <ds:schemaRefs>
    <ds:schemaRef ds:uri="http://schemas.microsoft.com/sharepoint/v3/contenttype/forms"/>
  </ds:schemaRefs>
</ds:datastoreItem>
</file>

<file path=customXml/itemProps2.xml><?xml version="1.0" encoding="utf-8"?>
<ds:datastoreItem xmlns:ds="http://schemas.openxmlformats.org/officeDocument/2006/customXml" ds:itemID="{10082C43-5FB2-4793-9965-C25E661BA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A9245F-27FA-4E3D-978C-41EC2073B482}">
  <ds:schemaRefs>
    <ds:schemaRef ds:uri="http://purl.org/dc/elements/1.1/"/>
    <ds:schemaRef ds:uri="http://purl.org/dc/dcmitype/"/>
    <ds:schemaRef ds:uri="a651b1ec-d991-4d4b-b8eb-4dc0d5a73a78"/>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3374af87-adae-48da-b513-0d7080d8e0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Smart Skills - landscape ppt with CC licence</Template>
  <TotalTime>112</TotalTime>
  <Words>2307</Words>
  <Application>Microsoft Office PowerPoint</Application>
  <PresentationFormat>Widescreen</PresentationFormat>
  <Paragraphs>230</Paragraphs>
  <Slides>31</Slides>
  <Notes>7</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Aptos</vt:lpstr>
      <vt:lpstr>Arial</vt:lpstr>
      <vt:lpstr>Calibri</vt:lpstr>
      <vt:lpstr>Montserrat Light</vt:lpstr>
      <vt:lpstr>neuzeit-grotesk</vt:lpstr>
      <vt:lpstr>Symbol</vt:lpstr>
      <vt:lpstr>Times New Roman</vt:lpstr>
      <vt:lpstr>Wingdings</vt:lpstr>
      <vt:lpstr>Motiv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Prokopová Štěpánka</dc:creator>
  <cp:lastModifiedBy>Paula Whyte ( Momentum Consulting )</cp:lastModifiedBy>
  <cp:revision>31</cp:revision>
  <dcterms:created xsi:type="dcterms:W3CDTF">2025-04-05T08:28:56Z</dcterms:created>
  <dcterms:modified xsi:type="dcterms:W3CDTF">2025-07-21T11:45:16Z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