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omments/modernComment_1147_972F852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38"/>
  </p:notesMasterIdLst>
  <p:sldIdLst>
    <p:sldId id="279" r:id="rId6"/>
    <p:sldId id="4427" r:id="rId7"/>
    <p:sldId id="278" r:id="rId8"/>
    <p:sldId id="4358" r:id="rId9"/>
    <p:sldId id="277" r:id="rId10"/>
    <p:sldId id="4394" r:id="rId11"/>
    <p:sldId id="4367" r:id="rId12"/>
    <p:sldId id="4372" r:id="rId13"/>
    <p:sldId id="4373" r:id="rId14"/>
    <p:sldId id="4374" r:id="rId15"/>
    <p:sldId id="4375" r:id="rId16"/>
    <p:sldId id="4376" r:id="rId17"/>
    <p:sldId id="4380" r:id="rId18"/>
    <p:sldId id="4381" r:id="rId19"/>
    <p:sldId id="4428" r:id="rId20"/>
    <p:sldId id="4382" r:id="rId21"/>
    <p:sldId id="4383" r:id="rId22"/>
    <p:sldId id="4384" r:id="rId23"/>
    <p:sldId id="4385" r:id="rId24"/>
    <p:sldId id="4429" r:id="rId25"/>
    <p:sldId id="4368" r:id="rId26"/>
    <p:sldId id="4422" r:id="rId27"/>
    <p:sldId id="4423" r:id="rId28"/>
    <p:sldId id="4424" r:id="rId29"/>
    <p:sldId id="4425" r:id="rId30"/>
    <p:sldId id="4369" r:id="rId31"/>
    <p:sldId id="4392" r:id="rId32"/>
    <p:sldId id="4393" r:id="rId33"/>
    <p:sldId id="4370" r:id="rId34"/>
    <p:sldId id="4399" r:id="rId35"/>
    <p:sldId id="4400" r:id="rId36"/>
    <p:sldId id="44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 id="{E73B45FD-C2E2-CA47-AF5A-DE4807444C84}" name="Kánská Eva" initials="" userId="S::kanska@pef.czu.cz::c085cebe-c9f9-4a47-b534-37c5cb48af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404040"/>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B5BA6-5118-E67B-C544-D5B30755F1F0}" v="83" dt="2025-06-24T11:40:5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omments/modernComment_1147_972F8526.xml><?xml version="1.0" encoding="utf-8"?>
<p188:cmLst xmlns:a="http://schemas.openxmlformats.org/drawingml/2006/main" xmlns:r="http://schemas.openxmlformats.org/officeDocument/2006/relationships" xmlns:p188="http://schemas.microsoft.com/office/powerpoint/2018/8/main">
  <p188:cm id="{007C28E7-E138-4F33-8E7A-7CC0911C09C7}" authorId="{782496B7-485F-7B69-F7DE-F8CDD527168F}" created="2025-07-17T16:05:21.027">
    <ac:txMkLst xmlns:ac="http://schemas.microsoft.com/office/drawing/2013/main/command">
      <pc:docMk xmlns:pc="http://schemas.microsoft.com/office/powerpoint/2013/main/command"/>
      <pc:sldMk xmlns:pc="http://schemas.microsoft.com/office/powerpoint/2013/main/command" cId="2536473894" sldId="4423"/>
      <ac:spMk id="3" creationId="{12C210C4-6C60-1BAC-6946-801A149C2D08}"/>
      <ac:txMk cp="504" len="282">
        <ac:context len="789" hash="1218185226"/>
      </ac:txMk>
    </ac:txMkLst>
    <p188:pos x="6894564" y="1751162"/>
    <p188:txBody>
      <a:bodyPr/>
      <a:lstStyle/>
      <a:p>
        <a:r>
          <a:rPr lang="en-IE"/>
          <a:t>This is repeated from slide 22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F6AA-A7AC-8D01-0BEE-797D04EC8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C5DA-672F-655E-F97C-39C015991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39549-E5B3-9E6D-39E1-D6477A6336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063A2A-B193-4D5F-7140-DF2B97B0A5C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7907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EE07-401B-C7B3-2800-C29CB166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5C3E-4FE9-8AAC-CEA4-1E1BB5EE4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4BCC-F9FD-3002-BF64-FFEB35DF6D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1D360-BA96-6818-E021-2DF88295215A}"/>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5324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C7DB-BA6B-DCCA-9A81-381F492E0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A7680-B328-88A8-3151-79C4F7F01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A03FE-1B79-FBCD-E06B-79941A864E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751178-C136-9205-AB7B-2F1938939ECE}"/>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311011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0F100-BFFD-BC0C-2CB1-2E4BDEF0D5C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E2009FD-4E9C-D877-AE9C-009A921F93F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3EAF8B7-13D2-D87C-B2FF-C13B5F280BC5}"/>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8B9D3576-CC7A-9FB6-5F0C-C05A975FADF0}"/>
              </a:ext>
            </a:extLst>
          </p:cNvPr>
          <p:cNvSpPr>
            <a:spLocks noGrp="1"/>
          </p:cNvSpPr>
          <p:nvPr>
            <p:ph type="sldNum" sz="quarter" idx="5"/>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171794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E3F0-3283-77BF-C8BC-8AECC81628E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F40096C-BBE4-971D-8D1B-6800DD3CE0C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644D620-172B-86B0-7D04-9C645BDD6322}"/>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29055E74-E9F3-9A93-E03E-58239E4CD84C}"/>
              </a:ext>
            </a:extLst>
          </p:cNvPr>
          <p:cNvSpPr>
            <a:spLocks noGrp="1"/>
          </p:cNvSpPr>
          <p:nvPr>
            <p:ph type="sldNum" sz="quarter" idx="5"/>
          </p:nvPr>
        </p:nvSpPr>
        <p:spPr/>
        <p:txBody>
          <a:bodyPr/>
          <a:lstStyle/>
          <a:p>
            <a:fld id="{9ED4A299-DD6E-4F4E-AAAF-972CE464E941}" type="slidenum">
              <a:rPr lang="en-US" smtClean="0"/>
              <a:t>31</a:t>
            </a:fld>
            <a:endParaRPr lang="en-US"/>
          </a:p>
        </p:txBody>
      </p:sp>
    </p:spTree>
    <p:extLst>
      <p:ext uri="{BB962C8B-B14F-4D97-AF65-F5344CB8AC3E}">
        <p14:creationId xmlns:p14="http://schemas.microsoft.com/office/powerpoint/2010/main" val="1363803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r>
              <a:rPr lang="cs-CZ"/>
              <a:t>Kliknutím na ikonu přidáte obrázek.</a:t>
            </a:r>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a:srcRect l="-18315" t="15976" r="5314" b="1108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r>
              <a:rPr lang="cs-CZ"/>
              <a:t>Kliknutím na ikonu přidáte obrázek.</a:t>
            </a:r>
            <a:endParaRPr lang="en-US"/>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r>
              <a:rPr lang="cs-CZ"/>
              <a:t>Kliknutím na ikonu přidáte obrázek.</a:t>
            </a:r>
            <a:endParaRPr lang="en-US"/>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a:stretch>
            <a:fillRect/>
          </a:stretch>
        </p:blipFill>
        <p:spPr>
          <a:xfrm>
            <a:off x="6320126" y="6001217"/>
            <a:ext cx="1654868" cy="368492"/>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pic>
        <p:nvPicPr>
          <p:cNvPr id="2" name="Picture 1" descr="A grey and black sign with a person in a circle&#10;&#10;AI-generated content may be incorrect.">
            <a:extLst>
              <a:ext uri="{FF2B5EF4-FFF2-40B4-BE49-F238E27FC236}">
                <a16:creationId xmlns:a16="http://schemas.microsoft.com/office/drawing/2014/main" id="{4BCF39E1-97A1-CBE0-CFD2-7AF34D91BBD4}"/>
              </a:ext>
            </a:extLst>
          </p:cNvPr>
          <p:cNvPicPr>
            <a:picLocks noChangeAspect="1"/>
          </p:cNvPicPr>
          <p:nvPr userDrawn="1"/>
        </p:nvPicPr>
        <p:blipFill>
          <a:blip r:embed="rId3"/>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E9E35AAE-F4A5-0413-9DEF-66B12144CB20}"/>
              </a:ext>
            </a:extLst>
          </p:cNvPr>
          <p:cNvSpPr txBox="1"/>
          <p:nvPr userDrawn="1"/>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a:solidFill>
                  <a:srgbClr val="404040"/>
                </a:solidFill>
              </a:rPr>
              <a:t>This license enables </a:t>
            </a:r>
            <a:r>
              <a:rPr lang="en-IE" sz="500" err="1">
                <a:solidFill>
                  <a:srgbClr val="404040"/>
                </a:solidFill>
              </a:rPr>
              <a:t>reusers</a:t>
            </a:r>
            <a:r>
              <a:rPr lang="en-IE" sz="500">
                <a:solidFill>
                  <a:srgbClr val="404040"/>
                </a:solidFill>
              </a:rPr>
              <a:t> to distribute, remix, adapt, and build upon the material in any medium or format, so long as </a:t>
            </a:r>
            <a:r>
              <a:rPr lang="en-US" sz="500">
                <a:solidFill>
                  <a:srgbClr val="404040"/>
                </a:solidFill>
              </a:rPr>
              <a:t>attribution is given to the creator. The license allows for commercial use. CC BY includes the following elements:</a:t>
            </a:r>
          </a:p>
          <a:p>
            <a:pPr algn="just"/>
            <a:r>
              <a:rPr lang="en-US" sz="500">
                <a:solidFill>
                  <a:srgbClr val="404040"/>
                </a:solidFill>
              </a:rPr>
              <a:t>BY: credit must be given to the creator.</a:t>
            </a:r>
            <a:endParaRPr lang="en-US" sz="500">
              <a:solidFill>
                <a:srgbClr val="404040"/>
              </a:solidFill>
              <a:ea typeface="Calibri"/>
              <a:cs typeface="Calibri"/>
            </a:endParaRPr>
          </a:p>
        </p:txBody>
      </p:sp>
      <p:sp>
        <p:nvSpPr>
          <p:cNvPr id="5" name="Rectangle 4">
            <a:extLst>
              <a:ext uri="{FF2B5EF4-FFF2-40B4-BE49-F238E27FC236}">
                <a16:creationId xmlns:a16="http://schemas.microsoft.com/office/drawing/2014/main" id="{1F40F692-5E39-AC24-BEC2-08F210E7C5A9}"/>
              </a:ext>
            </a:extLst>
          </p:cNvPr>
          <p:cNvSpPr/>
          <p:nvPr userDrawn="1"/>
        </p:nvSpPr>
        <p:spPr>
          <a:xfrm>
            <a:off x="8058928" y="5988251"/>
            <a:ext cx="3288458" cy="400110"/>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5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5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1015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508837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33730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031788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232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17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0939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6886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387447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356244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53157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09191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2689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8903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2212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028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1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712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329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31635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0188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141043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893129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2173666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2821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7.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6.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a:srcRect l="41220" t="76627" r="3876" b="8861"/>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3"/>
            <a:srcRect l="2004" t="8423" r="57659" b="14664"/>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7" r:id="rId20"/>
    <p:sldLayoutId id="214748367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284976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zone.com/articles/iot-in-agriculture-five-technology-uses-for-smart" TargetMode="External"/><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ropsat.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NiyTDzv1OEo?feature=oembed" TargetMode="External"/><Relationship Id="rId1" Type="http://schemas.openxmlformats.org/officeDocument/2006/relationships/tags" Target="../tags/tag1.xml"/><Relationship Id="rId5" Type="http://schemas.openxmlformats.org/officeDocument/2006/relationships/image" Target="../media/image21.jpeg"/><Relationship Id="rId4" Type="http://schemas.openxmlformats.org/officeDocument/2006/relationships/hyperlink" Target="https://www.youtube.com/watch?v=1kUE0BZtTR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147_972F852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citrusdev.com.ua/smart-farming-and-precision-agriculture-using-io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9.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i.org/10.3390/electronics902031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14">
            <a:extLst>
              <a:ext uri="{FF2B5EF4-FFF2-40B4-BE49-F238E27FC236}">
                <a16:creationId xmlns:a16="http://schemas.microsoft.com/office/drawing/2014/main" id="{8CE8474A-B9C7-0406-70D0-DC6D604344C9}"/>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3148" b="28248"/>
          <a:stretch>
            <a:fillRect/>
          </a:stretch>
        </p:blipFill>
        <p:spPr>
          <a:xfrm>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9"/>
          </p:nvPr>
        </p:nvSpPr>
        <p:spPr>
          <a:xfrm>
            <a:off x="540474" y="2434380"/>
            <a:ext cx="3195486" cy="1136208"/>
          </a:xfrm>
        </p:spPr>
        <p:txBody>
          <a:bodyPr>
            <a:noAutofit/>
          </a:bodyPr>
          <a:lstStyle/>
          <a:p>
            <a:r>
              <a:rPr lang="cs-CZ" dirty="0">
                <a:solidFill>
                  <a:schemeClr val="bg1"/>
                </a:solidFill>
              </a:rPr>
              <a:t>Course 1:</a:t>
            </a:r>
            <a:r>
              <a:rPr lang="en-IE" dirty="0">
                <a:solidFill>
                  <a:schemeClr val="bg1"/>
                </a:solidFill>
              </a:rPr>
              <a:t> </a:t>
            </a:r>
            <a:r>
              <a:rPr lang="en-US" dirty="0">
                <a:solidFill>
                  <a:schemeClr val="bg1"/>
                </a:solidFill>
              </a:rPr>
              <a:t>Digital Farming and Precision Agriculture</a:t>
            </a:r>
          </a:p>
          <a:p>
            <a:endParaRPr lang="en-US" dirty="0">
              <a:solidFill>
                <a:schemeClr val="bg1"/>
              </a:solidFill>
            </a:endParaRPr>
          </a:p>
        </p:txBody>
      </p:sp>
      <p:sp>
        <p:nvSpPr>
          <p:cNvPr id="13" name="Text Placeholder 12"/>
          <p:cNvSpPr>
            <a:spLocks noGrp="1"/>
          </p:cNvSpPr>
          <p:nvPr>
            <p:ph type="body" sz="quarter" idx="20"/>
          </p:nvPr>
        </p:nvSpPr>
        <p:spPr>
          <a:xfrm>
            <a:off x="540475" y="3589298"/>
            <a:ext cx="3195485" cy="1680130"/>
          </a:xfrm>
        </p:spPr>
        <p:txBody>
          <a:bodyPr>
            <a:normAutofit/>
          </a:bodyPr>
          <a:lstStyle/>
          <a:p>
            <a:pPr>
              <a:lnSpc>
                <a:spcPct val="80000"/>
              </a:lnSpc>
            </a:pPr>
            <a:r>
              <a:rPr lang="en-IE" sz="3400" dirty="0">
                <a:solidFill>
                  <a:schemeClr val="bg1"/>
                </a:solidFill>
              </a:rPr>
              <a:t>M1: </a:t>
            </a:r>
            <a:r>
              <a:rPr lang="cs-CZ" sz="3400" dirty="0">
                <a:solidFill>
                  <a:schemeClr val="bg1"/>
                </a:solidFill>
              </a:rPr>
              <a:t>IoT in use – Precision Agriculture</a:t>
            </a:r>
            <a:endParaRPr lang="en-US" sz="3400" dirty="0">
              <a:solidFill>
                <a:schemeClr val="bg1"/>
              </a:solidFill>
            </a:endParaRPr>
          </a:p>
          <a:p>
            <a:pPr>
              <a:lnSpc>
                <a:spcPct val="80000"/>
              </a:lnSpc>
            </a:pPr>
            <a:endParaRPr lang="en-US" sz="340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701309"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sp>
        <p:nvSpPr>
          <p:cNvPr id="68" name="Text Placeholder 58">
            <a:extLst>
              <a:ext uri="{FF2B5EF4-FFF2-40B4-BE49-F238E27FC236}">
                <a16:creationId xmlns:a16="http://schemas.microsoft.com/office/drawing/2014/main" id="{ABB2E208-CBA6-1AF3-5399-80BC9143BE24}"/>
              </a:ext>
            </a:extLst>
          </p:cNvPr>
          <p:cNvSpPr txBox="1">
            <a:spLocks/>
          </p:cNvSpPr>
          <p:nvPr/>
        </p:nvSpPr>
        <p:spPr>
          <a:xfrm>
            <a:off x="6348046" y="5556737"/>
            <a:ext cx="5843954"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err="1">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a:t>
            </a:r>
            <a:r>
              <a:rPr lang="en-US" sz="4000" err="1">
                <a:solidFill>
                  <a:schemeClr val="bg1"/>
                </a:solidFill>
              </a:rPr>
              <a:t>eu</a:t>
            </a:r>
            <a:endParaRPr lang="en-US" sz="4000">
              <a:solidFill>
                <a:schemeClr val="bg1"/>
              </a:solidFill>
            </a:endParaRPr>
          </a:p>
        </p:txBody>
      </p:sp>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2" name="Picture 1" descr="A grey and black sign with a person in a circle&#10;&#10;AI-generated content may be incorrect.">
            <a:extLst>
              <a:ext uri="{FF2B5EF4-FFF2-40B4-BE49-F238E27FC236}">
                <a16:creationId xmlns:a16="http://schemas.microsoft.com/office/drawing/2014/main" id="{C079BC01-730D-963F-1615-8AF7B223EF96}"/>
              </a:ext>
            </a:extLst>
          </p:cNvPr>
          <p:cNvPicPr>
            <a:picLocks noChangeAspect="1"/>
          </p:cNvPicPr>
          <p:nvPr/>
        </p:nvPicPr>
        <p:blipFill>
          <a:blip r:embed="rId5"/>
          <a:stretch>
            <a:fillRect/>
          </a:stretch>
        </p:blipFill>
        <p:spPr>
          <a:xfrm>
            <a:off x="3133513" y="5901656"/>
            <a:ext cx="1123257" cy="382670"/>
          </a:xfrm>
          <a:prstGeom prst="rect">
            <a:avLst/>
          </a:prstGeom>
        </p:spPr>
      </p:pic>
      <p:sp>
        <p:nvSpPr>
          <p:cNvPr id="4" name="Text Placeholder 2">
            <a:extLst>
              <a:ext uri="{FF2B5EF4-FFF2-40B4-BE49-F238E27FC236}">
                <a16:creationId xmlns:a16="http://schemas.microsoft.com/office/drawing/2014/main" id="{A2107A81-AA53-AF0F-1971-2896885002E4}"/>
              </a:ext>
            </a:extLst>
          </p:cNvPr>
          <p:cNvSpPr txBox="1">
            <a:spLocks/>
          </p:cNvSpPr>
          <p:nvPr/>
        </p:nvSpPr>
        <p:spPr>
          <a:xfrm>
            <a:off x="613458" y="4340678"/>
            <a:ext cx="3195486" cy="837257"/>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D711-5402-15C1-845F-D1BCD59F4E6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0FC312F-4983-F0D6-C131-3BEACCD03B78}"/>
              </a:ext>
            </a:extLst>
          </p:cNvPr>
          <p:cNvSpPr>
            <a:spLocks noGrp="1"/>
          </p:cNvSpPr>
          <p:nvPr>
            <p:ph type="body" sz="quarter" idx="13"/>
          </p:nvPr>
        </p:nvSpPr>
        <p:spPr>
          <a:xfrm>
            <a:off x="1675006" y="748085"/>
            <a:ext cx="9649486" cy="697353"/>
          </a:xfrm>
        </p:spPr>
        <p:txBody>
          <a:bodyPr/>
          <a:lstStyle/>
          <a:p>
            <a:r>
              <a:rPr lang="cs-CZ" b="1" dirty="0"/>
              <a:t>Selected areas - plant production </a:t>
            </a:r>
            <a:r>
              <a:rPr lang="en-IE" dirty="0"/>
              <a:t>(continued)</a:t>
            </a:r>
            <a:endParaRPr lang="cs-CZ" dirty="0"/>
          </a:p>
        </p:txBody>
      </p:sp>
      <p:sp>
        <p:nvSpPr>
          <p:cNvPr id="3" name="Zástupný text 2">
            <a:extLst>
              <a:ext uri="{FF2B5EF4-FFF2-40B4-BE49-F238E27FC236}">
                <a16:creationId xmlns:a16="http://schemas.microsoft.com/office/drawing/2014/main" id="{0C9531BA-B94E-C3BE-311B-32F7EE84849D}"/>
              </a:ext>
            </a:extLst>
          </p:cNvPr>
          <p:cNvSpPr>
            <a:spLocks noGrp="1"/>
          </p:cNvSpPr>
          <p:nvPr>
            <p:ph type="body" sz="quarter" idx="14"/>
          </p:nvPr>
        </p:nvSpPr>
        <p:spPr>
          <a:xfrm>
            <a:off x="1675207" y="1813770"/>
            <a:ext cx="10013210" cy="3317812"/>
          </a:xfrm>
        </p:spPr>
        <p:txBody>
          <a:bodyPr/>
          <a:lstStyle/>
          <a:p>
            <a:pPr marL="342900" indent="-342900">
              <a:buFont typeface="Arial" panose="020B0604020202020204" pitchFamily="34" charset="0"/>
              <a:buChar char="•"/>
            </a:pPr>
            <a:r>
              <a:rPr lang="cs-CZ" sz="2200" dirty="0"/>
              <a:t>Monitoring of outputs from cereal and oilseed harvests</a:t>
            </a:r>
          </a:p>
          <a:p>
            <a:pPr marL="342900" indent="-342900">
              <a:buFont typeface="Arial" panose="020B0604020202020204" pitchFamily="34" charset="0"/>
              <a:buChar char="•"/>
            </a:pPr>
            <a:r>
              <a:rPr lang="cs-CZ" sz="2200" dirty="0"/>
              <a:t>Monitoring of wildlife animals on farmland and in forests using drones</a:t>
            </a:r>
          </a:p>
          <a:p>
            <a:pPr marL="342900" indent="-342900">
              <a:buFont typeface="Arial" panose="020B0604020202020204" pitchFamily="34" charset="0"/>
              <a:buChar char="•"/>
            </a:pPr>
            <a:r>
              <a:rPr lang="cs-CZ" sz="2200" dirty="0"/>
              <a:t>Telematics for tractors and other agricultural machinery</a:t>
            </a:r>
          </a:p>
          <a:p>
            <a:pPr marL="342900" indent="-342900">
              <a:buFont typeface="Arial" panose="020B0604020202020204" pitchFamily="34" charset="0"/>
              <a:buChar char="•"/>
            </a:pPr>
            <a:r>
              <a:rPr lang="cs-CZ" sz="2200" dirty="0"/>
              <a:t>Use of unmanned vehicles for the management of crop production</a:t>
            </a:r>
          </a:p>
          <a:p>
            <a:pPr marL="342900" indent="-342900">
              <a:buFont typeface="Arial" panose="020B0604020202020204" pitchFamily="34" charset="0"/>
              <a:buChar char="•"/>
            </a:pPr>
            <a:r>
              <a:rPr lang="cs-CZ" sz="2200" dirty="0"/>
              <a:t>Using field robots in fruit and vegetable production</a:t>
            </a:r>
          </a:p>
          <a:p>
            <a:pPr marL="342900" indent="-342900">
              <a:buFont typeface="Arial" panose="020B0604020202020204" pitchFamily="34" charset="0"/>
              <a:buChar char="•"/>
            </a:pPr>
            <a:r>
              <a:rPr lang="cs-CZ" sz="2200" dirty="0"/>
              <a:t>Using satellite imagery for management of crop production</a:t>
            </a:r>
          </a:p>
          <a:p>
            <a:pPr marL="342900" indent="-342900">
              <a:buFont typeface="Arial" panose="020B0604020202020204" pitchFamily="34" charset="0"/>
              <a:buChar char="•"/>
            </a:pPr>
            <a:r>
              <a:rPr lang="cs-CZ" sz="2200" dirty="0"/>
              <a:t>Utilization of drones for application of plant protection mixture</a:t>
            </a:r>
          </a:p>
          <a:p>
            <a:pPr marL="342900" indent="-342900">
              <a:buFont typeface="Arial" panose="020B0604020202020204" pitchFamily="34" charset="0"/>
              <a:buChar char="•"/>
            </a:pPr>
            <a:r>
              <a:rPr lang="cs-CZ" sz="2200" dirty="0"/>
              <a:t>Variable application of plant protection products according to the map of occurrence of harmful factors</a:t>
            </a:r>
          </a:p>
          <a:p>
            <a:pPr marL="342900" indent="-342900">
              <a:buFont typeface="Arial" panose="020B0604020202020204" pitchFamily="34" charset="0"/>
              <a:buChar char="•"/>
            </a:pPr>
            <a:r>
              <a:rPr lang="cs-CZ" sz="2200" dirty="0"/>
              <a:t>Variable soil treatment</a:t>
            </a:r>
            <a:endParaRPr lang="cs-CZ" sz="2200" b="1" dirty="0"/>
          </a:p>
        </p:txBody>
      </p:sp>
    </p:spTree>
    <p:extLst>
      <p:ext uri="{BB962C8B-B14F-4D97-AF65-F5344CB8AC3E}">
        <p14:creationId xmlns:p14="http://schemas.microsoft.com/office/powerpoint/2010/main" val="124145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F83BA4E7-007B-359D-6944-DE56CFFC373C}"/>
              </a:ext>
            </a:extLst>
          </p:cNvPr>
          <p:cNvSpPr>
            <a:spLocks noGrp="1"/>
          </p:cNvSpPr>
          <p:nvPr>
            <p:ph type="body" sz="quarter" idx="13"/>
          </p:nvPr>
        </p:nvSpPr>
        <p:spPr/>
        <p:txBody>
          <a:bodyPr/>
          <a:lstStyle/>
          <a:p>
            <a:r>
              <a:rPr lang="cs-CZ" b="1" dirty="0">
                <a:solidFill>
                  <a:srgbClr val="007772"/>
                </a:solidFill>
              </a:rPr>
              <a:t>Maps / Mapping</a:t>
            </a:r>
          </a:p>
        </p:txBody>
      </p:sp>
      <p:sp>
        <p:nvSpPr>
          <p:cNvPr id="6" name="Zástupný text 5">
            <a:extLst>
              <a:ext uri="{FF2B5EF4-FFF2-40B4-BE49-F238E27FC236}">
                <a16:creationId xmlns:a16="http://schemas.microsoft.com/office/drawing/2014/main" id="{E2260AAD-A5D8-4508-BDB6-01EF9BD28396}"/>
              </a:ext>
            </a:extLst>
          </p:cNvPr>
          <p:cNvSpPr>
            <a:spLocks noGrp="1"/>
          </p:cNvSpPr>
          <p:nvPr>
            <p:ph type="body" sz="quarter" idx="14"/>
          </p:nvPr>
        </p:nvSpPr>
        <p:spPr/>
        <p:txBody>
          <a:bodyPr lIns="91440" tIns="45720" rIns="91440" bIns="45720" anchor="t">
            <a:noAutofit/>
          </a:bodyPr>
          <a:lstStyle/>
          <a:p>
            <a:pPr marL="342900" indent="-342900">
              <a:buChar char="•"/>
            </a:pPr>
            <a:r>
              <a:rPr lang="cs-CZ" dirty="0"/>
              <a:t>revenues</a:t>
            </a:r>
            <a:endParaRPr lang="cs-CZ" dirty="0">
              <a:ea typeface="Calibri" panose="020F0502020204030204"/>
              <a:cs typeface="Calibri" panose="020F0502020204030204"/>
            </a:endParaRPr>
          </a:p>
          <a:p>
            <a:pPr marL="342900" indent="-342900">
              <a:buChar char="•"/>
            </a:pPr>
            <a:r>
              <a:rPr lang="cs-CZ" dirty="0"/>
              <a:t>fertili</a:t>
            </a:r>
            <a:r>
              <a:rPr lang="en-IE" dirty="0"/>
              <a:t>s</a:t>
            </a:r>
            <a:r>
              <a:rPr lang="cs-CZ" dirty="0"/>
              <a:t>ation</a:t>
            </a:r>
            <a:endParaRPr lang="cs-CZ" dirty="0">
              <a:ea typeface="Calibri" panose="020F0502020204030204"/>
              <a:cs typeface="Calibri" panose="020F0502020204030204"/>
            </a:endParaRPr>
          </a:p>
          <a:p>
            <a:pPr marL="342900" indent="-342900">
              <a:buChar char="•"/>
            </a:pPr>
            <a:r>
              <a:rPr lang="cs-CZ" dirty="0"/>
              <a:t>vegetation condition</a:t>
            </a:r>
            <a:endParaRPr lang="cs-CZ" dirty="0">
              <a:ea typeface="Calibri" panose="020F0502020204030204"/>
              <a:cs typeface="Calibri" panose="020F0502020204030204"/>
            </a:endParaRPr>
          </a:p>
          <a:p>
            <a:pPr marL="342900" indent="-342900">
              <a:buChar char="•"/>
            </a:pPr>
            <a:r>
              <a:rPr lang="cs-CZ" dirty="0"/>
              <a:t>soil properties</a:t>
            </a:r>
            <a:endParaRPr lang="cs-CZ" dirty="0">
              <a:ea typeface="Calibri" panose="020F0502020204030204"/>
              <a:cs typeface="Calibri" panose="020F0502020204030204"/>
            </a:endParaRPr>
          </a:p>
          <a:p>
            <a:pPr marL="342900" indent="-342900">
              <a:buChar char="•"/>
            </a:pPr>
            <a:r>
              <a:rPr lang="cs-CZ" dirty="0"/>
              <a:t>plot profile</a:t>
            </a:r>
            <a:endParaRPr lang="cs-CZ" dirty="0">
              <a:ea typeface="Calibri" panose="020F0502020204030204"/>
              <a:cs typeface="Calibri" panose="020F0502020204030204"/>
            </a:endParaRPr>
          </a:p>
          <a:p>
            <a:endParaRPr lang="cs-CZ" dirty="0"/>
          </a:p>
          <a:p>
            <a:endParaRPr lang="cs-CZ" dirty="0"/>
          </a:p>
        </p:txBody>
      </p:sp>
      <p:pic>
        <p:nvPicPr>
          <p:cNvPr id="10" name="Picture 6">
            <a:extLst>
              <a:ext uri="{FF2B5EF4-FFF2-40B4-BE49-F238E27FC236}">
                <a16:creationId xmlns:a16="http://schemas.microsoft.com/office/drawing/2014/main" id="{6F2A8F29-4C88-CB62-4A62-7C107B1E29F6}"/>
              </a:ext>
            </a:extLst>
          </p:cNvPr>
          <p:cNvPicPr>
            <a:picLocks noGrp="1" noChangeAspect="1"/>
          </p:cNvPicPr>
          <p:nvPr>
            <p:ph type="pic" sz="quarter" idx="10"/>
          </p:nvPr>
        </p:nvPicPr>
        <p:blipFill>
          <a:blip r:embed="rId2"/>
          <a:srcRect l="1257" r="1257"/>
          <a:stretch>
            <a:fillRect/>
          </a:stretch>
        </p:blipFill>
        <p:spPr>
          <a:xfrm>
            <a:off x="4470400" y="0"/>
            <a:ext cx="7721600" cy="6858000"/>
          </a:xfrm>
          <a:prstGeom prst="rect">
            <a:avLst/>
          </a:prstGeom>
        </p:spPr>
      </p:pic>
    </p:spTree>
    <p:extLst>
      <p:ext uri="{BB962C8B-B14F-4D97-AF65-F5344CB8AC3E}">
        <p14:creationId xmlns:p14="http://schemas.microsoft.com/office/powerpoint/2010/main" val="319937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0FDF-AF84-9820-5459-C7F3240F8F7E}"/>
            </a:ext>
          </a:extLst>
        </p:cNvPr>
        <p:cNvGrpSpPr/>
        <p:nvPr/>
      </p:nvGrpSpPr>
      <p:grpSpPr>
        <a:xfrm>
          <a:off x="0" y="0"/>
          <a:ext cx="0" cy="0"/>
          <a:chOff x="0" y="0"/>
          <a:chExt cx="0" cy="0"/>
        </a:xfrm>
      </p:grpSpPr>
      <p:sp>
        <p:nvSpPr>
          <p:cNvPr id="5" name="Zástupný text 4">
            <a:extLst>
              <a:ext uri="{FF2B5EF4-FFF2-40B4-BE49-F238E27FC236}">
                <a16:creationId xmlns:a16="http://schemas.microsoft.com/office/drawing/2014/main" id="{42564F9A-64D1-8F19-9FEB-8B82D67F33D4}"/>
              </a:ext>
            </a:extLst>
          </p:cNvPr>
          <p:cNvSpPr>
            <a:spLocks noGrp="1"/>
          </p:cNvSpPr>
          <p:nvPr>
            <p:ph type="body" sz="quarter" idx="13"/>
          </p:nvPr>
        </p:nvSpPr>
        <p:spPr>
          <a:xfrm>
            <a:off x="1545797" y="816238"/>
            <a:ext cx="9649486" cy="697353"/>
          </a:xfrm>
        </p:spPr>
        <p:txBody>
          <a:bodyPr>
            <a:normAutofit fontScale="85000" lnSpcReduction="10000"/>
          </a:bodyPr>
          <a:lstStyle/>
          <a:p>
            <a:r>
              <a:rPr lang="en-US" b="1" dirty="0"/>
              <a:t>Maps / Mapping – Real-Time Kinematic (RTK) Positioning</a:t>
            </a:r>
          </a:p>
        </p:txBody>
      </p:sp>
      <p:sp>
        <p:nvSpPr>
          <p:cNvPr id="6" name="Zástupný text 5">
            <a:extLst>
              <a:ext uri="{FF2B5EF4-FFF2-40B4-BE49-F238E27FC236}">
                <a16:creationId xmlns:a16="http://schemas.microsoft.com/office/drawing/2014/main" id="{D0CF3818-B222-085B-448F-75D7CCCF3C02}"/>
              </a:ext>
            </a:extLst>
          </p:cNvPr>
          <p:cNvSpPr>
            <a:spLocks noGrp="1"/>
          </p:cNvSpPr>
          <p:nvPr>
            <p:ph type="body" sz="quarter" idx="14"/>
          </p:nvPr>
        </p:nvSpPr>
        <p:spPr>
          <a:xfrm>
            <a:off x="1545796" y="1604237"/>
            <a:ext cx="10391100" cy="5371045"/>
          </a:xfrm>
        </p:spPr>
        <p:txBody>
          <a:bodyPr lIns="91440" tIns="45720" rIns="91440" bIns="45720" anchor="t">
            <a:noAutofit/>
          </a:bodyPr>
          <a:lstStyle/>
          <a:p>
            <a:pPr algn="just"/>
            <a:r>
              <a:rPr lang="en-US" dirty="0"/>
              <a:t>Real-Time Kinematic (RTK) positioning is a satellite navigation technique used to enhance the precision of GPS signals. It is widely used in precision agriculture for tasks that require high spatial accuracy.</a:t>
            </a:r>
            <a:endParaRPr lang="cs-CZ" dirty="0"/>
          </a:p>
          <a:p>
            <a:r>
              <a:rPr lang="en-US" sz="2000" b="1" dirty="0">
                <a:solidFill>
                  <a:srgbClr val="007772"/>
                </a:solidFill>
                <a:highlight>
                  <a:srgbClr val="EEA821"/>
                </a:highlight>
              </a:rPr>
              <a:t>Key features include:</a:t>
            </a:r>
            <a:endParaRPr lang="en-US" sz="2000" b="1" dirty="0">
              <a:solidFill>
                <a:srgbClr val="007772"/>
              </a:solidFill>
              <a:highlight>
                <a:srgbClr val="EEA821"/>
              </a:highlight>
              <a:ea typeface="Calibri"/>
              <a:cs typeface="Calibri"/>
            </a:endParaRPr>
          </a:p>
          <a:p>
            <a:r>
              <a:rPr lang="en-US" sz="2000" b="1" dirty="0">
                <a:solidFill>
                  <a:srgbClr val="007772"/>
                </a:solidFill>
              </a:rPr>
              <a:t>Error Correction</a:t>
            </a:r>
            <a:r>
              <a:rPr lang="en-US" sz="2000" dirty="0">
                <a:solidFill>
                  <a:srgbClr val="007772"/>
                </a:solidFill>
              </a:rPr>
              <a:t>: </a:t>
            </a:r>
            <a:r>
              <a:rPr lang="en-US" sz="2000" dirty="0"/>
              <a:t>RTK corrects signal errors from standard GPS using data from a nearby </a:t>
            </a:r>
            <a:r>
              <a:rPr lang="en-US" sz="2000" b="1" dirty="0"/>
              <a:t>base station</a:t>
            </a:r>
            <a:r>
              <a:rPr lang="en-US" sz="2000" dirty="0"/>
              <a:t>.</a:t>
            </a:r>
          </a:p>
          <a:p>
            <a:r>
              <a:rPr lang="en-US" sz="2000" b="1" dirty="0">
                <a:solidFill>
                  <a:srgbClr val="007772"/>
                </a:solidFill>
              </a:rPr>
              <a:t>High Accuracy</a:t>
            </a:r>
            <a:r>
              <a:rPr lang="en-US" sz="2000" dirty="0">
                <a:solidFill>
                  <a:srgbClr val="007772"/>
                </a:solidFill>
              </a:rPr>
              <a:t>: </a:t>
            </a:r>
            <a:r>
              <a:rPr lang="en-US" sz="2000" dirty="0"/>
              <a:t>Achieves positioning accuracy of </a:t>
            </a:r>
            <a:r>
              <a:rPr lang="en-US" sz="2000" b="1" dirty="0"/>
              <a:t>2–5 cm</a:t>
            </a:r>
            <a:r>
              <a:rPr lang="en-US" sz="2000" dirty="0"/>
              <a:t>, essential for tasks like automated steering, planting, and spraying.</a:t>
            </a:r>
          </a:p>
          <a:p>
            <a:r>
              <a:rPr lang="en-US" sz="2000" b="1" dirty="0">
                <a:solidFill>
                  <a:srgbClr val="007772"/>
                </a:solidFill>
              </a:rPr>
              <a:t>Real-Time Data</a:t>
            </a:r>
            <a:r>
              <a:rPr lang="en-US" sz="2000" dirty="0"/>
              <a:t>: Provides immediate corrections, allowing for precise operations in the field without delays.</a:t>
            </a:r>
          </a:p>
          <a:p>
            <a:r>
              <a:rPr lang="en-US" sz="2000" b="1" dirty="0">
                <a:solidFill>
                  <a:srgbClr val="007772"/>
                </a:solidFill>
              </a:rPr>
              <a:t>Mapping Applications</a:t>
            </a:r>
            <a:r>
              <a:rPr lang="en-US" sz="2000" dirty="0">
                <a:solidFill>
                  <a:srgbClr val="007772"/>
                </a:solidFill>
              </a:rPr>
              <a:t>: </a:t>
            </a:r>
            <a:r>
              <a:rPr lang="en-US" sz="2000" dirty="0"/>
              <a:t>Enables the creation of detailed field maps, including yield maps, soil property maps, and application maps.</a:t>
            </a:r>
          </a:p>
          <a:p>
            <a:r>
              <a:rPr lang="en-US" sz="2000" dirty="0"/>
              <a:t>RTK technology is a cornerstone of modern precision farming, enabling farmers to work more efficiently and reduce input waste.</a:t>
            </a:r>
          </a:p>
        </p:txBody>
      </p:sp>
    </p:spTree>
    <p:extLst>
      <p:ext uri="{BB962C8B-B14F-4D97-AF65-F5344CB8AC3E}">
        <p14:creationId xmlns:p14="http://schemas.microsoft.com/office/powerpoint/2010/main" val="708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98FB-AAE6-99EC-0B3E-724181197C5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AA06F23-8050-A1CD-2081-68F4B5066D45}"/>
              </a:ext>
            </a:extLst>
          </p:cNvPr>
          <p:cNvSpPr>
            <a:spLocks noGrp="1"/>
          </p:cNvSpPr>
          <p:nvPr>
            <p:ph type="body" sz="quarter" idx="13"/>
          </p:nvPr>
        </p:nvSpPr>
        <p:spPr>
          <a:xfrm>
            <a:off x="1675006" y="784970"/>
            <a:ext cx="9649486" cy="697353"/>
          </a:xfrm>
        </p:spPr>
        <p:txBody>
          <a:bodyPr/>
          <a:lstStyle/>
          <a:p>
            <a:r>
              <a:rPr lang="cs-CZ" b="1" dirty="0" err="1"/>
              <a:t>Remote</a:t>
            </a:r>
            <a:r>
              <a:rPr lang="cs-CZ" b="1" dirty="0"/>
              <a:t> </a:t>
            </a:r>
            <a:r>
              <a:rPr lang="cs-CZ" b="1" dirty="0" err="1"/>
              <a:t>Sensing</a:t>
            </a:r>
            <a:r>
              <a:rPr lang="cs-CZ" b="1" dirty="0"/>
              <a:t> </a:t>
            </a:r>
            <a:r>
              <a:rPr lang="cs-CZ" b="1" dirty="0" err="1"/>
              <a:t>Types</a:t>
            </a:r>
            <a:endParaRPr lang="cs-CZ" b="1" dirty="0"/>
          </a:p>
        </p:txBody>
      </p:sp>
      <p:sp>
        <p:nvSpPr>
          <p:cNvPr id="3" name="Zástupný text 2">
            <a:extLst>
              <a:ext uri="{FF2B5EF4-FFF2-40B4-BE49-F238E27FC236}">
                <a16:creationId xmlns:a16="http://schemas.microsoft.com/office/drawing/2014/main" id="{614F4CE6-4CFD-E14E-D20A-1FBD2BD72D6F}"/>
              </a:ext>
            </a:extLst>
          </p:cNvPr>
          <p:cNvSpPr>
            <a:spLocks noGrp="1"/>
          </p:cNvSpPr>
          <p:nvPr>
            <p:ph type="body" sz="quarter" idx="14"/>
          </p:nvPr>
        </p:nvSpPr>
        <p:spPr>
          <a:xfrm>
            <a:off x="1687302" y="1603118"/>
            <a:ext cx="9637190" cy="3245241"/>
          </a:xfrm>
        </p:spPr>
        <p:txBody>
          <a:bodyPr/>
          <a:lstStyle/>
          <a:p>
            <a:pPr marL="342900" indent="-342900">
              <a:buFont typeface="Arial" panose="020B0604020202020204" pitchFamily="34" charset="0"/>
              <a:buChar char="•"/>
            </a:pPr>
            <a:r>
              <a:rPr lang="cs-CZ" dirty="0" err="1"/>
              <a:t>Active</a:t>
            </a:r>
            <a:r>
              <a:rPr lang="cs-CZ" dirty="0"/>
              <a:t> - </a:t>
            </a:r>
            <a:r>
              <a:rPr lang="cs-CZ" dirty="0" err="1"/>
              <a:t>light</a:t>
            </a:r>
            <a:endParaRPr lang="cs-CZ" dirty="0"/>
          </a:p>
          <a:p>
            <a:pPr marL="342900" indent="-342900">
              <a:buFont typeface="Arial" panose="020B0604020202020204" pitchFamily="34" charset="0"/>
              <a:buChar char="•"/>
            </a:pPr>
            <a:r>
              <a:rPr lang="cs-CZ" dirty="0" err="1"/>
              <a:t>Passive</a:t>
            </a:r>
            <a:r>
              <a:rPr lang="cs-CZ" dirty="0"/>
              <a:t> </a:t>
            </a:r>
            <a:r>
              <a:rPr lang="cs-CZ" dirty="0" err="1"/>
              <a:t>artificial</a:t>
            </a:r>
            <a:r>
              <a:rPr lang="cs-CZ" dirty="0"/>
              <a:t> </a:t>
            </a:r>
            <a:r>
              <a:rPr lang="cs-CZ" dirty="0" err="1"/>
              <a:t>sources</a:t>
            </a:r>
            <a:endParaRPr lang="cs-CZ" dirty="0"/>
          </a:p>
          <a:p>
            <a:pPr marL="342900" indent="-342900">
              <a:buFont typeface="Arial" panose="020B0604020202020204" pitchFamily="34" charset="0"/>
              <a:buChar char="•"/>
            </a:pPr>
            <a:r>
              <a:rPr lang="cs-CZ" dirty="0" err="1"/>
              <a:t>Drones</a:t>
            </a:r>
            <a:endParaRPr lang="cs-CZ" dirty="0"/>
          </a:p>
          <a:p>
            <a:pPr marL="342900" indent="-342900">
              <a:buFont typeface="Arial" panose="020B0604020202020204" pitchFamily="34" charset="0"/>
              <a:buChar char="•"/>
            </a:pPr>
            <a:r>
              <a:rPr lang="cs-CZ" dirty="0" err="1"/>
              <a:t>Satellites</a:t>
            </a:r>
            <a:endParaRPr lang="cs-CZ" dirty="0"/>
          </a:p>
          <a:p>
            <a:pPr marL="800100" lvl="1" indent="-342900" algn="l">
              <a:buFont typeface="Arial" panose="020B0604020202020204" pitchFamily="34" charset="0"/>
              <a:buChar char="•"/>
            </a:pPr>
            <a:r>
              <a:rPr lang="cs-CZ" dirty="0">
                <a:solidFill>
                  <a:srgbClr val="404040"/>
                </a:solidFill>
              </a:rPr>
              <a:t>ESA's Copernicus program</a:t>
            </a:r>
            <a:r>
              <a:rPr lang="en-IE" dirty="0">
                <a:solidFill>
                  <a:srgbClr val="404040"/>
                </a:solidFill>
              </a:rPr>
              <a:t>me</a:t>
            </a:r>
            <a:endParaRPr lang="cs-CZ" dirty="0">
              <a:solidFill>
                <a:srgbClr val="404040"/>
              </a:solidFill>
            </a:endParaRPr>
          </a:p>
          <a:p>
            <a:pPr marL="800100" lvl="1" indent="-342900" algn="l">
              <a:buFont typeface="Arial" panose="020B0604020202020204" pitchFamily="34" charset="0"/>
              <a:buChar char="•"/>
            </a:pPr>
            <a:r>
              <a:rPr lang="cs-CZ" dirty="0">
                <a:solidFill>
                  <a:srgbClr val="404040"/>
                </a:solidFill>
              </a:rPr>
              <a:t>Sentinel satellite - EU images freely available</a:t>
            </a:r>
            <a:endParaRPr lang="en-IE" dirty="0">
              <a:solidFill>
                <a:srgbClr val="404040"/>
              </a:solidFill>
            </a:endParaRPr>
          </a:p>
          <a:p>
            <a:pPr marL="1256400" lvl="1" indent="-342900" algn="l">
              <a:buFont typeface="Arial" panose="020B0604020202020204" pitchFamily="34" charset="0"/>
              <a:buChar char="•"/>
            </a:pPr>
            <a:r>
              <a:rPr lang="cs-CZ" dirty="0">
                <a:solidFill>
                  <a:srgbClr val="404040"/>
                </a:solidFill>
              </a:rPr>
              <a:t>atmospheric monitoring (air quality, emissions, ozone layer)</a:t>
            </a:r>
          </a:p>
          <a:p>
            <a:pPr marL="1257300" lvl="2" indent="-342900" algn="l">
              <a:buFont typeface="Arial" panose="020B0604020202020204" pitchFamily="34" charset="0"/>
              <a:buChar char="•"/>
            </a:pPr>
            <a:r>
              <a:rPr lang="cs-CZ" dirty="0" err="1">
                <a:solidFill>
                  <a:srgbClr val="404040"/>
                </a:solidFill>
              </a:rPr>
              <a:t>marine</a:t>
            </a:r>
            <a:r>
              <a:rPr lang="cs-CZ" dirty="0">
                <a:solidFill>
                  <a:srgbClr val="404040"/>
                </a:solidFill>
              </a:rPr>
              <a:t> environment monitoring</a:t>
            </a:r>
          </a:p>
          <a:p>
            <a:pPr marL="1257300" lvl="2" indent="-342900" algn="l">
              <a:buFont typeface="Arial" panose="020B0604020202020204" pitchFamily="34" charset="0"/>
              <a:buChar char="•"/>
            </a:pPr>
            <a:r>
              <a:rPr lang="cs-CZ" dirty="0" err="1">
                <a:solidFill>
                  <a:srgbClr val="404040"/>
                </a:solidFill>
              </a:rPr>
              <a:t>water</a:t>
            </a:r>
            <a:r>
              <a:rPr lang="cs-CZ" dirty="0">
                <a:solidFill>
                  <a:srgbClr val="404040"/>
                </a:solidFill>
              </a:rPr>
              <a:t> monitoring</a:t>
            </a:r>
          </a:p>
          <a:p>
            <a:pPr marL="1257300" lvl="2" indent="-342900" algn="l">
              <a:buFont typeface="Arial" panose="020B0604020202020204" pitchFamily="34" charset="0"/>
              <a:buChar char="•"/>
            </a:pPr>
            <a:r>
              <a:rPr lang="cs-CZ" dirty="0" err="1">
                <a:solidFill>
                  <a:srgbClr val="404040"/>
                </a:solidFill>
              </a:rPr>
              <a:t>soil</a:t>
            </a:r>
            <a:r>
              <a:rPr lang="cs-CZ" dirty="0">
                <a:solidFill>
                  <a:srgbClr val="404040"/>
                </a:solidFill>
              </a:rPr>
              <a:t> monitoring</a:t>
            </a:r>
          </a:p>
          <a:p>
            <a:pPr marL="1257300" lvl="2" indent="-342900" algn="l">
              <a:buFont typeface="Arial" panose="020B0604020202020204" pitchFamily="34" charset="0"/>
              <a:buChar char="•"/>
            </a:pPr>
            <a:r>
              <a:rPr lang="cs-CZ" dirty="0" err="1">
                <a:solidFill>
                  <a:srgbClr val="404040"/>
                </a:solidFill>
              </a:rPr>
              <a:t>vegetation</a:t>
            </a:r>
            <a:r>
              <a:rPr lang="cs-CZ" dirty="0">
                <a:solidFill>
                  <a:srgbClr val="404040"/>
                </a:solidFill>
              </a:rPr>
              <a:t> monitoring</a:t>
            </a:r>
          </a:p>
          <a:p>
            <a:pPr marL="1257300" lvl="2" indent="-342900" algn="l">
              <a:buFont typeface="Arial" panose="020B0604020202020204" pitchFamily="34" charset="0"/>
              <a:buChar char="•"/>
            </a:pPr>
            <a:r>
              <a:rPr lang="cs-CZ" dirty="0" err="1">
                <a:solidFill>
                  <a:srgbClr val="404040"/>
                </a:solidFill>
              </a:rPr>
              <a:t>climate</a:t>
            </a:r>
            <a:r>
              <a:rPr lang="cs-CZ" dirty="0">
                <a:solidFill>
                  <a:srgbClr val="404040"/>
                </a:solidFill>
              </a:rPr>
              <a:t> </a:t>
            </a:r>
            <a:r>
              <a:rPr lang="cs-CZ" dirty="0" err="1">
                <a:solidFill>
                  <a:srgbClr val="404040"/>
                </a:solidFill>
              </a:rPr>
              <a:t>change</a:t>
            </a:r>
            <a:r>
              <a:rPr lang="cs-CZ" dirty="0">
                <a:solidFill>
                  <a:srgbClr val="404040"/>
                </a:solidFill>
              </a:rPr>
              <a:t> monitoring</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53665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34DE-FB75-5B30-40F2-8AB8913EC1A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FC275F2B-2B7C-3EF1-3C3A-C2B488DCEDF9}"/>
              </a:ext>
            </a:extLst>
          </p:cNvPr>
          <p:cNvSpPr>
            <a:spLocks noGrp="1"/>
          </p:cNvSpPr>
          <p:nvPr>
            <p:ph type="body" sz="quarter" idx="13"/>
          </p:nvPr>
        </p:nvSpPr>
        <p:spPr>
          <a:xfrm>
            <a:off x="1681302" y="740586"/>
            <a:ext cx="9636892" cy="1062608"/>
          </a:xfrm>
        </p:spPr>
        <p:txBody>
          <a:bodyPr lIns="91440" tIns="45720" rIns="91440" bIns="45720" anchor="t">
            <a:normAutofit fontScale="92500" lnSpcReduction="10000"/>
          </a:bodyPr>
          <a:lstStyle/>
          <a:p>
            <a:r>
              <a:rPr lang="cs-CZ" b="1" dirty="0"/>
              <a:t>Remote Sensing Tool</a:t>
            </a:r>
            <a:endParaRPr lang="cs-CZ" b="1" dirty="0">
              <a:ea typeface="Calibri"/>
              <a:cs typeface="Calibri"/>
            </a:endParaRPr>
          </a:p>
          <a:p>
            <a:r>
              <a:rPr lang="cs-CZ" dirty="0" err="1">
                <a:ea typeface="+mn-lt"/>
                <a:cs typeface="+mn-lt"/>
              </a:rPr>
              <a:t>What</a:t>
            </a:r>
            <a:r>
              <a:rPr lang="cs-CZ" dirty="0">
                <a:ea typeface="+mn-lt"/>
                <a:cs typeface="+mn-lt"/>
              </a:rPr>
              <a:t> </a:t>
            </a:r>
            <a:r>
              <a:rPr lang="cs-CZ" dirty="0" err="1">
                <a:ea typeface="+mn-lt"/>
                <a:cs typeface="+mn-lt"/>
              </a:rPr>
              <a:t>is</a:t>
            </a:r>
            <a:r>
              <a:rPr lang="cs-CZ" dirty="0">
                <a:ea typeface="+mn-lt"/>
                <a:cs typeface="+mn-lt"/>
              </a:rPr>
              <a:t> </a:t>
            </a:r>
            <a:r>
              <a:rPr lang="cs-CZ" dirty="0" err="1">
                <a:ea typeface="+mn-lt"/>
                <a:cs typeface="+mn-lt"/>
              </a:rPr>
              <a:t>CropSat</a:t>
            </a:r>
            <a:r>
              <a:rPr lang="cs-CZ" dirty="0">
                <a:ea typeface="+mn-lt"/>
                <a:cs typeface="+mn-lt"/>
              </a:rPr>
              <a:t> and </a:t>
            </a:r>
            <a:r>
              <a:rPr lang="cs-CZ" dirty="0" err="1">
                <a:ea typeface="+mn-lt"/>
                <a:cs typeface="+mn-lt"/>
              </a:rPr>
              <a:t>How</a:t>
            </a:r>
            <a:r>
              <a:rPr lang="cs-CZ" dirty="0">
                <a:ea typeface="+mn-lt"/>
                <a:cs typeface="+mn-lt"/>
              </a:rPr>
              <a:t> </a:t>
            </a:r>
            <a:r>
              <a:rPr lang="cs-CZ" dirty="0" err="1">
                <a:ea typeface="+mn-lt"/>
                <a:cs typeface="+mn-lt"/>
              </a:rPr>
              <a:t>Does</a:t>
            </a:r>
            <a:r>
              <a:rPr lang="cs-CZ" dirty="0">
                <a:ea typeface="+mn-lt"/>
                <a:cs typeface="+mn-lt"/>
              </a:rPr>
              <a:t> It </a:t>
            </a:r>
            <a:r>
              <a:rPr lang="cs-CZ" dirty="0" err="1">
                <a:ea typeface="+mn-lt"/>
                <a:cs typeface="+mn-lt"/>
              </a:rPr>
              <a:t>Work</a:t>
            </a:r>
            <a:endParaRPr lang="cs-CZ" b="1" dirty="0">
              <a:ea typeface="Calibri"/>
              <a:cs typeface="Calibri"/>
            </a:endParaRPr>
          </a:p>
        </p:txBody>
      </p:sp>
      <p:sp>
        <p:nvSpPr>
          <p:cNvPr id="3" name="Zástupný text 2">
            <a:extLst>
              <a:ext uri="{FF2B5EF4-FFF2-40B4-BE49-F238E27FC236}">
                <a16:creationId xmlns:a16="http://schemas.microsoft.com/office/drawing/2014/main" id="{6BDABCAB-8D61-E418-DFBB-2B4DFE93E192}"/>
              </a:ext>
            </a:extLst>
          </p:cNvPr>
          <p:cNvSpPr>
            <a:spLocks noGrp="1"/>
          </p:cNvSpPr>
          <p:nvPr>
            <p:ph type="body" sz="quarter" idx="14"/>
          </p:nvPr>
        </p:nvSpPr>
        <p:spPr>
          <a:xfrm>
            <a:off x="1681004" y="1952479"/>
            <a:ext cx="10136622" cy="3245241"/>
          </a:xfrm>
        </p:spPr>
        <p:txBody>
          <a:bodyPr lIns="91440" tIns="45720" rIns="91440" bIns="45720" anchor="t">
            <a:noAutofit/>
          </a:bodyPr>
          <a:lstStyle/>
          <a:p>
            <a:r>
              <a:rPr lang="cs-CZ" b="1" dirty="0">
                <a:ea typeface="+mn-lt"/>
                <a:cs typeface="+mn-lt"/>
                <a:hlinkClick r:id="rId2"/>
              </a:rPr>
              <a:t>CropSat</a:t>
            </a:r>
            <a:r>
              <a:rPr lang="cs-CZ" dirty="0">
                <a:ea typeface="+mn-lt"/>
                <a:cs typeface="+mn-lt"/>
              </a:rPr>
              <a:t> is a free online tool for monitoring the condition of agricultural crops using </a:t>
            </a:r>
            <a:r>
              <a:rPr lang="cs-CZ" b="1" dirty="0">
                <a:ea typeface="+mn-lt"/>
                <a:cs typeface="+mn-lt"/>
              </a:rPr>
              <a:t>satellite imagery</a:t>
            </a:r>
            <a:r>
              <a:rPr lang="cs-CZ" dirty="0">
                <a:ea typeface="+mn-lt"/>
                <a:cs typeface="+mn-lt"/>
              </a:rPr>
              <a:t>.</a:t>
            </a:r>
            <a:endParaRPr lang="cs-CZ" dirty="0"/>
          </a:p>
          <a:p>
            <a:pPr marL="342900" indent="-342900">
              <a:buChar char="•"/>
            </a:pPr>
            <a:r>
              <a:rPr lang="cs-CZ" dirty="0">
                <a:ea typeface="+mn-lt"/>
                <a:cs typeface="+mn-lt"/>
              </a:rPr>
              <a:t>Uses satellite data from the European </a:t>
            </a:r>
            <a:r>
              <a:rPr lang="cs-CZ" b="1" dirty="0">
                <a:ea typeface="+mn-lt"/>
                <a:cs typeface="+mn-lt"/>
              </a:rPr>
              <a:t>Sentinel missions (Copernicus program</a:t>
            </a:r>
            <a:r>
              <a:rPr lang="en-IE" b="1" dirty="0">
                <a:ea typeface="+mn-lt"/>
                <a:cs typeface="+mn-lt"/>
              </a:rPr>
              <a:t>me</a:t>
            </a:r>
            <a:r>
              <a:rPr lang="cs-CZ" b="1" dirty="0">
                <a:ea typeface="+mn-lt"/>
                <a:cs typeface="+mn-lt"/>
              </a:rPr>
              <a:t>)</a:t>
            </a:r>
            <a:endParaRPr lang="cs-CZ" dirty="0">
              <a:ea typeface="+mn-lt"/>
              <a:cs typeface="+mn-lt"/>
            </a:endParaRPr>
          </a:p>
          <a:p>
            <a:pPr marL="342900" indent="-342900">
              <a:buChar char="•"/>
            </a:pPr>
            <a:r>
              <a:rPr lang="cs-CZ" b="1" dirty="0">
                <a:ea typeface="+mn-lt"/>
                <a:cs typeface="+mn-lt"/>
              </a:rPr>
              <a:t> Supports both RGB</a:t>
            </a:r>
            <a:r>
              <a:rPr lang="cs-CZ" dirty="0">
                <a:ea typeface="+mn-lt"/>
                <a:cs typeface="+mn-lt"/>
              </a:rPr>
              <a:t> (visible light) and </a:t>
            </a:r>
            <a:r>
              <a:rPr lang="cs-CZ" b="1" dirty="0">
                <a:ea typeface="+mn-lt"/>
                <a:cs typeface="+mn-lt"/>
              </a:rPr>
              <a:t>CIR</a:t>
            </a:r>
            <a:r>
              <a:rPr lang="cs-CZ" dirty="0">
                <a:ea typeface="+mn-lt"/>
                <a:cs typeface="+mn-lt"/>
              </a:rPr>
              <a:t> (colo</a:t>
            </a:r>
            <a:r>
              <a:rPr lang="en-IE" dirty="0">
                <a:ea typeface="+mn-lt"/>
                <a:cs typeface="+mn-lt"/>
              </a:rPr>
              <a:t>u</a:t>
            </a:r>
            <a:r>
              <a:rPr lang="cs-CZ" dirty="0">
                <a:ea typeface="+mn-lt"/>
                <a:cs typeface="+mn-lt"/>
              </a:rPr>
              <a:t>r-infrared) imagery</a:t>
            </a:r>
          </a:p>
          <a:p>
            <a:pPr marL="342900" indent="-342900">
              <a:buChar char="•"/>
            </a:pPr>
            <a:r>
              <a:rPr lang="cs-CZ" dirty="0" err="1">
                <a:ea typeface="+mn-lt"/>
                <a:cs typeface="+mn-lt"/>
              </a:rPr>
              <a:t>Displays</a:t>
            </a:r>
            <a:r>
              <a:rPr lang="cs-CZ" dirty="0">
                <a:ea typeface="+mn-lt"/>
                <a:cs typeface="+mn-lt"/>
              </a:rPr>
              <a:t> </a:t>
            </a:r>
            <a:r>
              <a:rPr lang="cs-CZ" dirty="0" err="1">
                <a:ea typeface="+mn-lt"/>
                <a:cs typeface="+mn-lt"/>
              </a:rPr>
              <a:t>vegetation</a:t>
            </a:r>
            <a:r>
              <a:rPr lang="cs-CZ" dirty="0">
                <a:ea typeface="+mn-lt"/>
                <a:cs typeface="+mn-lt"/>
              </a:rPr>
              <a:t> </a:t>
            </a:r>
            <a:r>
              <a:rPr lang="cs-CZ" dirty="0" err="1">
                <a:ea typeface="+mn-lt"/>
                <a:cs typeface="+mn-lt"/>
              </a:rPr>
              <a:t>indices</a:t>
            </a:r>
            <a:r>
              <a:rPr lang="cs-CZ" dirty="0">
                <a:ea typeface="+mn-lt"/>
                <a:cs typeface="+mn-lt"/>
              </a:rPr>
              <a:t> (</a:t>
            </a:r>
            <a:r>
              <a:rPr lang="cs-CZ" dirty="0" err="1">
                <a:ea typeface="+mn-lt"/>
                <a:cs typeface="+mn-lt"/>
              </a:rPr>
              <a:t>e.g</a:t>
            </a:r>
            <a:r>
              <a:rPr lang="cs-CZ" dirty="0">
                <a:ea typeface="+mn-lt"/>
                <a:cs typeface="+mn-lt"/>
              </a:rPr>
              <a:t>. NDVI) to </a:t>
            </a:r>
            <a:r>
              <a:rPr lang="cs-CZ" dirty="0" err="1">
                <a:ea typeface="+mn-lt"/>
                <a:cs typeface="+mn-lt"/>
              </a:rPr>
              <a:t>assess</a:t>
            </a:r>
            <a:r>
              <a:rPr lang="cs-CZ" dirty="0">
                <a:ea typeface="+mn-lt"/>
                <a:cs typeface="+mn-lt"/>
              </a:rPr>
              <a:t> </a:t>
            </a:r>
            <a:r>
              <a:rPr lang="cs-CZ" dirty="0" err="1">
                <a:ea typeface="+mn-lt"/>
                <a:cs typeface="+mn-lt"/>
              </a:rPr>
              <a:t>crop</a:t>
            </a:r>
            <a:r>
              <a:rPr lang="cs-CZ" dirty="0">
                <a:ea typeface="+mn-lt"/>
                <a:cs typeface="+mn-lt"/>
              </a:rPr>
              <a:t> development</a:t>
            </a:r>
            <a:endParaRPr lang="cs-CZ" dirty="0">
              <a:ea typeface="Calibri" panose="020F0502020204030204"/>
              <a:cs typeface="Calibri" panose="020F0502020204030204"/>
            </a:endParaRPr>
          </a:p>
          <a:p>
            <a:pPr>
              <a:spcBef>
                <a:spcPts val="1200"/>
              </a:spcBef>
            </a:pPr>
            <a:r>
              <a:rPr lang="cs-CZ" b="1" dirty="0">
                <a:solidFill>
                  <a:srgbClr val="007772"/>
                </a:solidFill>
                <a:ea typeface="+mn-lt"/>
                <a:cs typeface="+mn-lt"/>
              </a:rPr>
              <a:t>It </a:t>
            </a:r>
            <a:r>
              <a:rPr lang="cs-CZ" b="1" dirty="0" err="1">
                <a:solidFill>
                  <a:srgbClr val="007772"/>
                </a:solidFill>
                <a:ea typeface="+mn-lt"/>
                <a:cs typeface="+mn-lt"/>
              </a:rPr>
              <a:t>enables</a:t>
            </a:r>
            <a:r>
              <a:rPr lang="cs-CZ" b="1" dirty="0">
                <a:solidFill>
                  <a:srgbClr val="007772"/>
                </a:solidFill>
                <a:ea typeface="+mn-lt"/>
                <a:cs typeface="+mn-lt"/>
              </a:rPr>
              <a:t> </a:t>
            </a:r>
            <a:r>
              <a:rPr lang="cs-CZ" b="1" dirty="0" err="1">
                <a:solidFill>
                  <a:srgbClr val="007772"/>
                </a:solidFill>
                <a:ea typeface="+mn-lt"/>
                <a:cs typeface="+mn-lt"/>
              </a:rPr>
              <a:t>users</a:t>
            </a:r>
            <a:r>
              <a:rPr lang="cs-CZ" b="1" dirty="0">
                <a:solidFill>
                  <a:srgbClr val="007772"/>
                </a:solidFill>
                <a:ea typeface="+mn-lt"/>
                <a:cs typeface="+mn-lt"/>
              </a:rPr>
              <a:t> to:</a:t>
            </a:r>
            <a:endParaRPr lang="cs-CZ" dirty="0">
              <a:solidFill>
                <a:srgbClr val="007772"/>
              </a:solidFill>
            </a:endParaRPr>
          </a:p>
          <a:p>
            <a:pPr marL="285750" indent="-285750">
              <a:spcBef>
                <a:spcPts val="0"/>
              </a:spcBef>
              <a:buChar char="•"/>
            </a:pPr>
            <a:r>
              <a:rPr lang="cs-CZ" dirty="0">
                <a:ea typeface="+mn-lt"/>
                <a:cs typeface="+mn-lt"/>
              </a:rPr>
              <a:t>Track </a:t>
            </a:r>
            <a:r>
              <a:rPr lang="cs-CZ" dirty="0" err="1">
                <a:ea typeface="+mn-lt"/>
                <a:cs typeface="+mn-lt"/>
              </a:rPr>
              <a:t>crop</a:t>
            </a:r>
            <a:r>
              <a:rPr lang="cs-CZ" dirty="0">
                <a:ea typeface="+mn-lt"/>
                <a:cs typeface="+mn-lt"/>
              </a:rPr>
              <a:t> </a:t>
            </a:r>
            <a:r>
              <a:rPr lang="cs-CZ" dirty="0" err="1">
                <a:ea typeface="+mn-lt"/>
                <a:cs typeface="+mn-lt"/>
              </a:rPr>
              <a:t>growth</a:t>
            </a:r>
            <a:r>
              <a:rPr lang="cs-CZ" dirty="0">
                <a:ea typeface="+mn-lt"/>
                <a:cs typeface="+mn-lt"/>
              </a:rPr>
              <a:t> </a:t>
            </a:r>
            <a:r>
              <a:rPr lang="cs-CZ" dirty="0" err="1">
                <a:ea typeface="+mn-lt"/>
                <a:cs typeface="+mn-lt"/>
              </a:rPr>
              <a:t>over</a:t>
            </a:r>
            <a:r>
              <a:rPr lang="cs-CZ" dirty="0">
                <a:ea typeface="+mn-lt"/>
                <a:cs typeface="+mn-lt"/>
              </a:rPr>
              <a:t> </a:t>
            </a:r>
            <a:r>
              <a:rPr lang="cs-CZ" dirty="0" err="1">
                <a:ea typeface="+mn-lt"/>
                <a:cs typeface="+mn-lt"/>
              </a:rPr>
              <a:t>time</a:t>
            </a:r>
            <a:endParaRPr lang="cs-CZ" dirty="0" err="1"/>
          </a:p>
          <a:p>
            <a:pPr marL="285750" indent="-285750">
              <a:buChar char="•"/>
            </a:pPr>
            <a:r>
              <a:rPr lang="cs-CZ" dirty="0">
                <a:ea typeface="+mn-lt"/>
                <a:cs typeface="+mn-lt"/>
              </a:rPr>
              <a:t>Optimi</a:t>
            </a:r>
            <a:r>
              <a:rPr lang="en-IE" dirty="0">
                <a:ea typeface="+mn-lt"/>
                <a:cs typeface="+mn-lt"/>
              </a:rPr>
              <a:t>s</a:t>
            </a:r>
            <a:r>
              <a:rPr lang="cs-CZ" dirty="0">
                <a:ea typeface="+mn-lt"/>
                <a:cs typeface="+mn-lt"/>
              </a:rPr>
              <a:t>e fertili</a:t>
            </a:r>
            <a:r>
              <a:rPr lang="en-IE" dirty="0">
                <a:ea typeface="+mn-lt"/>
                <a:cs typeface="+mn-lt"/>
              </a:rPr>
              <a:t>s</a:t>
            </a:r>
            <a:r>
              <a:rPr lang="cs-CZ" dirty="0">
                <a:ea typeface="+mn-lt"/>
                <a:cs typeface="+mn-lt"/>
              </a:rPr>
              <a:t>ation and irrigation</a:t>
            </a:r>
            <a:endParaRPr lang="cs-CZ" dirty="0"/>
          </a:p>
          <a:p>
            <a:pPr marL="285750" indent="-285750">
              <a:buChar char="•"/>
            </a:pPr>
            <a:r>
              <a:rPr lang="cs-CZ" dirty="0" err="1">
                <a:ea typeface="+mn-lt"/>
                <a:cs typeface="+mn-lt"/>
              </a:rPr>
              <a:t>Compare</a:t>
            </a:r>
            <a:r>
              <a:rPr lang="cs-CZ" dirty="0">
                <a:ea typeface="+mn-lt"/>
                <a:cs typeface="+mn-lt"/>
              </a:rPr>
              <a:t> </a:t>
            </a:r>
            <a:r>
              <a:rPr lang="cs-CZ" dirty="0" err="1">
                <a:ea typeface="+mn-lt"/>
                <a:cs typeface="+mn-lt"/>
              </a:rPr>
              <a:t>fields</a:t>
            </a:r>
            <a:r>
              <a:rPr lang="cs-CZ" dirty="0">
                <a:ea typeface="+mn-lt"/>
                <a:cs typeface="+mn-lt"/>
              </a:rPr>
              <a:t> </a:t>
            </a:r>
            <a:r>
              <a:rPr lang="cs-CZ" dirty="0" err="1">
                <a:ea typeface="+mn-lt"/>
                <a:cs typeface="+mn-lt"/>
              </a:rPr>
              <a:t>across</a:t>
            </a:r>
            <a:r>
              <a:rPr lang="cs-CZ" dirty="0">
                <a:ea typeface="+mn-lt"/>
                <a:cs typeface="+mn-lt"/>
              </a:rPr>
              <a:t> </a:t>
            </a:r>
            <a:r>
              <a:rPr lang="cs-CZ" dirty="0" err="1">
                <a:ea typeface="+mn-lt"/>
                <a:cs typeface="+mn-lt"/>
              </a:rPr>
              <a:t>seasons</a:t>
            </a:r>
            <a:r>
              <a:rPr lang="cs-CZ" dirty="0">
                <a:ea typeface="+mn-lt"/>
                <a:cs typeface="+mn-lt"/>
              </a:rPr>
              <a:t> and </a:t>
            </a:r>
            <a:r>
              <a:rPr lang="cs-CZ" dirty="0" err="1">
                <a:ea typeface="+mn-lt"/>
                <a:cs typeface="+mn-lt"/>
              </a:rPr>
              <a:t>locations</a:t>
            </a:r>
            <a:endParaRPr lang="cs-CZ" dirty="0" err="1"/>
          </a:p>
          <a:p>
            <a:pPr>
              <a:buFont typeface="Arial" panose="020B0604020202020204" pitchFamily="34" charset="0"/>
            </a:pPr>
            <a:endParaRPr lang="cs-CZ" dirty="0">
              <a:ea typeface="Calibri"/>
              <a:cs typeface="Calibri"/>
            </a:endParaRP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306234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2888-B995-D3F7-20EE-CEC3331BF35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529FC6C-F467-6EB1-60F3-5EEF8E2DB08F}"/>
              </a:ext>
            </a:extLst>
          </p:cNvPr>
          <p:cNvSpPr>
            <a:spLocks noGrp="1"/>
          </p:cNvSpPr>
          <p:nvPr>
            <p:ph type="body" sz="quarter" idx="13"/>
          </p:nvPr>
        </p:nvSpPr>
        <p:spPr>
          <a:xfrm>
            <a:off x="1681303" y="810160"/>
            <a:ext cx="9636892" cy="1062608"/>
          </a:xfrm>
        </p:spPr>
        <p:txBody>
          <a:bodyPr lIns="91440" tIns="45720" rIns="91440" bIns="45720" anchor="t">
            <a:normAutofit fontScale="92500" lnSpcReduction="10000"/>
          </a:bodyPr>
          <a:lstStyle/>
          <a:p>
            <a:r>
              <a:rPr lang="cs-CZ" b="1" err="1"/>
              <a:t>Remote</a:t>
            </a:r>
            <a:r>
              <a:rPr lang="cs-CZ" b="1" dirty="0"/>
              <a:t> </a:t>
            </a:r>
            <a:r>
              <a:rPr lang="cs-CZ" b="1" err="1"/>
              <a:t>Sensing</a:t>
            </a:r>
            <a:r>
              <a:rPr lang="cs-CZ" b="1" dirty="0"/>
              <a:t> </a:t>
            </a:r>
            <a:r>
              <a:rPr lang="cs-CZ" b="1" err="1"/>
              <a:t>Tool</a:t>
            </a:r>
            <a:endParaRPr lang="cs-CZ" b="1" err="1">
              <a:ea typeface="Calibri"/>
              <a:cs typeface="Calibri"/>
            </a:endParaRPr>
          </a:p>
          <a:p>
            <a:r>
              <a:rPr lang="cs-CZ" dirty="0" err="1">
                <a:ea typeface="+mn-lt"/>
                <a:cs typeface="+mn-lt"/>
              </a:rPr>
              <a:t>CropSat</a:t>
            </a:r>
            <a:r>
              <a:rPr lang="cs-CZ" dirty="0">
                <a:ea typeface="+mn-lt"/>
                <a:cs typeface="+mn-lt"/>
              </a:rPr>
              <a:t> </a:t>
            </a:r>
            <a:r>
              <a:rPr lang="cs-CZ" dirty="0" err="1">
                <a:ea typeface="+mn-lt"/>
                <a:cs typeface="+mn-lt"/>
              </a:rPr>
              <a:t>for</a:t>
            </a:r>
            <a:r>
              <a:rPr lang="cs-CZ" dirty="0">
                <a:ea typeface="+mn-lt"/>
                <a:cs typeface="+mn-lt"/>
              </a:rPr>
              <a:t> </a:t>
            </a:r>
            <a:r>
              <a:rPr lang="cs-CZ" dirty="0" err="1">
                <a:ea typeface="+mn-lt"/>
                <a:cs typeface="+mn-lt"/>
              </a:rPr>
              <a:t>Security</a:t>
            </a:r>
            <a:r>
              <a:rPr lang="cs-CZ" dirty="0">
                <a:ea typeface="+mn-lt"/>
                <a:cs typeface="+mn-lt"/>
              </a:rPr>
              <a:t> and </a:t>
            </a:r>
            <a:r>
              <a:rPr lang="cs-CZ" dirty="0" err="1">
                <a:ea typeface="+mn-lt"/>
                <a:cs typeface="+mn-lt"/>
              </a:rPr>
              <a:t>Crisis</a:t>
            </a:r>
            <a:r>
              <a:rPr lang="cs-CZ" dirty="0">
                <a:ea typeface="+mn-lt"/>
                <a:cs typeface="+mn-lt"/>
              </a:rPr>
              <a:t> Management</a:t>
            </a:r>
            <a:endParaRPr lang="cs-CZ" dirty="0"/>
          </a:p>
        </p:txBody>
      </p:sp>
      <p:sp>
        <p:nvSpPr>
          <p:cNvPr id="3" name="Zástupný text 2">
            <a:extLst>
              <a:ext uri="{FF2B5EF4-FFF2-40B4-BE49-F238E27FC236}">
                <a16:creationId xmlns:a16="http://schemas.microsoft.com/office/drawing/2014/main" id="{D96C0E6B-5845-ED9A-AF17-B351125EC8EC}"/>
              </a:ext>
            </a:extLst>
          </p:cNvPr>
          <p:cNvSpPr>
            <a:spLocks noGrp="1"/>
          </p:cNvSpPr>
          <p:nvPr>
            <p:ph type="body" sz="quarter" idx="14"/>
          </p:nvPr>
        </p:nvSpPr>
        <p:spPr>
          <a:xfrm>
            <a:off x="1681004" y="1952479"/>
            <a:ext cx="9637190" cy="3245241"/>
          </a:xfrm>
        </p:spPr>
        <p:txBody>
          <a:bodyPr lIns="91440" tIns="45720" rIns="91440" bIns="45720" anchor="t">
            <a:noAutofit/>
          </a:bodyPr>
          <a:lstStyle/>
          <a:p>
            <a:r>
              <a:rPr lang="cs-CZ" b="1" dirty="0" err="1">
                <a:ea typeface="+mn-lt"/>
                <a:cs typeface="+mn-lt"/>
              </a:rPr>
              <a:t>Security</a:t>
            </a:r>
            <a:r>
              <a:rPr lang="cs-CZ" b="1" dirty="0">
                <a:ea typeface="+mn-lt"/>
                <a:cs typeface="+mn-lt"/>
              </a:rPr>
              <a:t> &amp; Monitoring:</a:t>
            </a:r>
            <a:endParaRPr lang="cs-CZ" dirty="0"/>
          </a:p>
          <a:p>
            <a:pPr marL="285750" indent="-285750">
              <a:buChar char="•"/>
            </a:pPr>
            <a:r>
              <a:rPr lang="cs-CZ" err="1">
                <a:ea typeface="+mn-lt"/>
                <a:cs typeface="+mn-lt"/>
              </a:rPr>
              <a:t>Detects</a:t>
            </a:r>
            <a:r>
              <a:rPr lang="cs-CZ">
                <a:ea typeface="+mn-lt"/>
                <a:cs typeface="+mn-lt"/>
              </a:rPr>
              <a:t> </a:t>
            </a:r>
            <a:r>
              <a:rPr lang="cs-CZ" err="1">
                <a:ea typeface="+mn-lt"/>
                <a:cs typeface="+mn-lt"/>
              </a:rPr>
              <a:t>drought</a:t>
            </a:r>
            <a:r>
              <a:rPr lang="cs-CZ">
                <a:ea typeface="+mn-lt"/>
                <a:cs typeface="+mn-lt"/>
              </a:rPr>
              <a:t>, </a:t>
            </a:r>
            <a:r>
              <a:rPr lang="cs-CZ" err="1">
                <a:ea typeface="+mn-lt"/>
                <a:cs typeface="+mn-lt"/>
              </a:rPr>
              <a:t>deforestation</a:t>
            </a:r>
            <a:r>
              <a:rPr lang="cs-CZ">
                <a:ea typeface="+mn-lt"/>
                <a:cs typeface="+mn-lt"/>
              </a:rPr>
              <a:t>, and land degradation</a:t>
            </a:r>
            <a:endParaRPr lang="cs-CZ"/>
          </a:p>
          <a:p>
            <a:pPr marL="285750" indent="-285750">
              <a:buChar char="•"/>
            </a:pPr>
            <a:r>
              <a:rPr lang="cs-CZ" err="1">
                <a:ea typeface="+mn-lt"/>
                <a:cs typeface="+mn-lt"/>
              </a:rPr>
              <a:t>Identifies</a:t>
            </a:r>
            <a:r>
              <a:rPr lang="cs-CZ">
                <a:ea typeface="+mn-lt"/>
                <a:cs typeface="+mn-lt"/>
              </a:rPr>
              <a:t> </a:t>
            </a:r>
            <a:r>
              <a:rPr lang="cs-CZ" err="1">
                <a:ea typeface="+mn-lt"/>
                <a:cs typeface="+mn-lt"/>
              </a:rPr>
              <a:t>unusual</a:t>
            </a:r>
            <a:r>
              <a:rPr lang="cs-CZ">
                <a:ea typeface="+mn-lt"/>
                <a:cs typeface="+mn-lt"/>
              </a:rPr>
              <a:t> </a:t>
            </a:r>
            <a:r>
              <a:rPr lang="cs-CZ" err="1">
                <a:ea typeface="+mn-lt"/>
                <a:cs typeface="+mn-lt"/>
              </a:rPr>
              <a:t>land</a:t>
            </a:r>
            <a:r>
              <a:rPr lang="cs-CZ">
                <a:ea typeface="+mn-lt"/>
                <a:cs typeface="+mn-lt"/>
              </a:rPr>
              <a:t> use changes or illegal activities</a:t>
            </a:r>
            <a:endParaRPr lang="cs-CZ"/>
          </a:p>
          <a:p>
            <a:endParaRPr lang="cs-CZ" b="1" dirty="0">
              <a:ea typeface="+mn-lt"/>
              <a:cs typeface="+mn-lt"/>
            </a:endParaRPr>
          </a:p>
          <a:p>
            <a:r>
              <a:rPr lang="cs-CZ" b="1" dirty="0" err="1">
                <a:ea typeface="+mn-lt"/>
                <a:cs typeface="+mn-lt"/>
              </a:rPr>
              <a:t>Crisis</a:t>
            </a:r>
            <a:r>
              <a:rPr lang="cs-CZ" b="1" dirty="0">
                <a:ea typeface="+mn-lt"/>
                <a:cs typeface="+mn-lt"/>
              </a:rPr>
              <a:t> Management:</a:t>
            </a:r>
            <a:endParaRPr lang="cs-CZ">
              <a:ea typeface="+mn-lt"/>
              <a:cs typeface="+mn-lt"/>
            </a:endParaRPr>
          </a:p>
          <a:p>
            <a:pPr marL="285750" indent="-285750">
              <a:buChar char="•"/>
            </a:pPr>
            <a:r>
              <a:rPr lang="cs-CZ" err="1">
                <a:ea typeface="+mn-lt"/>
                <a:cs typeface="+mn-lt"/>
              </a:rPr>
              <a:t>Evaluates</a:t>
            </a:r>
            <a:r>
              <a:rPr lang="cs-CZ">
                <a:ea typeface="+mn-lt"/>
                <a:cs typeface="+mn-lt"/>
              </a:rPr>
              <a:t> </a:t>
            </a:r>
            <a:r>
              <a:rPr lang="cs-CZ" err="1">
                <a:ea typeface="+mn-lt"/>
                <a:cs typeface="+mn-lt"/>
              </a:rPr>
              <a:t>impact</a:t>
            </a:r>
            <a:r>
              <a:rPr lang="cs-CZ">
                <a:ea typeface="+mn-lt"/>
                <a:cs typeface="+mn-lt"/>
              </a:rPr>
              <a:t> </a:t>
            </a:r>
            <a:r>
              <a:rPr lang="cs-CZ" err="1">
                <a:ea typeface="+mn-lt"/>
                <a:cs typeface="+mn-lt"/>
              </a:rPr>
              <a:t>of</a:t>
            </a:r>
            <a:r>
              <a:rPr lang="cs-CZ">
                <a:ea typeface="+mn-lt"/>
                <a:cs typeface="+mn-lt"/>
              </a:rPr>
              <a:t> natural disasters (fires, floods, droughts)</a:t>
            </a:r>
            <a:endParaRPr lang="cs-CZ"/>
          </a:p>
          <a:p>
            <a:pPr marL="285750" indent="-285750">
              <a:buChar char="•"/>
            </a:pPr>
            <a:r>
              <a:rPr lang="cs-CZ" err="1">
                <a:ea typeface="+mn-lt"/>
                <a:cs typeface="+mn-lt"/>
              </a:rPr>
              <a:t>Supports</a:t>
            </a:r>
            <a:r>
              <a:rPr lang="cs-CZ">
                <a:ea typeface="+mn-lt"/>
                <a:cs typeface="+mn-lt"/>
              </a:rPr>
              <a:t> </a:t>
            </a:r>
            <a:r>
              <a:rPr lang="cs-CZ" err="1">
                <a:ea typeface="+mn-lt"/>
                <a:cs typeface="+mn-lt"/>
              </a:rPr>
              <a:t>decision-making</a:t>
            </a:r>
            <a:r>
              <a:rPr lang="cs-CZ">
                <a:ea typeface="+mn-lt"/>
                <a:cs typeface="+mn-lt"/>
              </a:rPr>
              <a:t> </a:t>
            </a:r>
            <a:r>
              <a:rPr lang="cs-CZ" err="1">
                <a:ea typeface="+mn-lt"/>
                <a:cs typeface="+mn-lt"/>
              </a:rPr>
              <a:t>for</a:t>
            </a:r>
            <a:r>
              <a:rPr lang="cs-CZ">
                <a:ea typeface="+mn-lt"/>
                <a:cs typeface="+mn-lt"/>
              </a:rPr>
              <a:t> aid distribution and recovery planning</a:t>
            </a:r>
            <a:endParaRPr lang="cs-CZ"/>
          </a:p>
          <a:p>
            <a:endParaRPr lang="cs-CZ" b="1" dirty="0">
              <a:ea typeface="+mn-lt"/>
              <a:cs typeface="+mn-lt"/>
            </a:endParaRPr>
          </a:p>
          <a:p>
            <a:r>
              <a:rPr lang="cs-CZ" b="1" dirty="0" err="1">
                <a:ea typeface="+mn-lt"/>
                <a:cs typeface="+mn-lt"/>
              </a:rPr>
              <a:t>CropSat</a:t>
            </a:r>
            <a:r>
              <a:rPr lang="cs-CZ" b="1" dirty="0">
                <a:ea typeface="+mn-lt"/>
                <a:cs typeface="+mn-lt"/>
              </a:rPr>
              <a:t> = a </a:t>
            </a:r>
            <a:r>
              <a:rPr lang="cs-CZ" b="1" dirty="0" err="1">
                <a:ea typeface="+mn-lt"/>
                <a:cs typeface="+mn-lt"/>
              </a:rPr>
              <a:t>tool</a:t>
            </a:r>
            <a:r>
              <a:rPr lang="cs-CZ" b="1" dirty="0">
                <a:ea typeface="+mn-lt"/>
                <a:cs typeface="+mn-lt"/>
              </a:rPr>
              <a:t> </a:t>
            </a:r>
            <a:r>
              <a:rPr lang="cs-CZ" b="1" dirty="0" err="1">
                <a:ea typeface="+mn-lt"/>
                <a:cs typeface="+mn-lt"/>
              </a:rPr>
              <a:t>for</a:t>
            </a:r>
            <a:r>
              <a:rPr lang="cs-CZ" b="1" dirty="0">
                <a:ea typeface="+mn-lt"/>
                <a:cs typeface="+mn-lt"/>
              </a:rPr>
              <a:t> </a:t>
            </a:r>
            <a:r>
              <a:rPr lang="cs-CZ" b="1" dirty="0" err="1">
                <a:ea typeface="+mn-lt"/>
                <a:cs typeface="+mn-lt"/>
              </a:rPr>
              <a:t>farmers</a:t>
            </a:r>
            <a:r>
              <a:rPr lang="cs-CZ" b="1" dirty="0">
                <a:ea typeface="+mn-lt"/>
                <a:cs typeface="+mn-lt"/>
              </a:rPr>
              <a:t>, </a:t>
            </a:r>
            <a:r>
              <a:rPr lang="cs-CZ" b="1" dirty="0" err="1">
                <a:ea typeface="+mn-lt"/>
                <a:cs typeface="+mn-lt"/>
              </a:rPr>
              <a:t>policymakers</a:t>
            </a:r>
            <a:r>
              <a:rPr lang="cs-CZ" b="1" dirty="0">
                <a:ea typeface="+mn-lt"/>
                <a:cs typeface="+mn-lt"/>
              </a:rPr>
              <a:t>, and </a:t>
            </a:r>
            <a:r>
              <a:rPr lang="cs-CZ" b="1" dirty="0" err="1">
                <a:ea typeface="+mn-lt"/>
                <a:cs typeface="+mn-lt"/>
              </a:rPr>
              <a:t>landscape</a:t>
            </a:r>
            <a:r>
              <a:rPr lang="cs-CZ" b="1" dirty="0">
                <a:ea typeface="+mn-lt"/>
                <a:cs typeface="+mn-lt"/>
              </a:rPr>
              <a:t> </a:t>
            </a:r>
            <a:r>
              <a:rPr lang="cs-CZ" b="1" dirty="0" err="1">
                <a:ea typeface="+mn-lt"/>
                <a:cs typeface="+mn-lt"/>
              </a:rPr>
              <a:t>protection</a:t>
            </a:r>
            <a:r>
              <a:rPr lang="cs-CZ" b="1" dirty="0">
                <a:ea typeface="+mn-lt"/>
                <a:cs typeface="+mn-lt"/>
              </a:rPr>
              <a:t> </a:t>
            </a:r>
            <a:r>
              <a:rPr lang="cs-CZ" b="1" dirty="0" err="1">
                <a:ea typeface="+mn-lt"/>
                <a:cs typeface="+mn-lt"/>
              </a:rPr>
              <a:t>alike</a:t>
            </a:r>
            <a:r>
              <a:rPr lang="cs-CZ" b="1" dirty="0">
                <a:ea typeface="+mn-lt"/>
                <a:cs typeface="+mn-lt"/>
              </a:rPr>
              <a:t>.</a:t>
            </a:r>
            <a:endParaRPr lang="cs-CZ">
              <a:ea typeface="Calibri"/>
              <a:cs typeface="Calibri"/>
            </a:endParaRPr>
          </a:p>
          <a:p>
            <a:endParaRPr lang="cs-CZ" dirty="0">
              <a:ea typeface="Calibri"/>
              <a:cs typeface="Calibri"/>
            </a:endParaRPr>
          </a:p>
          <a:p>
            <a:pPr>
              <a:buFont typeface="Arial" panose="020B0604020202020204" pitchFamily="34" charset="0"/>
            </a:pPr>
            <a:endParaRPr lang="cs-CZ" dirty="0">
              <a:ea typeface="Calibri"/>
              <a:cs typeface="Calibri"/>
            </a:endParaRP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75268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333FB2-5F70-4821-A653-3D4053E329D5}"/>
              </a:ext>
            </a:extLst>
          </p:cNvPr>
          <p:cNvSpPr>
            <a:spLocks noGrp="1"/>
          </p:cNvSpPr>
          <p:nvPr>
            <p:ph type="body" sz="quarter" idx="13"/>
          </p:nvPr>
        </p:nvSpPr>
        <p:spPr/>
        <p:txBody>
          <a:bodyPr>
            <a:normAutofit/>
          </a:bodyPr>
          <a:lstStyle/>
          <a:p>
            <a:r>
              <a:rPr lang="cs-CZ" b="1" dirty="0"/>
              <a:t>NDVI (</a:t>
            </a:r>
            <a:r>
              <a:rPr lang="cs-CZ" b="1" dirty="0" err="1"/>
              <a:t>Normalized</a:t>
            </a:r>
            <a:r>
              <a:rPr lang="cs-CZ" b="1" dirty="0"/>
              <a:t> </a:t>
            </a:r>
            <a:r>
              <a:rPr lang="cs-CZ" b="1" dirty="0" err="1"/>
              <a:t>Difference</a:t>
            </a:r>
            <a:r>
              <a:rPr lang="cs-CZ" b="1" dirty="0"/>
              <a:t> </a:t>
            </a:r>
            <a:r>
              <a:rPr lang="cs-CZ" b="1" dirty="0" err="1"/>
              <a:t>Vegetation</a:t>
            </a:r>
            <a:r>
              <a:rPr lang="cs-CZ" b="1" dirty="0"/>
              <a:t> Index)</a:t>
            </a:r>
          </a:p>
        </p:txBody>
      </p:sp>
      <p:sp>
        <p:nvSpPr>
          <p:cNvPr id="3" name="Zástupný text 2">
            <a:extLst>
              <a:ext uri="{FF2B5EF4-FFF2-40B4-BE49-F238E27FC236}">
                <a16:creationId xmlns:a16="http://schemas.microsoft.com/office/drawing/2014/main" id="{86935BD2-71BD-4FB3-2A12-80E17EA67B54}"/>
              </a:ext>
            </a:extLst>
          </p:cNvPr>
          <p:cNvSpPr>
            <a:spLocks noGrp="1"/>
          </p:cNvSpPr>
          <p:nvPr>
            <p:ph type="body" sz="quarter" idx="14"/>
          </p:nvPr>
        </p:nvSpPr>
        <p:spPr>
          <a:xfrm>
            <a:off x="1687302" y="2117891"/>
            <a:ext cx="9637190" cy="3245241"/>
          </a:xfrm>
        </p:spPr>
        <p:txBody>
          <a:bodyPr lIns="91440" tIns="45720" rIns="91440" bIns="45720" anchor="t">
            <a:noAutofit/>
          </a:bodyPr>
          <a:lstStyle/>
          <a:p>
            <a:pPr algn="just"/>
            <a:r>
              <a:rPr lang="en-US" b="1" dirty="0"/>
              <a:t>NDVI (Normalized Difference Vegetation Index)</a:t>
            </a:r>
            <a:r>
              <a:rPr lang="en-US" dirty="0"/>
              <a:t> is a numerical indicator used to assess the health and density of vegetation using satellite or aerial imagery. It is calculated using the difference between near-infrared (NIR) and red (RED) light reflectance</a:t>
            </a:r>
            <a:endParaRPr lang="cs-CZ" dirty="0">
              <a:ea typeface="Calibri" panose="020F0502020204030204"/>
              <a:cs typeface="Calibri" panose="020F0502020204030204"/>
            </a:endParaRPr>
          </a:p>
          <a:p>
            <a:pPr marL="342900" indent="-342900">
              <a:buFont typeface="Arial" panose="020B0604020202020204" pitchFamily="34" charset="0"/>
              <a:buChar char="•"/>
            </a:pPr>
            <a:r>
              <a:rPr lang="en-US" dirty="0"/>
              <a:t>vegetation recognition  </a:t>
            </a:r>
          </a:p>
          <a:p>
            <a:pPr marL="342900" indent="-342900">
              <a:buFont typeface="Arial" panose="020B0604020202020204" pitchFamily="34" charset="0"/>
              <a:buChar char="•"/>
            </a:pPr>
            <a:r>
              <a:rPr lang="en-US" dirty="0"/>
              <a:t>determination of vegetation health (amount of biomass) </a:t>
            </a:r>
          </a:p>
          <a:p>
            <a:pPr marL="342900" indent="-342900">
              <a:buFont typeface="Arial" panose="020B0604020202020204" pitchFamily="34" charset="0"/>
              <a:buChar char="•"/>
            </a:pPr>
            <a:r>
              <a:rPr lang="en-US" dirty="0"/>
              <a:t>amount of chlorophyll</a:t>
            </a:r>
          </a:p>
          <a:p>
            <a:pPr marL="342900" indent="-342900">
              <a:buFont typeface="Arial" panose="020B0604020202020204" pitchFamily="34" charset="0"/>
              <a:buChar char="•"/>
            </a:pPr>
            <a:r>
              <a:rPr lang="en-US" dirty="0"/>
              <a:t>CWSI (crop water stress index)</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cs-CZ" dirty="0"/>
          </a:p>
        </p:txBody>
      </p:sp>
      <p:pic>
        <p:nvPicPr>
          <p:cNvPr id="4" name="Picture 6">
            <a:extLst>
              <a:ext uri="{FF2B5EF4-FFF2-40B4-BE49-F238E27FC236}">
                <a16:creationId xmlns:a16="http://schemas.microsoft.com/office/drawing/2014/main" id="{37384E9F-DC61-9861-3A71-64CA2E249324}"/>
              </a:ext>
            </a:extLst>
          </p:cNvPr>
          <p:cNvPicPr>
            <a:picLocks noChangeAspect="1"/>
          </p:cNvPicPr>
          <p:nvPr/>
        </p:nvPicPr>
        <p:blipFill>
          <a:blip r:embed="rId2"/>
          <a:stretch>
            <a:fillRect/>
          </a:stretch>
        </p:blipFill>
        <p:spPr>
          <a:xfrm>
            <a:off x="9296400" y="3331552"/>
            <a:ext cx="2028092" cy="2854540"/>
          </a:xfrm>
          <a:prstGeom prst="rect">
            <a:avLst/>
          </a:prstGeom>
        </p:spPr>
      </p:pic>
    </p:spTree>
    <p:extLst>
      <p:ext uri="{BB962C8B-B14F-4D97-AF65-F5344CB8AC3E}">
        <p14:creationId xmlns:p14="http://schemas.microsoft.com/office/powerpoint/2010/main" val="27293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E7D7EA8-1154-75F4-62E8-AC16A8503989}"/>
              </a:ext>
            </a:extLst>
          </p:cNvPr>
          <p:cNvSpPr>
            <a:spLocks noGrp="1"/>
          </p:cNvSpPr>
          <p:nvPr>
            <p:ph type="body" sz="quarter" idx="13"/>
          </p:nvPr>
        </p:nvSpPr>
        <p:spPr/>
        <p:txBody>
          <a:bodyPr/>
          <a:lstStyle/>
          <a:p>
            <a:r>
              <a:rPr lang="cs-CZ" b="1" dirty="0" err="1"/>
              <a:t>Precision</a:t>
            </a:r>
            <a:r>
              <a:rPr lang="cs-CZ" b="1" dirty="0"/>
              <a:t> </a:t>
            </a:r>
            <a:r>
              <a:rPr lang="cs-CZ" b="1" dirty="0" err="1"/>
              <a:t>Agriculture</a:t>
            </a:r>
            <a:r>
              <a:rPr lang="cs-CZ" b="1" dirty="0"/>
              <a:t> – </a:t>
            </a:r>
            <a:r>
              <a:rPr lang="cs-CZ" b="1" dirty="0" err="1"/>
              <a:t>Farm</a:t>
            </a:r>
            <a:r>
              <a:rPr lang="cs-CZ" b="1" dirty="0"/>
              <a:t> Management</a:t>
            </a:r>
          </a:p>
        </p:txBody>
      </p:sp>
      <p:sp>
        <p:nvSpPr>
          <p:cNvPr id="3" name="Zástupný text 2">
            <a:extLst>
              <a:ext uri="{FF2B5EF4-FFF2-40B4-BE49-F238E27FC236}">
                <a16:creationId xmlns:a16="http://schemas.microsoft.com/office/drawing/2014/main" id="{B4738872-C9F7-5D70-E325-A0438368273D}"/>
              </a:ext>
            </a:extLst>
          </p:cNvPr>
          <p:cNvSpPr>
            <a:spLocks noGrp="1"/>
          </p:cNvSpPr>
          <p:nvPr>
            <p:ph type="body" sz="quarter" idx="14"/>
          </p:nvPr>
        </p:nvSpPr>
        <p:spPr>
          <a:xfrm>
            <a:off x="1675006" y="1840751"/>
            <a:ext cx="9637190" cy="3245241"/>
          </a:xfrm>
        </p:spPr>
        <p:txBody>
          <a:bodyPr lIns="91440" tIns="45720" rIns="91440" bIns="45720" anchor="t">
            <a:noAutofit/>
          </a:bodyPr>
          <a:lstStyle/>
          <a:p>
            <a:pPr algn="just"/>
            <a:r>
              <a:rPr lang="en-US" dirty="0"/>
              <a:t>Farm management in precision agriculture involves the integration of digital tools and data-driven decision-making to </a:t>
            </a:r>
            <a:r>
              <a:rPr lang="en-US" dirty="0" err="1"/>
              <a:t>optimise</a:t>
            </a:r>
            <a:r>
              <a:rPr lang="en-US" dirty="0"/>
              <a:t> agricultural operations. By using technologies such as IoT sensors, GPS, and farm management software, farmers can monitor and control various aspects of their production in real time.</a:t>
            </a:r>
            <a:endParaRPr lang="cs-CZ" dirty="0"/>
          </a:p>
          <a:p>
            <a:r>
              <a:rPr lang="en-US" dirty="0"/>
              <a:t>Key components include:</a:t>
            </a:r>
          </a:p>
          <a:p>
            <a:pPr marL="342900" indent="-342900">
              <a:buFont typeface="Arial" panose="020B0604020202020204" pitchFamily="34" charset="0"/>
              <a:buChar char="•"/>
            </a:pPr>
            <a:r>
              <a:rPr lang="en-US" b="1" dirty="0"/>
              <a:t>Data collection</a:t>
            </a:r>
            <a:r>
              <a:rPr lang="en-US" dirty="0"/>
              <a:t> from fields, machinery, and livestock</a:t>
            </a:r>
          </a:p>
          <a:p>
            <a:pPr marL="342900" indent="-342900">
              <a:buFont typeface="Arial" panose="020B0604020202020204" pitchFamily="34" charset="0"/>
              <a:buChar char="•"/>
            </a:pPr>
            <a:r>
              <a:rPr lang="en-US" b="1" dirty="0"/>
              <a:t>Dashboarding</a:t>
            </a:r>
            <a:r>
              <a:rPr lang="en-US" dirty="0"/>
              <a:t> for </a:t>
            </a:r>
            <a:r>
              <a:rPr lang="en-US" dirty="0" err="1"/>
              <a:t>visualising</a:t>
            </a:r>
            <a:r>
              <a:rPr lang="en-US" dirty="0"/>
              <a:t> performance indicators</a:t>
            </a:r>
          </a:p>
          <a:p>
            <a:pPr marL="342900" indent="-342900">
              <a:buFont typeface="Arial" panose="020B0604020202020204" pitchFamily="34" charset="0"/>
              <a:buChar char="•"/>
            </a:pPr>
            <a:r>
              <a:rPr lang="en-US" b="1" dirty="0"/>
              <a:t>Automated reporting</a:t>
            </a:r>
            <a:r>
              <a:rPr lang="en-US" dirty="0"/>
              <a:t> for compliance and planning</a:t>
            </a:r>
          </a:p>
          <a:p>
            <a:pPr marL="342900" indent="-342900">
              <a:buFont typeface="Arial" panose="020B0604020202020204" pitchFamily="34" charset="0"/>
              <a:buChar char="•"/>
            </a:pPr>
            <a:r>
              <a:rPr lang="en-US" b="1" dirty="0"/>
              <a:t>Decision support systems (DSS)</a:t>
            </a:r>
            <a:r>
              <a:rPr lang="en-US" dirty="0"/>
              <a:t> to guide actions like irrigation, fertilization, and harvesting</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260274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81E71FC-2BA7-4580-CDF8-061ED87A0EA2}"/>
              </a:ext>
            </a:extLst>
          </p:cNvPr>
          <p:cNvSpPr>
            <a:spLocks noGrp="1"/>
          </p:cNvSpPr>
          <p:nvPr>
            <p:ph type="body" sz="quarter" idx="13"/>
          </p:nvPr>
        </p:nvSpPr>
        <p:spPr/>
        <p:txBody>
          <a:bodyPr/>
          <a:lstStyle/>
          <a:p>
            <a:r>
              <a:rPr lang="cs-CZ" b="1" dirty="0"/>
              <a:t>Precision Agriculture - Roboti</a:t>
            </a:r>
            <a:r>
              <a:rPr lang="en-IE" b="1" dirty="0"/>
              <a:t>s</a:t>
            </a:r>
            <a:r>
              <a:rPr lang="cs-CZ" b="1" dirty="0"/>
              <a:t>ation</a:t>
            </a:r>
          </a:p>
        </p:txBody>
      </p:sp>
      <p:sp>
        <p:nvSpPr>
          <p:cNvPr id="3" name="Zástupný text 2">
            <a:extLst>
              <a:ext uri="{FF2B5EF4-FFF2-40B4-BE49-F238E27FC236}">
                <a16:creationId xmlns:a16="http://schemas.microsoft.com/office/drawing/2014/main" id="{2B6D7EB0-3A38-25A0-D17A-C80B140F5E69}"/>
              </a:ext>
            </a:extLst>
          </p:cNvPr>
          <p:cNvSpPr>
            <a:spLocks noGrp="1"/>
          </p:cNvSpPr>
          <p:nvPr>
            <p:ph type="body" sz="quarter" idx="14"/>
          </p:nvPr>
        </p:nvSpPr>
        <p:spPr>
          <a:xfrm>
            <a:off x="1681154" y="1772009"/>
            <a:ext cx="9637190" cy="3245241"/>
          </a:xfrm>
        </p:spPr>
        <p:txBody>
          <a:bodyPr lIns="91440" tIns="45720" rIns="91440" bIns="45720" anchor="t">
            <a:noAutofit/>
          </a:bodyPr>
          <a:lstStyle/>
          <a:p>
            <a:pPr algn="just"/>
            <a:r>
              <a:rPr lang="en-US" dirty="0" err="1"/>
              <a:t>Robotisation</a:t>
            </a:r>
            <a:r>
              <a:rPr lang="en-US" dirty="0"/>
              <a:t> in precision agriculture refers to the use of autonomous and semi-autonomous machines to perform agricultural tasks with high accuracy and efficiency. These technologies reduce the need for manual </a:t>
            </a:r>
            <a:r>
              <a:rPr lang="en-US" dirty="0" err="1"/>
              <a:t>labour</a:t>
            </a:r>
            <a:r>
              <a:rPr lang="en-US" dirty="0"/>
              <a:t> and enable 24/7 operations under various conditions.</a:t>
            </a:r>
            <a:endParaRPr lang="cs-CZ" dirty="0">
              <a:ea typeface="Calibri" panose="020F0502020204030204"/>
              <a:cs typeface="Calibri" panose="020F0502020204030204"/>
            </a:endParaRPr>
          </a:p>
          <a:p>
            <a:r>
              <a:rPr lang="cs-CZ" dirty="0"/>
              <a:t>At </a:t>
            </a:r>
            <a:r>
              <a:rPr lang="cs-CZ" dirty="0" err="1"/>
              <a:t>all</a:t>
            </a:r>
            <a:r>
              <a:rPr lang="cs-CZ" dirty="0"/>
              <a:t> </a:t>
            </a:r>
            <a:r>
              <a:rPr lang="cs-CZ" dirty="0" err="1"/>
              <a:t>stages</a:t>
            </a:r>
            <a:endParaRPr lang="cs-CZ" dirty="0"/>
          </a:p>
          <a:p>
            <a:pPr marL="800100" lvl="1" indent="-342900" algn="l">
              <a:buFont typeface="Arial" panose="020B0604020202020204" pitchFamily="34" charset="0"/>
              <a:buChar char="•"/>
            </a:pPr>
            <a:r>
              <a:rPr lang="cs-CZ" dirty="0" err="1"/>
              <a:t>Breeding</a:t>
            </a:r>
            <a:endParaRPr lang="cs-CZ" dirty="0"/>
          </a:p>
          <a:p>
            <a:pPr marL="800100" lvl="1" indent="-342900" algn="l">
              <a:buFont typeface="Arial" panose="020B0604020202020204" pitchFamily="34" charset="0"/>
              <a:buChar char="•"/>
            </a:pPr>
            <a:r>
              <a:rPr lang="cs-CZ" dirty="0" err="1"/>
              <a:t>Field</a:t>
            </a:r>
            <a:r>
              <a:rPr lang="cs-CZ" dirty="0"/>
              <a:t> </a:t>
            </a:r>
            <a:r>
              <a:rPr lang="cs-CZ" dirty="0" err="1"/>
              <a:t>preparation</a:t>
            </a:r>
            <a:endParaRPr lang="cs-CZ" dirty="0"/>
          </a:p>
          <a:p>
            <a:pPr marL="800100" lvl="1" indent="-342900" algn="l">
              <a:buFont typeface="Arial" panose="020B0604020202020204" pitchFamily="34" charset="0"/>
              <a:buChar char="•"/>
            </a:pPr>
            <a:r>
              <a:rPr lang="cs-CZ" dirty="0" err="1"/>
              <a:t>Betting</a:t>
            </a:r>
            <a:endParaRPr lang="cs-CZ" dirty="0"/>
          </a:p>
          <a:p>
            <a:pPr marL="800100" lvl="1" indent="-342900" algn="l">
              <a:buFont typeface="Arial" panose="020B0604020202020204" pitchFamily="34" charset="0"/>
              <a:buChar char="•"/>
            </a:pPr>
            <a:r>
              <a:rPr lang="cs-CZ" dirty="0"/>
              <a:t>Fertili</a:t>
            </a:r>
            <a:r>
              <a:rPr lang="en-IE" dirty="0"/>
              <a:t>s</a:t>
            </a:r>
            <a:r>
              <a:rPr lang="cs-CZ" dirty="0"/>
              <a:t>ation</a:t>
            </a:r>
          </a:p>
          <a:p>
            <a:pPr marL="800100" lvl="1" indent="-342900" algn="l">
              <a:buFont typeface="Arial" panose="020B0604020202020204" pitchFamily="34" charset="0"/>
              <a:buChar char="•"/>
            </a:pPr>
            <a:r>
              <a:rPr lang="cs-CZ" dirty="0" err="1"/>
              <a:t>Harvesting</a:t>
            </a:r>
            <a:r>
              <a:rPr lang="cs-CZ" dirty="0"/>
              <a:t> </a:t>
            </a:r>
          </a:p>
          <a:p>
            <a:pPr marL="800100" lvl="1" indent="-342900" algn="l">
              <a:buFont typeface="Arial" panose="020B0604020202020204" pitchFamily="34" charset="0"/>
              <a:buChar char="•"/>
            </a:pPr>
            <a:r>
              <a:rPr lang="cs-CZ" dirty="0"/>
              <a:t>…</a:t>
            </a:r>
          </a:p>
          <a:p>
            <a:pPr marL="800100" lvl="1"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pic>
        <p:nvPicPr>
          <p:cNvPr id="4" name="Picture 6">
            <a:extLst>
              <a:ext uri="{FF2B5EF4-FFF2-40B4-BE49-F238E27FC236}">
                <a16:creationId xmlns:a16="http://schemas.microsoft.com/office/drawing/2014/main" id="{2E001327-CCCA-F316-DCF6-3AFF43A04CD5}"/>
              </a:ext>
            </a:extLst>
          </p:cNvPr>
          <p:cNvPicPr>
            <a:picLocks noChangeAspect="1"/>
          </p:cNvPicPr>
          <p:nvPr/>
        </p:nvPicPr>
        <p:blipFill>
          <a:blip r:embed="rId2"/>
          <a:stretch>
            <a:fillRect/>
          </a:stretch>
        </p:blipFill>
        <p:spPr>
          <a:xfrm>
            <a:off x="4920489" y="3187739"/>
            <a:ext cx="4691798" cy="3127865"/>
          </a:xfrm>
          <a:prstGeom prst="rect">
            <a:avLst/>
          </a:prstGeom>
        </p:spPr>
      </p:pic>
    </p:spTree>
    <p:extLst>
      <p:ext uri="{BB962C8B-B14F-4D97-AF65-F5344CB8AC3E}">
        <p14:creationId xmlns:p14="http://schemas.microsoft.com/office/powerpoint/2010/main" val="44967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5F0784E-5CBA-9D98-333A-64D129057546}"/>
              </a:ext>
            </a:extLst>
          </p:cNvPr>
          <p:cNvSpPr>
            <a:spLocks noGrp="1"/>
          </p:cNvSpPr>
          <p:nvPr>
            <p:ph type="body" sz="quarter" idx="13"/>
          </p:nvPr>
        </p:nvSpPr>
        <p:spPr/>
        <p:txBody>
          <a:bodyPr/>
          <a:lstStyle/>
          <a:p>
            <a:r>
              <a:rPr lang="cs-CZ" b="1" dirty="0" err="1"/>
              <a:t>Precision</a:t>
            </a:r>
            <a:r>
              <a:rPr lang="cs-CZ" b="1" dirty="0"/>
              <a:t> </a:t>
            </a:r>
            <a:r>
              <a:rPr lang="cs-CZ" b="1" dirty="0" err="1"/>
              <a:t>Agriculture</a:t>
            </a:r>
            <a:r>
              <a:rPr lang="cs-CZ" b="1" dirty="0"/>
              <a:t> - </a:t>
            </a:r>
            <a:r>
              <a:rPr lang="cs-CZ" b="1" dirty="0" err="1"/>
              <a:t>Greenhouses</a:t>
            </a:r>
            <a:endParaRPr lang="cs-CZ" b="1" dirty="0"/>
          </a:p>
        </p:txBody>
      </p:sp>
      <p:sp>
        <p:nvSpPr>
          <p:cNvPr id="3" name="Zástupný text 2">
            <a:extLst>
              <a:ext uri="{FF2B5EF4-FFF2-40B4-BE49-F238E27FC236}">
                <a16:creationId xmlns:a16="http://schemas.microsoft.com/office/drawing/2014/main" id="{CDC1896B-3BE6-8751-DD45-38F2332C15B4}"/>
              </a:ext>
            </a:extLst>
          </p:cNvPr>
          <p:cNvSpPr>
            <a:spLocks noGrp="1"/>
          </p:cNvSpPr>
          <p:nvPr>
            <p:ph type="body" sz="quarter" idx="14"/>
          </p:nvPr>
        </p:nvSpPr>
        <p:spPr>
          <a:xfrm>
            <a:off x="1602271" y="1840751"/>
            <a:ext cx="9637190" cy="3245241"/>
          </a:xfrm>
        </p:spPr>
        <p:txBody>
          <a:bodyPr lIns="91440" tIns="45720" rIns="91440" bIns="45720" anchor="t">
            <a:noAutofit/>
          </a:bodyPr>
          <a:lstStyle/>
          <a:p>
            <a:pPr algn="just"/>
            <a:r>
              <a:rPr lang="en-US" dirty="0"/>
              <a:t>Greenhouses in precision agriculture use advanced technologies to create controlled environments that </a:t>
            </a:r>
            <a:r>
              <a:rPr lang="en-US" dirty="0" err="1"/>
              <a:t>optimise</a:t>
            </a:r>
            <a:r>
              <a:rPr lang="en-US" dirty="0"/>
              <a:t> plant growth and resource efficiency. IoT sensors and automation systems monitor and regulate key variables such as temperature, humidity, light, and nutrient levels.</a:t>
            </a:r>
            <a:endParaRPr lang="cs-CZ" dirty="0">
              <a:ea typeface="Calibri" panose="020F0502020204030204"/>
              <a:cs typeface="Calibri" panose="020F0502020204030204"/>
            </a:endParaRPr>
          </a:p>
          <a:p>
            <a:pPr marL="342900" indent="-342900">
              <a:buFont typeface="Arial" panose="020B0604020202020204" pitchFamily="34" charset="0"/>
              <a:buChar char="•"/>
            </a:pPr>
            <a:r>
              <a:rPr lang="en-US" dirty="0"/>
              <a:t>Closed-loop systems </a:t>
            </a:r>
          </a:p>
          <a:p>
            <a:pPr marL="342900" indent="-342900">
              <a:buFont typeface="Arial" panose="020B0604020202020204" pitchFamily="34" charset="0"/>
              <a:buChar char="•"/>
            </a:pPr>
            <a:r>
              <a:rPr lang="en-US" dirty="0"/>
              <a:t>Hydroponic and aeroponic systems </a:t>
            </a:r>
            <a:endParaRPr lang="cs-CZ" dirty="0"/>
          </a:p>
          <a:p>
            <a:pPr marL="342900" indent="-342900">
              <a:buFont typeface="Arial" panose="020B0604020202020204" pitchFamily="34" charset="0"/>
              <a:buChar char="•"/>
            </a:pPr>
            <a:r>
              <a:rPr lang="en-US" dirty="0"/>
              <a:t>Automated climate control </a:t>
            </a:r>
            <a:endParaRPr lang="cs-CZ" dirty="0"/>
          </a:p>
          <a:p>
            <a:pPr marL="342900" indent="-342900">
              <a:buFont typeface="Arial" panose="020B0604020202020204" pitchFamily="34" charset="0"/>
              <a:buChar char="•"/>
            </a:pPr>
            <a:r>
              <a:rPr lang="en-US" dirty="0"/>
              <a:t>Remote monitoring and alerts </a:t>
            </a:r>
          </a:p>
          <a:p>
            <a:pPr marL="342900" indent="-342900">
              <a:buFont typeface="Arial" panose="020B0604020202020204" pitchFamily="34" charset="0"/>
              <a:buChar char="•"/>
            </a:pPr>
            <a:r>
              <a:rPr lang="en-US" dirty="0"/>
              <a:t>AI-driven </a:t>
            </a:r>
            <a:r>
              <a:rPr lang="en-US" dirty="0" err="1"/>
              <a:t>optimisation</a:t>
            </a:r>
            <a:r>
              <a:rPr lang="en-US" dirty="0"/>
              <a:t> </a:t>
            </a:r>
          </a:p>
          <a:p>
            <a:pPr marL="342900" indent="-342900">
              <a:buFont typeface="Arial" panose="020B0604020202020204" pitchFamily="34" charset="0"/>
              <a:buChar char="•"/>
            </a:pPr>
            <a:endParaRPr lang="cs-CZ" dirty="0"/>
          </a:p>
        </p:txBody>
      </p:sp>
      <p:pic>
        <p:nvPicPr>
          <p:cNvPr id="4" name="Picture 6">
            <a:extLst>
              <a:ext uri="{FF2B5EF4-FFF2-40B4-BE49-F238E27FC236}">
                <a16:creationId xmlns:a16="http://schemas.microsoft.com/office/drawing/2014/main" id="{D3811004-DC8C-EAD4-CCF0-75B191C7FF73}"/>
              </a:ext>
            </a:extLst>
          </p:cNvPr>
          <p:cNvPicPr>
            <a:picLocks noChangeAspect="1"/>
          </p:cNvPicPr>
          <p:nvPr/>
        </p:nvPicPr>
        <p:blipFill>
          <a:blip r:embed="rId2"/>
          <a:stretch>
            <a:fillRect/>
          </a:stretch>
        </p:blipFill>
        <p:spPr>
          <a:xfrm>
            <a:off x="6821424" y="3271695"/>
            <a:ext cx="4061421" cy="2699153"/>
          </a:xfrm>
          <a:prstGeom prst="rect">
            <a:avLst/>
          </a:prstGeom>
        </p:spPr>
      </p:pic>
    </p:spTree>
    <p:extLst>
      <p:ext uri="{BB962C8B-B14F-4D97-AF65-F5344CB8AC3E}">
        <p14:creationId xmlns:p14="http://schemas.microsoft.com/office/powerpoint/2010/main" val="46917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lIns="91440" tIns="45720" rIns="91440" bIns="45720" rtlCol="0" anchor="t">
            <a:spAutoFit/>
          </a:bodyPr>
          <a:lstStyle/>
          <a:p>
            <a:r>
              <a:rPr lang="en-GB" sz="2200" b="1" dirty="0">
                <a:solidFill>
                  <a:schemeClr val="bg1"/>
                </a:solidFill>
                <a:latin typeface="Calibri"/>
                <a:ea typeface="Lato"/>
                <a:cs typeface="Calibri"/>
              </a:rPr>
              <a:t>Explore</a:t>
            </a:r>
            <a:r>
              <a:rPr lang="en-GB" sz="2200" b="1" noProof="0" dirty="0">
                <a:solidFill>
                  <a:schemeClr val="bg1"/>
                </a:solidFill>
                <a:latin typeface="Calibri"/>
                <a:ea typeface="Lato"/>
                <a:cs typeface="Calibri"/>
              </a:rPr>
              <a:t>…</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171197"/>
            <a:ext cx="2604960" cy="1323439"/>
          </a:xfrm>
          <a:prstGeom prst="rect">
            <a:avLst/>
          </a:prstGeom>
        </p:spPr>
        <p:txBody>
          <a:bodyPr wrap="square" lIns="91440" tIns="45720" rIns="91440" bIns="45720" anchor="t">
            <a:spAutoFit/>
          </a:bodyPr>
          <a:lstStyle/>
          <a:p>
            <a:r>
              <a:rPr lang="en-GB" sz="1600" noProof="0" dirty="0">
                <a:solidFill>
                  <a:schemeClr val="bg1"/>
                </a:solidFill>
                <a:ea typeface="+mn-lt"/>
                <a:cs typeface="+mn-lt"/>
              </a:rPr>
              <a:t>…the </a:t>
            </a:r>
            <a:r>
              <a:rPr lang="en-GB" sz="1600" dirty="0">
                <a:solidFill>
                  <a:schemeClr val="bg1"/>
                </a:solidFill>
                <a:ea typeface="+mn-lt"/>
                <a:cs typeface="+mn-lt"/>
              </a:rPr>
              <a:t>use of sensors to measure soil moisture, temperature, movement, and more.</a:t>
            </a:r>
            <a:br>
              <a:rPr lang="en-GB" sz="1600" dirty="0">
                <a:solidFill>
                  <a:schemeClr val="bg1"/>
                </a:solidFill>
                <a:ea typeface="+mn-lt"/>
                <a:cs typeface="+mn-lt"/>
              </a:rPr>
            </a:br>
            <a:endParaRPr lang="en-GB" sz="1600" dirty="0">
              <a:solidFill>
                <a:schemeClr val="bg1"/>
              </a:solidFill>
              <a:ea typeface="+mn-lt"/>
              <a:cs typeface="+mn-lt"/>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183618"/>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…key components of control systems, including sensors, controllers, and actuators.</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830997"/>
          </a:xfrm>
          <a:prstGeom prst="rect">
            <a:avLst/>
          </a:prstGeom>
        </p:spPr>
        <p:txBody>
          <a:bodyPr wrap="square" lIns="91440" tIns="45720" rIns="91440" bIns="45720" anchor="t">
            <a:spAutoFit/>
          </a:bodyPr>
          <a:lstStyle/>
          <a:p>
            <a:r>
              <a:rPr lang="en-GB" sz="1600" noProof="0" dirty="0">
                <a:solidFill>
                  <a:schemeClr val="bg1"/>
                </a:solidFill>
                <a:ea typeface="+mn-lt"/>
                <a:cs typeface="+mn-lt"/>
              </a:rPr>
              <a:t>…</a:t>
            </a:r>
            <a:r>
              <a:rPr lang="en-GB" sz="1600" dirty="0">
                <a:solidFill>
                  <a:schemeClr val="bg1"/>
                </a:solidFill>
                <a:ea typeface="+mn-lt"/>
                <a:cs typeface="+mn-lt"/>
              </a:rPr>
              <a:t>how GIS supports decision-making through spatial analysis </a:t>
            </a:r>
            <a:r>
              <a:rPr lang="en-GB" sz="1600" noProof="0" dirty="0">
                <a:solidFill>
                  <a:schemeClr val="bg1"/>
                </a:solidFill>
                <a:ea typeface="+mn-lt"/>
                <a:cs typeface="+mn-lt"/>
              </a:rPr>
              <a:t>and </a:t>
            </a:r>
            <a:r>
              <a:rPr lang="en-GB" sz="1600" dirty="0">
                <a:solidFill>
                  <a:schemeClr val="bg1"/>
                </a:solidFill>
                <a:ea typeface="+mn-lt"/>
                <a:cs typeface="+mn-lt"/>
              </a:rPr>
              <a:t>mapping</a:t>
            </a:r>
            <a:r>
              <a:rPr lang="en-GB" sz="1600" noProof="0" dirty="0">
                <a:solidFill>
                  <a:schemeClr val="bg1"/>
                </a:solidFill>
                <a:ea typeface="+mn-lt"/>
                <a:cs typeface="+mn-lt"/>
              </a:rPr>
              <a:t>.</a:t>
            </a:r>
            <a:endParaRPr lang="cs-CZ" dirty="0">
              <a:solidFill>
                <a:schemeClr val="bg1"/>
              </a:solidFill>
              <a:ea typeface="+mn-lt"/>
              <a:cs typeface="+mn-lt"/>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lIns="91440" tIns="45720" rIns="91440" bIns="45720" anchor="t"/>
          <a:lstStyle/>
          <a:p>
            <a:pPr marL="0" indent="0" algn="just"/>
            <a:r>
              <a:rPr lang="en-US" noProof="0" dirty="0">
                <a:solidFill>
                  <a:srgbClr val="404040"/>
                </a:solidFill>
              </a:rPr>
              <a:t>This module </a:t>
            </a:r>
            <a:r>
              <a:rPr lang="en-US" dirty="0">
                <a:solidFill>
                  <a:srgbClr val="404040"/>
                </a:solidFill>
              </a:rPr>
              <a:t>explores how data and modern technologies are transforming </a:t>
            </a:r>
            <a:r>
              <a:rPr lang="en-US" noProof="0" dirty="0">
                <a:solidFill>
                  <a:srgbClr val="404040"/>
                </a:solidFill>
              </a:rPr>
              <a:t>agriculture. </a:t>
            </a:r>
            <a:r>
              <a:rPr lang="en-US" dirty="0">
                <a:solidFill>
                  <a:srgbClr val="404040"/>
                </a:solidFill>
              </a:rPr>
              <a:t>Learners will gain insight into how </a:t>
            </a:r>
            <a:r>
              <a:rPr lang="en-US" noProof="0" dirty="0">
                <a:solidFill>
                  <a:srgbClr val="404040"/>
                </a:solidFill>
              </a:rPr>
              <a:t>the </a:t>
            </a:r>
            <a:r>
              <a:rPr lang="en-US" dirty="0">
                <a:solidFill>
                  <a:srgbClr val="404040"/>
                </a:solidFill>
              </a:rPr>
              <a:t>Internet </a:t>
            </a:r>
            <a:r>
              <a:rPr lang="en-US" noProof="0" dirty="0">
                <a:solidFill>
                  <a:srgbClr val="404040"/>
                </a:solidFill>
              </a:rPr>
              <a:t>of </a:t>
            </a:r>
            <a:r>
              <a:rPr lang="en-US" dirty="0">
                <a:solidFill>
                  <a:srgbClr val="404040"/>
                </a:solidFill>
              </a:rPr>
              <a:t>Things (IoT) enables real-time data collection from </a:t>
            </a:r>
            <a:r>
              <a:rPr lang="en-US" noProof="0" dirty="0">
                <a:solidFill>
                  <a:srgbClr val="404040"/>
                </a:solidFill>
              </a:rPr>
              <a:t>sensors</a:t>
            </a:r>
            <a:r>
              <a:rPr lang="en-US" dirty="0">
                <a:solidFill>
                  <a:srgbClr val="404040"/>
                </a:solidFill>
              </a:rPr>
              <a:t> in fields</a:t>
            </a:r>
            <a:r>
              <a:rPr lang="en-US" noProof="0" dirty="0">
                <a:solidFill>
                  <a:srgbClr val="404040"/>
                </a:solidFill>
              </a:rPr>
              <a:t>, </a:t>
            </a:r>
            <a:r>
              <a:rPr lang="en-US" dirty="0">
                <a:solidFill>
                  <a:srgbClr val="404040"/>
                </a:solidFill>
              </a:rPr>
              <a:t>greenhouses</a:t>
            </a:r>
            <a:r>
              <a:rPr lang="en-US" noProof="0" dirty="0">
                <a:solidFill>
                  <a:srgbClr val="404040"/>
                </a:solidFill>
              </a:rPr>
              <a:t>, and </a:t>
            </a:r>
            <a:r>
              <a:rPr lang="en-US" dirty="0">
                <a:solidFill>
                  <a:srgbClr val="404040"/>
                </a:solidFill>
              </a:rPr>
              <a:t>on animals—measuring soil moisture, temperature, movement</a:t>
            </a:r>
            <a:r>
              <a:rPr lang="en-US" noProof="0" dirty="0">
                <a:solidFill>
                  <a:srgbClr val="404040"/>
                </a:solidFill>
              </a:rPr>
              <a:t>, and </a:t>
            </a:r>
            <a:r>
              <a:rPr lang="en-US" dirty="0">
                <a:solidFill>
                  <a:srgbClr val="404040"/>
                </a:solidFill>
              </a:rPr>
              <a:t>more. The module covers data analysis techniques that help </a:t>
            </a:r>
            <a:r>
              <a:rPr lang="en-US" dirty="0" err="1">
                <a:solidFill>
                  <a:srgbClr val="404040"/>
                </a:solidFill>
              </a:rPr>
              <a:t>visualise</a:t>
            </a:r>
            <a:r>
              <a:rPr lang="en-US" dirty="0">
                <a:solidFill>
                  <a:srgbClr val="404040"/>
                </a:solidFill>
              </a:rPr>
              <a:t> and interpret this information </a:t>
            </a:r>
            <a:r>
              <a:rPr lang="en-US" noProof="0" dirty="0">
                <a:solidFill>
                  <a:srgbClr val="404040"/>
                </a:solidFill>
              </a:rPr>
              <a:t>to </a:t>
            </a:r>
            <a:r>
              <a:rPr lang="en-US" dirty="0" err="1">
                <a:solidFill>
                  <a:srgbClr val="404040"/>
                </a:solidFill>
              </a:rPr>
              <a:t>optimise</a:t>
            </a:r>
            <a:r>
              <a:rPr lang="en-US" dirty="0">
                <a:solidFill>
                  <a:srgbClr val="404040"/>
                </a:solidFill>
              </a:rPr>
              <a:t> processes</a:t>
            </a:r>
            <a:r>
              <a:rPr lang="cs-CZ" noProof="0" dirty="0">
                <a:solidFill>
                  <a:srgbClr val="404040"/>
                </a:solidFill>
              </a:rPr>
              <a:t>. </a:t>
            </a:r>
            <a:r>
              <a:rPr lang="en-US" dirty="0">
                <a:solidFill>
                  <a:srgbClr val="404040"/>
                </a:solidFill>
              </a:rPr>
              <a:t>It also introduces Geographic Information Systems (GIS), which allow spatial analysis and mapping </a:t>
            </a:r>
            <a:r>
              <a:rPr lang="en-US" noProof="0" dirty="0">
                <a:solidFill>
                  <a:srgbClr val="404040"/>
                </a:solidFill>
              </a:rPr>
              <a:t>of </a:t>
            </a:r>
            <a:r>
              <a:rPr lang="en-US" dirty="0">
                <a:solidFill>
                  <a:srgbClr val="404040"/>
                </a:solidFill>
              </a:rPr>
              <a:t>yields</a:t>
            </a:r>
            <a:r>
              <a:rPr lang="en-US" noProof="0" dirty="0">
                <a:solidFill>
                  <a:srgbClr val="404040"/>
                </a:solidFill>
              </a:rPr>
              <a:t>, </a:t>
            </a:r>
            <a:r>
              <a:rPr lang="en-US" dirty="0">
                <a:solidFill>
                  <a:srgbClr val="404040"/>
                </a:solidFill>
              </a:rPr>
              <a:t>vegetation</a:t>
            </a:r>
            <a:r>
              <a:rPr lang="en-US" noProof="0" dirty="0">
                <a:solidFill>
                  <a:srgbClr val="404040"/>
                </a:solidFill>
              </a:rPr>
              <a:t>, and </a:t>
            </a:r>
            <a:r>
              <a:rPr lang="en-US" dirty="0">
                <a:solidFill>
                  <a:srgbClr val="404040"/>
                </a:solidFill>
              </a:rPr>
              <a:t>pest presence </a:t>
            </a:r>
            <a:r>
              <a:rPr lang="en-US" noProof="0" dirty="0">
                <a:solidFill>
                  <a:srgbClr val="404040"/>
                </a:solidFill>
              </a:rPr>
              <a:t>to </a:t>
            </a:r>
            <a:r>
              <a:rPr lang="en-US" dirty="0">
                <a:solidFill>
                  <a:srgbClr val="404040"/>
                </a:solidFill>
              </a:rPr>
              <a:t>support decision-making</a:t>
            </a:r>
            <a:r>
              <a:rPr lang="en-US" noProof="0" dirty="0">
                <a:solidFill>
                  <a:srgbClr val="404040"/>
                </a:solidFill>
              </a:rPr>
              <a:t>.</a:t>
            </a:r>
            <a:endParaRPr lang="cs-CZ" dirty="0">
              <a:solidFill>
                <a:srgbClr val="404040"/>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50665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6834909" y="569154"/>
            <a:ext cx="4887051" cy="4136961"/>
          </a:xfrm>
        </p:spPr>
        <p:txBody>
          <a:bodyPr lIns="91440" tIns="45720" rIns="91440" bIns="45720" anchor="t">
            <a:noAutofit/>
          </a:bodyPr>
          <a:lstStyle/>
          <a:p>
            <a:pPr algn="just"/>
            <a:endParaRPr lang="en-US" noProof="0" dirty="0">
              <a:ea typeface="Calibri"/>
              <a:cs typeface="Calibri"/>
            </a:endParaRPr>
          </a:p>
          <a:p>
            <a:pPr algn="just"/>
            <a:endParaRPr lang="en-US" dirty="0">
              <a:solidFill>
                <a:srgbClr val="007772"/>
              </a:solidFill>
            </a:endParaRPr>
          </a:p>
          <a:p>
            <a:pPr algn="just"/>
            <a:endParaRPr lang="en-US" dirty="0">
              <a:solidFill>
                <a:srgbClr val="007772"/>
              </a:solidFill>
            </a:endParaRPr>
          </a:p>
          <a:p>
            <a:pPr algn="just"/>
            <a:endParaRPr lang="en-US" dirty="0">
              <a:solidFill>
                <a:srgbClr val="007772"/>
              </a:solidFill>
              <a:ea typeface="Calibri" panose="020F0502020204030204"/>
              <a:cs typeface="Calibri" panose="020F0502020204030204"/>
            </a:endParaRPr>
          </a:p>
          <a:p>
            <a:pPr algn="just"/>
            <a:endParaRPr lang="en-US" dirty="0">
              <a:solidFill>
                <a:srgbClr val="007772"/>
              </a:solidFill>
              <a:ea typeface="Calibri" panose="020F0502020204030204"/>
              <a:cs typeface="Calibri" panose="020F0502020204030204"/>
            </a:endParaRPr>
          </a:p>
          <a:p>
            <a:pPr algn="just"/>
            <a:r>
              <a:rPr lang="pl-PL" dirty="0" err="1"/>
              <a:t>More</a:t>
            </a:r>
            <a:r>
              <a:rPr lang="pl-PL" dirty="0"/>
              <a:t> </a:t>
            </a:r>
            <a:r>
              <a:rPr lang="pl-PL" dirty="0" err="1"/>
              <a:t>information</a:t>
            </a:r>
            <a:r>
              <a:rPr lang="pl-PL" dirty="0"/>
              <a:t> </a:t>
            </a:r>
            <a:r>
              <a:rPr lang="pl-PL" dirty="0" err="1"/>
              <a:t>about</a:t>
            </a:r>
            <a:r>
              <a:rPr lang="pl-PL" dirty="0"/>
              <a:t> </a:t>
            </a:r>
            <a:r>
              <a:rPr lang="pl-PL" b="1" dirty="0"/>
              <a:t>Digital </a:t>
            </a:r>
            <a:r>
              <a:rPr lang="pl-PL" b="1" dirty="0" err="1"/>
              <a:t>Farming</a:t>
            </a:r>
            <a:endParaRPr lang="pl-PL" b="1" dirty="0" err="1">
              <a:ea typeface="Calibri"/>
              <a:cs typeface="Calibri"/>
            </a:endParaRPr>
          </a:p>
          <a:p>
            <a:pPr algn="just"/>
            <a:r>
              <a:rPr lang="en-GB" sz="1800" dirty="0">
                <a:solidFill>
                  <a:srgbClr val="007772"/>
                </a:solidFill>
                <a:sym typeface="Wingdings" panose="05000000000000000000" pitchFamily="2" charset="2"/>
              </a:rPr>
              <a:t></a:t>
            </a:r>
            <a:r>
              <a:rPr lang="en-IE" sz="1800" dirty="0">
                <a:hlinkClick r:id="rId4"/>
              </a:rPr>
              <a:t> Why</a:t>
            </a:r>
            <a:r>
              <a:rPr lang="en-IE" sz="1800" dirty="0">
                <a:latin typeface="Calibri"/>
                <a:ea typeface="Calibri"/>
                <a:cs typeface="Calibri"/>
                <a:hlinkClick r:id="rId4"/>
              </a:rPr>
              <a:t> Digital Farming is Important For Farmers? Digital Agriculture</a:t>
            </a:r>
            <a:endParaRPr lang="pl-PL" sz="1800" dirty="0">
              <a:latin typeface="Calibri"/>
              <a:ea typeface="Calibri"/>
              <a:cs typeface="Calibri"/>
              <a:hlinkClick r:id="rId4"/>
            </a:endParaRPr>
          </a:p>
          <a:p>
            <a:pPr algn="just"/>
            <a:r>
              <a:rPr lang="en-IE" sz="1800" dirty="0">
                <a:solidFill>
                  <a:schemeClr val="accent2">
                    <a:lumMod val="76000"/>
                  </a:schemeClr>
                </a:solidFill>
              </a:rPr>
              <a:t>| Discover Agriculture</a:t>
            </a:r>
          </a:p>
        </p:txBody>
      </p:sp>
      <p:sp>
        <p:nvSpPr>
          <p:cNvPr id="3" name="Text Placeholder 10">
            <a:extLst>
              <a:ext uri="{FF2B5EF4-FFF2-40B4-BE49-F238E27FC236}">
                <a16:creationId xmlns:a16="http://schemas.microsoft.com/office/drawing/2014/main" id="{8FAE76C2-8E5B-F536-6A30-A2032509C5C7}"/>
              </a:ext>
            </a:extLst>
          </p:cNvPr>
          <p:cNvSpPr>
            <a:spLocks noGrp="1"/>
          </p:cNvSpPr>
          <p:nvPr>
            <p:ph type="body" sz="quarter" idx="13"/>
          </p:nvPr>
        </p:nvSpPr>
        <p:spPr>
          <a:xfrm>
            <a:off x="1636893" y="1175320"/>
            <a:ext cx="5607690" cy="697353"/>
          </a:xfrm>
        </p:spPr>
        <p:txBody>
          <a:bodyPr lIns="91440" tIns="45720" rIns="91440" bIns="45720" anchor="t">
            <a:normAutofit/>
          </a:bodyPr>
          <a:lstStyle/>
          <a:p>
            <a:r>
              <a:rPr lang="pl-PL" b="1" dirty="0"/>
              <a:t>Digital </a:t>
            </a:r>
            <a:r>
              <a:rPr lang="pl-PL" b="1" dirty="0" err="1"/>
              <a:t>Farming</a:t>
            </a:r>
            <a:endParaRPr lang="pl-PL" b="1" noProof="0" dirty="0" err="1">
              <a:ea typeface="Calibri"/>
              <a:cs typeface="Calibri"/>
            </a:endParaRPr>
          </a:p>
        </p:txBody>
      </p:sp>
      <p:pic>
        <p:nvPicPr>
          <p:cNvPr id="5" name="Online médium 4" title="Why Digital Farming is Important For Farmers? Digital Agriculture">
            <a:hlinkClick r:id="" action="ppaction://media"/>
            <a:extLst>
              <a:ext uri="{FF2B5EF4-FFF2-40B4-BE49-F238E27FC236}">
                <a16:creationId xmlns:a16="http://schemas.microsoft.com/office/drawing/2014/main" id="{54B51877-8696-AFA2-DC6D-A55ADE29B09E}"/>
              </a:ext>
            </a:extLst>
          </p:cNvPr>
          <p:cNvPicPr>
            <a:picLocks noRot="1" noChangeAspect="1"/>
          </p:cNvPicPr>
          <p:nvPr>
            <a:videoFile r:link="rId2"/>
          </p:nvPr>
        </p:nvPicPr>
        <p:blipFill>
          <a:blip r:embed="rId5"/>
          <a:stretch>
            <a:fillRect/>
          </a:stretch>
        </p:blipFill>
        <p:spPr>
          <a:xfrm>
            <a:off x="1075639" y="2906901"/>
            <a:ext cx="4988261" cy="2865249"/>
          </a:xfrm>
          <a:prstGeom prst="rect">
            <a:avLst/>
          </a:prstGeom>
        </p:spPr>
      </p:pic>
    </p:spTree>
    <p:custDataLst>
      <p:tags r:id="rId1"/>
    </p:custDataLst>
    <p:extLst>
      <p:ext uri="{BB962C8B-B14F-4D97-AF65-F5344CB8AC3E}">
        <p14:creationId xmlns:p14="http://schemas.microsoft.com/office/powerpoint/2010/main" val="206641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912A-3ADC-241C-556C-1E66572EE1FD}"/>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33F50C74-30B4-9A86-291A-E5B005CF4A10}"/>
              </a:ext>
            </a:extLst>
          </p:cNvPr>
          <p:cNvPicPr>
            <a:picLocks noGrp="1" noChangeAspect="1"/>
          </p:cNvPicPr>
          <p:nvPr>
            <p:ph type="pic" sz="quarter" idx="10"/>
          </p:nvPr>
        </p:nvPicPr>
        <p:blipFill>
          <a:blip r:embed="rId3"/>
          <a:srcRect l="10271" r="10271"/>
          <a:stretch>
            <a:fillRect/>
          </a:stretch>
        </p:blipFill>
        <p:spPr/>
      </p:pic>
      <p:sp>
        <p:nvSpPr>
          <p:cNvPr id="15" name="TextBox 14">
            <a:extLst>
              <a:ext uri="{FF2B5EF4-FFF2-40B4-BE49-F238E27FC236}">
                <a16:creationId xmlns:a16="http://schemas.microsoft.com/office/drawing/2014/main" id="{4BA5B326-829B-8000-1766-CF5036E72A62}"/>
              </a:ext>
            </a:extLst>
          </p:cNvPr>
          <p:cNvSpPr txBox="1"/>
          <p:nvPr/>
        </p:nvSpPr>
        <p:spPr>
          <a:xfrm>
            <a:off x="2887628" y="2303656"/>
            <a:ext cx="5551522"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IoT IN USE</a:t>
            </a:r>
            <a:r>
              <a:rPr lang="cs-CZ" sz="3600" b="1" dirty="0">
                <a:solidFill>
                  <a:schemeClr val="bg1"/>
                </a:solidFill>
                <a:latin typeface="Calibri" panose="020F0502020204030204" pitchFamily="34" charset="0"/>
                <a:cs typeface="Calibri" panose="020F0502020204030204" pitchFamily="34" charset="0"/>
              </a:rPr>
              <a:t> – CASE STUDY</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5981A2B-43A2-9614-A06E-D59B9CC309C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C50024-336F-BC1B-4E92-C0ADC156AAD5}"/>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00DD3C2-640C-69E0-9932-B802E70618A8}"/>
              </a:ext>
            </a:extLst>
          </p:cNvPr>
          <p:cNvSpPr>
            <a:spLocks noGrp="1"/>
          </p:cNvSpPr>
          <p:nvPr>
            <p:ph type="body" sz="quarter" idx="17"/>
          </p:nvPr>
        </p:nvSpPr>
        <p:spPr>
          <a:xfrm>
            <a:off x="9241981" y="871477"/>
            <a:ext cx="2066906" cy="582221"/>
          </a:xfrm>
        </p:spPr>
        <p:txBody>
          <a:bodyPr/>
          <a:lstStyle/>
          <a:p>
            <a:r>
              <a:rPr lang="cs-CZ"/>
              <a:t>03</a:t>
            </a:r>
            <a:endParaRPr lang="en-US"/>
          </a:p>
        </p:txBody>
      </p:sp>
      <p:grpSp>
        <p:nvGrpSpPr>
          <p:cNvPr id="10" name="Group 9">
            <a:extLst>
              <a:ext uri="{FF2B5EF4-FFF2-40B4-BE49-F238E27FC236}">
                <a16:creationId xmlns:a16="http://schemas.microsoft.com/office/drawing/2014/main" id="{182623FC-8732-8AA8-497D-7BCC0D37B1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8BF398F-D558-59BA-70CE-E355A3D7B99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B2D6DAA-37CB-0B9E-DBFA-03A51720E24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416592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E6C7CB5-52DB-3C73-412B-4111FB33AD49}"/>
              </a:ext>
            </a:extLst>
          </p:cNvPr>
          <p:cNvSpPr>
            <a:spLocks noGrp="1"/>
          </p:cNvSpPr>
          <p:nvPr>
            <p:ph type="body" sz="quarter" idx="13"/>
          </p:nvPr>
        </p:nvSpPr>
        <p:spPr/>
        <p:txBody>
          <a:bodyPr/>
          <a:lstStyle/>
          <a:p>
            <a:r>
              <a:rPr lang="en-US" b="1" dirty="0">
                <a:highlight>
                  <a:srgbClr val="EEA821"/>
                </a:highlight>
              </a:rPr>
              <a:t>Case Study: </a:t>
            </a:r>
            <a:r>
              <a:rPr lang="en-US" dirty="0"/>
              <a:t>Senosec.cz: Protecting Wildlife During Grass Mowing</a:t>
            </a:r>
            <a:endParaRPr lang="cs-CZ" dirty="0"/>
          </a:p>
        </p:txBody>
      </p:sp>
      <p:sp>
        <p:nvSpPr>
          <p:cNvPr id="3" name="Zástupný text 2">
            <a:extLst>
              <a:ext uri="{FF2B5EF4-FFF2-40B4-BE49-F238E27FC236}">
                <a16:creationId xmlns:a16="http://schemas.microsoft.com/office/drawing/2014/main" id="{45D14C2B-11B7-F832-ED97-8CDB7A5AD85B}"/>
              </a:ext>
            </a:extLst>
          </p:cNvPr>
          <p:cNvSpPr>
            <a:spLocks noGrp="1"/>
          </p:cNvSpPr>
          <p:nvPr>
            <p:ph type="body" sz="quarter" idx="14"/>
          </p:nvPr>
        </p:nvSpPr>
        <p:spPr>
          <a:xfrm>
            <a:off x="1639836" y="1906438"/>
            <a:ext cx="9018639" cy="4050225"/>
          </a:xfrm>
        </p:spPr>
        <p:txBody>
          <a:bodyPr lIns="91440" tIns="45720" rIns="91440" bIns="45720" anchor="t">
            <a:noAutofit/>
          </a:bodyPr>
          <a:lstStyle/>
          <a:p>
            <a:pPr>
              <a:buNone/>
            </a:pPr>
            <a:r>
              <a:rPr lang="en-US" sz="2000" dirty="0"/>
              <a:t>During grass mowing, young deer and other small animals hide in the tall grass, often resulting in fatal injuries. The </a:t>
            </a:r>
            <a:r>
              <a:rPr lang="en-US" sz="2000" i="1" dirty="0"/>
              <a:t>Senosec.cz</a:t>
            </a:r>
            <a:r>
              <a:rPr lang="en-US" sz="2000" dirty="0"/>
              <a:t> system uses thermal imaging drones and field sensors to scan the area before mowing. The data is </a:t>
            </a:r>
            <a:r>
              <a:rPr lang="en-US" sz="2000" dirty="0" err="1"/>
              <a:t>visualised</a:t>
            </a:r>
            <a:r>
              <a:rPr lang="en-US" sz="2000" dirty="0"/>
              <a:t> on GIS maps, allowing farmers to avoid harming hidden animals. The solution has reduced animal casualties and improved the public image of farming practices. However, it also presents challenges, including the cost of drones, the need for trained personnel, and privacy concerns related to image data.</a:t>
            </a:r>
            <a:endParaRPr lang="cs-CZ" sz="2000" dirty="0">
              <a:ea typeface="Calibri" panose="020F0502020204030204"/>
              <a:cs typeface="Calibri" panose="020F0502020204030204"/>
            </a:endParaRPr>
          </a:p>
          <a:p>
            <a:pPr marL="285750" indent="-285750">
              <a:lnSpc>
                <a:spcPct val="100000"/>
              </a:lnSpc>
              <a:buFont typeface="Arial" panose="020B0604020202020204" pitchFamily="34" charset="0"/>
              <a:buChar char="•"/>
            </a:pPr>
            <a:r>
              <a:rPr lang="cs-CZ" sz="2000" b="1" dirty="0" err="1"/>
              <a:t>Problem</a:t>
            </a:r>
            <a:r>
              <a:rPr lang="cs-CZ" sz="2000" b="1" dirty="0"/>
              <a:t>: </a:t>
            </a:r>
            <a:r>
              <a:rPr lang="cs-CZ" sz="2000" dirty="0" err="1"/>
              <a:t>Hidden</a:t>
            </a:r>
            <a:r>
              <a:rPr lang="cs-CZ" sz="2000" dirty="0"/>
              <a:t> </a:t>
            </a:r>
            <a:r>
              <a:rPr lang="cs-CZ" sz="2000" dirty="0" err="1"/>
              <a:t>animals</a:t>
            </a:r>
            <a:r>
              <a:rPr lang="cs-CZ" sz="2000" dirty="0"/>
              <a:t> </a:t>
            </a:r>
            <a:r>
              <a:rPr lang="cs-CZ" sz="2000" dirty="0" err="1"/>
              <a:t>injured</a:t>
            </a:r>
            <a:r>
              <a:rPr lang="cs-CZ" sz="2000" dirty="0"/>
              <a:t> </a:t>
            </a:r>
            <a:r>
              <a:rPr lang="cs-CZ" sz="2000" dirty="0" err="1"/>
              <a:t>or</a:t>
            </a:r>
            <a:r>
              <a:rPr lang="cs-CZ" sz="2000" dirty="0"/>
              <a:t> </a:t>
            </a:r>
            <a:r>
              <a:rPr lang="cs-CZ" sz="2000" dirty="0" err="1"/>
              <a:t>killed</a:t>
            </a:r>
            <a:r>
              <a:rPr lang="cs-CZ" sz="2000" dirty="0"/>
              <a:t> </a:t>
            </a:r>
            <a:r>
              <a:rPr lang="cs-CZ" sz="2000" dirty="0" err="1"/>
              <a:t>during</a:t>
            </a:r>
            <a:r>
              <a:rPr lang="cs-CZ" sz="2000" dirty="0"/>
              <a:t> </a:t>
            </a:r>
            <a:r>
              <a:rPr lang="cs-CZ" sz="2000" dirty="0" err="1"/>
              <a:t>mowing</a:t>
            </a:r>
            <a:endParaRPr lang="cs-CZ" sz="2000" dirty="0"/>
          </a:p>
          <a:p>
            <a:pPr marL="285750" indent="-285750">
              <a:lnSpc>
                <a:spcPct val="100000"/>
              </a:lnSpc>
              <a:buFont typeface="Arial" panose="020B0604020202020204" pitchFamily="34" charset="0"/>
              <a:buChar char="•"/>
            </a:pPr>
            <a:r>
              <a:rPr lang="cs-CZ" sz="2000" b="1" dirty="0" err="1"/>
              <a:t>IoT-based</a:t>
            </a:r>
            <a:r>
              <a:rPr lang="cs-CZ" sz="2000" b="1" dirty="0"/>
              <a:t> </a:t>
            </a:r>
            <a:r>
              <a:rPr lang="cs-CZ" sz="2000" b="1" dirty="0" err="1"/>
              <a:t>solution</a:t>
            </a:r>
            <a:r>
              <a:rPr lang="cs-CZ" sz="2000" b="1" dirty="0"/>
              <a:t>: </a:t>
            </a:r>
            <a:r>
              <a:rPr lang="cs-CZ" sz="2000" dirty="0" err="1"/>
              <a:t>Thermal</a:t>
            </a:r>
            <a:r>
              <a:rPr lang="cs-CZ" sz="2000" dirty="0"/>
              <a:t> </a:t>
            </a:r>
            <a:r>
              <a:rPr lang="cs-CZ" sz="2000" dirty="0" err="1"/>
              <a:t>drones</a:t>
            </a:r>
            <a:r>
              <a:rPr lang="cs-CZ" sz="2000" dirty="0"/>
              <a:t> and </a:t>
            </a:r>
            <a:r>
              <a:rPr lang="cs-CZ" sz="2000" dirty="0" err="1"/>
              <a:t>field</a:t>
            </a:r>
            <a:r>
              <a:rPr lang="cs-CZ" sz="2000" dirty="0"/>
              <a:t> </a:t>
            </a:r>
            <a:r>
              <a:rPr lang="cs-CZ" sz="2000" dirty="0" err="1"/>
              <a:t>sensors</a:t>
            </a:r>
            <a:r>
              <a:rPr lang="cs-CZ" sz="2000" dirty="0"/>
              <a:t> </a:t>
            </a:r>
            <a:r>
              <a:rPr lang="cs-CZ" sz="2000" dirty="0" err="1"/>
              <a:t>detect</a:t>
            </a:r>
            <a:r>
              <a:rPr lang="cs-CZ" sz="2000" dirty="0"/>
              <a:t> </a:t>
            </a:r>
            <a:r>
              <a:rPr lang="cs-CZ" sz="2000" dirty="0" err="1"/>
              <a:t>animals</a:t>
            </a:r>
            <a:endParaRPr lang="cs-CZ" sz="2000" dirty="0"/>
          </a:p>
          <a:p>
            <a:pPr>
              <a:lnSpc>
                <a:spcPct val="100000"/>
              </a:lnSpc>
            </a:pPr>
            <a:r>
              <a:rPr lang="en-IE" sz="2000" b="1" dirty="0"/>
              <a:t>			</a:t>
            </a:r>
            <a:r>
              <a:rPr lang="cs-CZ" sz="2000" dirty="0"/>
              <a:t>GIS mapping for precise locali</a:t>
            </a:r>
            <a:r>
              <a:rPr lang="en-IE" sz="2000" dirty="0"/>
              <a:t>s</a:t>
            </a:r>
            <a:r>
              <a:rPr lang="cs-CZ" sz="2000" dirty="0"/>
              <a:t>ation</a:t>
            </a:r>
          </a:p>
          <a:p>
            <a:pPr marL="285750" indent="-285750">
              <a:lnSpc>
                <a:spcPct val="100000"/>
              </a:lnSpc>
              <a:buFont typeface="Arial" panose="020B0604020202020204" pitchFamily="34" charset="0"/>
              <a:buChar char="•"/>
            </a:pPr>
            <a:r>
              <a:rPr lang="cs-CZ" sz="2000" b="1" dirty="0"/>
              <a:t>Impact: </a:t>
            </a:r>
            <a:r>
              <a:rPr lang="cs-CZ" sz="2000" dirty="0"/>
              <a:t>Reduced wildlife mortality, improved farm ethics</a:t>
            </a:r>
          </a:p>
          <a:p>
            <a:pPr marL="285750" indent="-285750">
              <a:lnSpc>
                <a:spcPct val="100000"/>
              </a:lnSpc>
              <a:buFont typeface="Arial" panose="020B0604020202020204" pitchFamily="34" charset="0"/>
              <a:buChar char="•"/>
            </a:pPr>
            <a:r>
              <a:rPr lang="cs-CZ" sz="2000" b="1" dirty="0"/>
              <a:t>Challenges: </a:t>
            </a:r>
            <a:r>
              <a:rPr lang="cs-CZ" sz="2000" dirty="0"/>
              <a:t>Drone operation, equipment cost, data privacy (GDPR)</a:t>
            </a:r>
            <a:endParaRPr lang="cs-CZ" sz="2000" dirty="0">
              <a:ea typeface="Calibri"/>
              <a:cs typeface="Calibri"/>
            </a:endParaRPr>
          </a:p>
          <a:p>
            <a:pPr>
              <a:buNone/>
            </a:pPr>
            <a:endParaRPr lang="cs-CZ" sz="2000" dirty="0"/>
          </a:p>
          <a:p>
            <a:pPr>
              <a:buNone/>
            </a:pPr>
            <a:endParaRPr lang="cs-CZ" sz="2000" dirty="0"/>
          </a:p>
        </p:txBody>
      </p:sp>
    </p:spTree>
    <p:extLst>
      <p:ext uri="{BB962C8B-B14F-4D97-AF65-F5344CB8AC3E}">
        <p14:creationId xmlns:p14="http://schemas.microsoft.com/office/powerpoint/2010/main" val="411798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36B2-DE59-6C72-5CA7-C626C3E46B1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A2F4259-1387-03E8-7519-8253918ED6A1}"/>
              </a:ext>
            </a:extLst>
          </p:cNvPr>
          <p:cNvSpPr>
            <a:spLocks noGrp="1"/>
          </p:cNvSpPr>
          <p:nvPr>
            <p:ph type="body" sz="quarter" idx="13"/>
          </p:nvPr>
        </p:nvSpPr>
        <p:spPr/>
        <p:txBody>
          <a:bodyPr/>
          <a:lstStyle/>
          <a:p>
            <a:r>
              <a:rPr lang="en-US" b="1" dirty="0">
                <a:highlight>
                  <a:srgbClr val="EEA821"/>
                </a:highlight>
              </a:rPr>
              <a:t>Case Study: </a:t>
            </a:r>
            <a:r>
              <a:rPr lang="cs-CZ" dirty="0"/>
              <a:t>Vcelstva.cz: Remote Beehive Monitoring</a:t>
            </a:r>
          </a:p>
        </p:txBody>
      </p:sp>
      <p:sp>
        <p:nvSpPr>
          <p:cNvPr id="3" name="Zástupný text 2">
            <a:extLst>
              <a:ext uri="{FF2B5EF4-FFF2-40B4-BE49-F238E27FC236}">
                <a16:creationId xmlns:a16="http://schemas.microsoft.com/office/drawing/2014/main" id="{12C210C4-6C60-1BAC-6946-801A149C2D08}"/>
              </a:ext>
            </a:extLst>
          </p:cNvPr>
          <p:cNvSpPr>
            <a:spLocks noGrp="1"/>
          </p:cNvSpPr>
          <p:nvPr>
            <p:ph type="body" sz="quarter" idx="14"/>
          </p:nvPr>
        </p:nvSpPr>
        <p:spPr>
          <a:xfrm>
            <a:off x="1639836" y="1906438"/>
            <a:ext cx="8849639" cy="4050225"/>
          </a:xfrm>
        </p:spPr>
        <p:txBody>
          <a:bodyPr lIns="91440" tIns="45720" rIns="91440" bIns="45720" anchor="t">
            <a:noAutofit/>
          </a:bodyPr>
          <a:lstStyle/>
          <a:p>
            <a:pPr algn="just">
              <a:buNone/>
            </a:pPr>
            <a:r>
              <a:rPr lang="en-US" sz="2000" dirty="0"/>
              <a:t>Beehive health is critical for pollination and honey production. </a:t>
            </a:r>
            <a:r>
              <a:rPr lang="en-US" sz="2000" i="1" dirty="0"/>
              <a:t>Vcelstva.cz</a:t>
            </a:r>
            <a:r>
              <a:rPr lang="en-US" sz="2000" dirty="0"/>
              <a:t> enables remote monitoring through smart hive scales and temperature/humidity sensors. The data is transmitted via </a:t>
            </a:r>
            <a:r>
              <a:rPr lang="en-US" sz="2000" dirty="0" err="1"/>
              <a:t>LoRaWAN</a:t>
            </a:r>
            <a:r>
              <a:rPr lang="en-US" sz="2000" dirty="0"/>
              <a:t> to a web interface, allowing beekeepers to check hive conditions anytime. This reduces the need for physical checks and improves the response to issues such as swarming or disease. Challenges include maintaining connectivity in remote areas, ensuring accurate calibration, and protecting sensitive data. </a:t>
            </a:r>
            <a:endParaRPr lang="cs-CZ" sz="2000" dirty="0">
              <a:ea typeface="Calibri" panose="020F0502020204030204"/>
              <a:cs typeface="Calibri" panose="020F0502020204030204"/>
            </a:endParaRPr>
          </a:p>
          <a:p>
            <a:pPr marL="285750" indent="-285750">
              <a:buFont typeface="Arial" panose="020B0604020202020204" pitchFamily="34" charset="0"/>
              <a:buChar char="•"/>
            </a:pPr>
            <a:r>
              <a:rPr lang="cs-CZ" sz="2000" b="1" dirty="0" err="1"/>
              <a:t>Problem</a:t>
            </a:r>
            <a:r>
              <a:rPr lang="cs-CZ" sz="2000" b="1" dirty="0"/>
              <a:t>: </a:t>
            </a:r>
            <a:r>
              <a:rPr lang="cs-CZ" sz="2000" b="1" dirty="0" err="1"/>
              <a:t>Hidden</a:t>
            </a:r>
            <a:r>
              <a:rPr lang="cs-CZ" sz="2000" b="1" dirty="0"/>
              <a:t> </a:t>
            </a:r>
            <a:r>
              <a:rPr lang="cs-CZ" sz="2000" b="1" dirty="0" err="1"/>
              <a:t>animals</a:t>
            </a:r>
            <a:r>
              <a:rPr lang="cs-CZ" sz="2000" b="1" dirty="0"/>
              <a:t> </a:t>
            </a:r>
            <a:r>
              <a:rPr lang="cs-CZ" sz="2000" b="1" dirty="0" err="1"/>
              <a:t>injured</a:t>
            </a:r>
            <a:r>
              <a:rPr lang="cs-CZ" sz="2000" b="1" dirty="0"/>
              <a:t> </a:t>
            </a:r>
            <a:r>
              <a:rPr lang="cs-CZ" sz="2000" b="1" dirty="0" err="1"/>
              <a:t>or</a:t>
            </a:r>
            <a:r>
              <a:rPr lang="cs-CZ" sz="2000" b="1" dirty="0"/>
              <a:t> </a:t>
            </a:r>
            <a:r>
              <a:rPr lang="cs-CZ" sz="2000" b="1" dirty="0" err="1"/>
              <a:t>killed</a:t>
            </a:r>
            <a:r>
              <a:rPr lang="cs-CZ" sz="2000" b="1" dirty="0"/>
              <a:t> </a:t>
            </a:r>
            <a:r>
              <a:rPr lang="cs-CZ" sz="2000" b="1" dirty="0" err="1"/>
              <a:t>during</a:t>
            </a:r>
            <a:r>
              <a:rPr lang="cs-CZ" sz="2000" b="1" dirty="0"/>
              <a:t> </a:t>
            </a:r>
            <a:r>
              <a:rPr lang="cs-CZ" sz="2000" b="1" dirty="0" err="1"/>
              <a:t>mowing</a:t>
            </a:r>
            <a:endParaRPr lang="cs-CZ" sz="2000" b="1" dirty="0"/>
          </a:p>
          <a:p>
            <a:pPr marL="285750" indent="-285750">
              <a:lnSpc>
                <a:spcPct val="100000"/>
              </a:lnSpc>
              <a:buFont typeface="Arial" panose="020B0604020202020204" pitchFamily="34" charset="0"/>
              <a:buChar char="•"/>
            </a:pPr>
            <a:r>
              <a:rPr lang="cs-CZ" sz="2000" b="1" dirty="0" err="1"/>
              <a:t>IoT-based</a:t>
            </a:r>
            <a:r>
              <a:rPr lang="cs-CZ" sz="2000" b="1" dirty="0"/>
              <a:t> </a:t>
            </a:r>
            <a:r>
              <a:rPr lang="cs-CZ" sz="2000" b="1" dirty="0" err="1"/>
              <a:t>solution</a:t>
            </a:r>
            <a:r>
              <a:rPr lang="cs-CZ" sz="2000" b="1" dirty="0"/>
              <a:t>: </a:t>
            </a:r>
            <a:r>
              <a:rPr lang="cs-CZ" sz="2000" b="1" dirty="0" err="1"/>
              <a:t>Thermal</a:t>
            </a:r>
            <a:r>
              <a:rPr lang="cs-CZ" sz="2000" b="1" dirty="0"/>
              <a:t> </a:t>
            </a:r>
            <a:r>
              <a:rPr lang="cs-CZ" sz="2000" b="1" dirty="0" err="1"/>
              <a:t>drones</a:t>
            </a:r>
            <a:r>
              <a:rPr lang="cs-CZ" sz="2000" b="1" dirty="0"/>
              <a:t> and </a:t>
            </a:r>
            <a:r>
              <a:rPr lang="cs-CZ" sz="2000" b="1" dirty="0" err="1"/>
              <a:t>field</a:t>
            </a:r>
            <a:r>
              <a:rPr lang="cs-CZ" sz="2000" b="1" dirty="0"/>
              <a:t> </a:t>
            </a:r>
            <a:r>
              <a:rPr lang="cs-CZ" sz="2000" b="1" dirty="0" err="1"/>
              <a:t>sensors</a:t>
            </a:r>
            <a:r>
              <a:rPr lang="cs-CZ" sz="2000" b="1" dirty="0"/>
              <a:t> </a:t>
            </a:r>
            <a:r>
              <a:rPr lang="cs-CZ" sz="2000" b="1" dirty="0" err="1"/>
              <a:t>detect</a:t>
            </a:r>
            <a:r>
              <a:rPr lang="cs-CZ" sz="2000" b="1" dirty="0"/>
              <a:t> </a:t>
            </a:r>
            <a:r>
              <a:rPr lang="cs-CZ" sz="2000" b="1" dirty="0" err="1"/>
              <a:t>animals</a:t>
            </a:r>
            <a:endParaRPr lang="cs-CZ" sz="2000" b="1" dirty="0"/>
          </a:p>
          <a:p>
            <a:pPr marL="285750" indent="-285750">
              <a:lnSpc>
                <a:spcPct val="100000"/>
              </a:lnSpc>
              <a:buFont typeface="Arial" panose="020B0604020202020204" pitchFamily="34" charset="0"/>
              <a:buChar char="•"/>
            </a:pPr>
            <a:r>
              <a:rPr lang="cs-CZ" sz="2000" b="1" dirty="0"/>
              <a:t>GIS </a:t>
            </a:r>
            <a:r>
              <a:rPr lang="cs-CZ" sz="2000" b="1" dirty="0" err="1"/>
              <a:t>mapping</a:t>
            </a:r>
            <a:r>
              <a:rPr lang="cs-CZ" sz="2000" b="1" dirty="0"/>
              <a:t> </a:t>
            </a:r>
            <a:r>
              <a:rPr lang="cs-CZ" sz="2000" b="1" dirty="0" err="1"/>
              <a:t>for</a:t>
            </a:r>
            <a:r>
              <a:rPr lang="cs-CZ" sz="2000" b="1" dirty="0"/>
              <a:t> </a:t>
            </a:r>
            <a:r>
              <a:rPr lang="cs-CZ" sz="2000" b="1" dirty="0" err="1"/>
              <a:t>precise</a:t>
            </a:r>
            <a:r>
              <a:rPr lang="cs-CZ" sz="2000" b="1" dirty="0"/>
              <a:t> </a:t>
            </a:r>
            <a:r>
              <a:rPr lang="cs-CZ" sz="2000" b="1" dirty="0" err="1"/>
              <a:t>localization</a:t>
            </a:r>
            <a:endParaRPr lang="cs-CZ" sz="2000" b="1" dirty="0"/>
          </a:p>
          <a:p>
            <a:pPr marL="285750" indent="-285750">
              <a:lnSpc>
                <a:spcPct val="100000"/>
              </a:lnSpc>
              <a:buFont typeface="Arial" panose="020B0604020202020204" pitchFamily="34" charset="0"/>
              <a:buChar char="•"/>
            </a:pPr>
            <a:r>
              <a:rPr lang="cs-CZ" sz="2000" b="1" dirty="0" err="1"/>
              <a:t>Impact</a:t>
            </a:r>
            <a:r>
              <a:rPr lang="cs-CZ" sz="2000" b="1" dirty="0"/>
              <a:t>: </a:t>
            </a:r>
            <a:r>
              <a:rPr lang="cs-CZ" sz="2000" b="1" dirty="0" err="1"/>
              <a:t>Reduced</a:t>
            </a:r>
            <a:r>
              <a:rPr lang="cs-CZ" sz="2000" b="1" dirty="0"/>
              <a:t> </a:t>
            </a:r>
            <a:r>
              <a:rPr lang="cs-CZ" sz="2000" b="1" dirty="0" err="1"/>
              <a:t>wildlife</a:t>
            </a:r>
            <a:r>
              <a:rPr lang="cs-CZ" sz="2000" b="1" dirty="0"/>
              <a:t> mortality, </a:t>
            </a:r>
            <a:r>
              <a:rPr lang="cs-CZ" sz="2000" b="1" dirty="0" err="1"/>
              <a:t>improved</a:t>
            </a:r>
            <a:r>
              <a:rPr lang="cs-CZ" sz="2000" b="1" dirty="0"/>
              <a:t> </a:t>
            </a:r>
            <a:r>
              <a:rPr lang="cs-CZ" sz="2000" b="1" dirty="0" err="1"/>
              <a:t>farm</a:t>
            </a:r>
            <a:r>
              <a:rPr lang="cs-CZ" sz="2000" b="1" dirty="0"/>
              <a:t> </a:t>
            </a:r>
            <a:r>
              <a:rPr lang="cs-CZ" sz="2000" b="1" dirty="0" err="1"/>
              <a:t>ethics</a:t>
            </a:r>
            <a:endParaRPr lang="cs-CZ" sz="2000" b="1" dirty="0"/>
          </a:p>
          <a:p>
            <a:pPr marL="285750" indent="-285750">
              <a:lnSpc>
                <a:spcPct val="100000"/>
              </a:lnSpc>
              <a:buFont typeface="Arial" panose="020B0604020202020204" pitchFamily="34" charset="0"/>
              <a:buChar char="•"/>
            </a:pPr>
            <a:r>
              <a:rPr lang="cs-CZ" sz="2000" b="1" dirty="0" err="1"/>
              <a:t>Challenges</a:t>
            </a:r>
            <a:r>
              <a:rPr lang="cs-CZ" sz="2000" b="1" dirty="0"/>
              <a:t>: Drone </a:t>
            </a:r>
            <a:r>
              <a:rPr lang="cs-CZ" sz="2000" b="1" dirty="0" err="1"/>
              <a:t>operation</a:t>
            </a:r>
            <a:r>
              <a:rPr lang="cs-CZ" sz="2000" b="1" dirty="0"/>
              <a:t>, </a:t>
            </a:r>
            <a:r>
              <a:rPr lang="cs-CZ" sz="2000" b="1" dirty="0" err="1"/>
              <a:t>equipment</a:t>
            </a:r>
            <a:r>
              <a:rPr lang="cs-CZ" sz="2000" b="1" dirty="0"/>
              <a:t> </a:t>
            </a:r>
            <a:r>
              <a:rPr lang="cs-CZ" sz="2000" b="1" dirty="0" err="1"/>
              <a:t>cost</a:t>
            </a:r>
            <a:r>
              <a:rPr lang="cs-CZ" sz="2000" b="1" dirty="0"/>
              <a:t>, data </a:t>
            </a:r>
            <a:r>
              <a:rPr lang="cs-CZ" sz="2000" b="1" dirty="0" err="1"/>
              <a:t>privacy</a:t>
            </a:r>
            <a:r>
              <a:rPr lang="cs-CZ" sz="2000" b="1" dirty="0"/>
              <a:t> (GDPR)</a:t>
            </a:r>
            <a:endParaRPr lang="cs-CZ" sz="2000" b="1" dirty="0">
              <a:ea typeface="Calibri"/>
              <a:cs typeface="Calibri"/>
            </a:endParaRPr>
          </a:p>
          <a:p>
            <a:pPr>
              <a:buNone/>
            </a:pPr>
            <a:endParaRPr lang="cs-CZ" sz="2000" dirty="0"/>
          </a:p>
          <a:p>
            <a:pPr>
              <a:buNone/>
            </a:pPr>
            <a:endParaRPr lang="cs-CZ" sz="2000" dirty="0"/>
          </a:p>
        </p:txBody>
      </p:sp>
    </p:spTree>
    <p:extLst>
      <p:ext uri="{BB962C8B-B14F-4D97-AF65-F5344CB8AC3E}">
        <p14:creationId xmlns:p14="http://schemas.microsoft.com/office/powerpoint/2010/main" val="2536473894"/>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1F500-F7F3-5828-3F77-B43BDB6A96C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A7F5FFEE-66F5-3950-3EAD-6D0C390DF5C7}"/>
              </a:ext>
            </a:extLst>
          </p:cNvPr>
          <p:cNvSpPr>
            <a:spLocks noGrp="1"/>
          </p:cNvSpPr>
          <p:nvPr>
            <p:ph type="body" sz="quarter" idx="13"/>
          </p:nvPr>
        </p:nvSpPr>
        <p:spPr/>
        <p:txBody>
          <a:bodyPr/>
          <a:lstStyle/>
          <a:p>
            <a:r>
              <a:rPr lang="en-US" b="1" dirty="0">
                <a:highlight>
                  <a:srgbClr val="EEA821"/>
                </a:highlight>
              </a:rPr>
              <a:t>Case Study: </a:t>
            </a:r>
            <a:r>
              <a:rPr lang="en-US" dirty="0"/>
              <a:t>PtaciOnline.cz: Bird Tracking and Research</a:t>
            </a:r>
            <a:endParaRPr lang="cs-CZ" dirty="0"/>
          </a:p>
        </p:txBody>
      </p:sp>
      <p:sp>
        <p:nvSpPr>
          <p:cNvPr id="3" name="Zástupný text 2">
            <a:extLst>
              <a:ext uri="{FF2B5EF4-FFF2-40B4-BE49-F238E27FC236}">
                <a16:creationId xmlns:a16="http://schemas.microsoft.com/office/drawing/2014/main" id="{2BF81800-C006-C533-D1D5-AC45066B5050}"/>
              </a:ext>
            </a:extLst>
          </p:cNvPr>
          <p:cNvSpPr>
            <a:spLocks noGrp="1"/>
          </p:cNvSpPr>
          <p:nvPr>
            <p:ph type="body" sz="quarter" idx="14"/>
          </p:nvPr>
        </p:nvSpPr>
        <p:spPr>
          <a:xfrm>
            <a:off x="1639836" y="1906438"/>
            <a:ext cx="9018639" cy="4050225"/>
          </a:xfrm>
        </p:spPr>
        <p:txBody>
          <a:bodyPr lIns="91440" tIns="45720" rIns="91440" bIns="45720" anchor="t">
            <a:noAutofit/>
          </a:bodyPr>
          <a:lstStyle/>
          <a:p>
            <a:pPr>
              <a:lnSpc>
                <a:spcPct val="100000"/>
              </a:lnSpc>
              <a:buNone/>
            </a:pPr>
            <a:r>
              <a:rPr lang="en-US" sz="2000" dirty="0"/>
              <a:t>The PtaciOnline.cz project focuses on tracking the migration of protected bird species. Small GPS devices attached to the birds collect position and activity data, transmitted via GPRS. This information helps scientists understand flight paths and behavioral patterns, supporting conservation programs. However, the devices must be lightweight to avoid harming the birds, battery life is limited, and ethical questions may arise around animal tagging. </a:t>
            </a:r>
            <a:endParaRPr lang="cs-CZ" sz="2000" dirty="0">
              <a:ea typeface="Calibri" panose="020F0502020204030204"/>
              <a:cs typeface="Calibri" panose="020F0502020204030204"/>
            </a:endParaRPr>
          </a:p>
          <a:p>
            <a:pPr marL="285750" indent="-285750">
              <a:lnSpc>
                <a:spcPct val="100000"/>
              </a:lnSpc>
              <a:buFont typeface="Arial" panose="020B0604020202020204" pitchFamily="34" charset="0"/>
              <a:buChar char="•"/>
            </a:pPr>
            <a:r>
              <a:rPr lang="en-US" sz="2000" b="1" dirty="0"/>
              <a:t>Problem: </a:t>
            </a:r>
            <a:r>
              <a:rPr lang="en-US" sz="2000" dirty="0"/>
              <a:t>Need to study bird migration and </a:t>
            </a:r>
            <a:r>
              <a:rPr lang="en-US" sz="2000" dirty="0" err="1"/>
              <a:t>behaviour</a:t>
            </a:r>
            <a:endParaRPr lang="en-US" sz="2000" dirty="0">
              <a:ea typeface="Calibri"/>
              <a:cs typeface="Calibri"/>
            </a:endParaRPr>
          </a:p>
          <a:p>
            <a:pPr marL="285750" indent="-285750">
              <a:lnSpc>
                <a:spcPct val="100000"/>
              </a:lnSpc>
              <a:buFont typeface="Arial" panose="020B0604020202020204" pitchFamily="34" charset="0"/>
              <a:buChar char="•"/>
            </a:pPr>
            <a:r>
              <a:rPr lang="en-US" sz="2000" b="1" dirty="0"/>
              <a:t>IoT solution: </a:t>
            </a:r>
            <a:r>
              <a:rPr lang="en-US" sz="2000" dirty="0"/>
              <a:t>GPS collars with GPRS and motion sensors</a:t>
            </a:r>
            <a:endParaRPr lang="en-US" sz="2000" dirty="0">
              <a:ea typeface="Calibri"/>
              <a:cs typeface="Calibri"/>
            </a:endParaRPr>
          </a:p>
          <a:p>
            <a:pPr>
              <a:lnSpc>
                <a:spcPct val="100000"/>
              </a:lnSpc>
            </a:pPr>
            <a:r>
              <a:rPr lang="en-US" sz="2000" b="1" dirty="0"/>
              <a:t>	</a:t>
            </a:r>
            <a:r>
              <a:rPr lang="en-US" sz="2000" dirty="0"/>
              <a:t>Real-time data for research and conservation</a:t>
            </a:r>
            <a:endParaRPr lang="en-US" sz="2000" dirty="0">
              <a:ea typeface="Calibri"/>
              <a:cs typeface="Calibri"/>
            </a:endParaRPr>
          </a:p>
          <a:p>
            <a:pPr marL="285750" indent="-285750">
              <a:lnSpc>
                <a:spcPct val="100000"/>
              </a:lnSpc>
              <a:buFont typeface="Arial" panose="020B0604020202020204" pitchFamily="34" charset="0"/>
              <a:buChar char="•"/>
            </a:pPr>
            <a:r>
              <a:rPr lang="en-US" sz="2000" b="1" dirty="0"/>
              <a:t>Benefits: </a:t>
            </a:r>
            <a:r>
              <a:rPr lang="en-US" sz="2000" dirty="0"/>
              <a:t>Accurate migration maps, wildlife protection</a:t>
            </a:r>
            <a:endParaRPr lang="en-US" sz="2000" dirty="0">
              <a:ea typeface="Calibri"/>
              <a:cs typeface="Calibri"/>
            </a:endParaRPr>
          </a:p>
          <a:p>
            <a:pPr marL="285750" indent="-285750">
              <a:lnSpc>
                <a:spcPct val="100000"/>
              </a:lnSpc>
              <a:buFont typeface="Arial" panose="020B0604020202020204" pitchFamily="34" charset="0"/>
              <a:buChar char="•"/>
            </a:pPr>
            <a:r>
              <a:rPr lang="en-US" sz="2000" b="1" dirty="0"/>
              <a:t>Challenges: </a:t>
            </a:r>
            <a:r>
              <a:rPr lang="en-US" sz="2000" dirty="0"/>
              <a:t>Battery life, device weight, ethical concerns</a:t>
            </a:r>
            <a:endParaRPr lang="cs-CZ" sz="2000" dirty="0"/>
          </a:p>
          <a:p>
            <a:pPr>
              <a:lnSpc>
                <a:spcPct val="100000"/>
              </a:lnSpc>
              <a:buNone/>
            </a:pPr>
            <a:endParaRPr lang="cs-CZ" sz="2000" dirty="0"/>
          </a:p>
        </p:txBody>
      </p:sp>
    </p:spTree>
    <p:extLst>
      <p:ext uri="{BB962C8B-B14F-4D97-AF65-F5344CB8AC3E}">
        <p14:creationId xmlns:p14="http://schemas.microsoft.com/office/powerpoint/2010/main" val="367757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D37F-884A-E0C5-8A7A-04D1F1F97E1B}"/>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DBF8E4A-135E-3312-2ACD-78E400CB295F}"/>
              </a:ext>
            </a:extLst>
          </p:cNvPr>
          <p:cNvSpPr>
            <a:spLocks noGrp="1"/>
          </p:cNvSpPr>
          <p:nvPr>
            <p:ph type="body" sz="quarter" idx="13"/>
          </p:nvPr>
        </p:nvSpPr>
        <p:spPr/>
        <p:txBody>
          <a:bodyPr/>
          <a:lstStyle/>
          <a:p>
            <a:r>
              <a:rPr lang="en-US" b="1" dirty="0">
                <a:highlight>
                  <a:srgbClr val="EEA821"/>
                </a:highlight>
              </a:rPr>
              <a:t>Case Study: </a:t>
            </a:r>
            <a:r>
              <a:rPr lang="en-US" dirty="0"/>
              <a:t>PtaciOnline.cz: Bird Tracking and Research</a:t>
            </a:r>
            <a:endParaRPr lang="cs-CZ" dirty="0"/>
          </a:p>
        </p:txBody>
      </p:sp>
      <p:sp>
        <p:nvSpPr>
          <p:cNvPr id="3" name="Zástupný text 2">
            <a:extLst>
              <a:ext uri="{FF2B5EF4-FFF2-40B4-BE49-F238E27FC236}">
                <a16:creationId xmlns:a16="http://schemas.microsoft.com/office/drawing/2014/main" id="{AEEE78EC-8E54-6DD6-1D12-FEE8B602BB69}"/>
              </a:ext>
            </a:extLst>
          </p:cNvPr>
          <p:cNvSpPr>
            <a:spLocks noGrp="1"/>
          </p:cNvSpPr>
          <p:nvPr>
            <p:ph type="body" sz="quarter" idx="14"/>
          </p:nvPr>
        </p:nvSpPr>
        <p:spPr>
          <a:xfrm>
            <a:off x="1639836" y="1906438"/>
            <a:ext cx="8849639" cy="4050225"/>
          </a:xfrm>
        </p:spPr>
        <p:txBody>
          <a:bodyPr lIns="91440" tIns="45720" rIns="91440" bIns="45720" anchor="t">
            <a:noAutofit/>
          </a:bodyPr>
          <a:lstStyle/>
          <a:p>
            <a:pPr>
              <a:buNone/>
            </a:pPr>
            <a:r>
              <a:rPr lang="en-US" sz="2000" dirty="0"/>
              <a:t>FARMBOT is an open-source agricultural robot designed for small-scale automated farming, such as home gardens or research plots. It operates like a CNC machine over a raised bed, performing tasks like sowing seeds, watering plants based on moisture levels, and even removing weeds. FARMBOT connects to a cloud-based platform and can be controlled from a web app. It’s an excellent example of precision agriculture at the micro level—especially for educational use or demonstration purposes. However, its use is limited to small plots and requires internet connectivity and basic technical skills for setup and maintenance.</a:t>
            </a:r>
            <a:endParaRPr lang="cs-CZ" sz="2000" dirty="0">
              <a:ea typeface="Calibri" panose="020F0502020204030204"/>
              <a:cs typeface="Calibri" panose="020F0502020204030204"/>
            </a:endParaRPr>
          </a:p>
          <a:p>
            <a:pPr marL="285750" indent="-285750">
              <a:buFont typeface="Arial" panose="020B0604020202020204" pitchFamily="34" charset="0"/>
              <a:buChar char="•"/>
            </a:pPr>
            <a:r>
              <a:rPr lang="en-US" sz="2000" b="1" dirty="0"/>
              <a:t>Problem: </a:t>
            </a:r>
            <a:r>
              <a:rPr lang="en-US" sz="2000" dirty="0"/>
              <a:t>Time-consuming manual gardening and small-scale crop production</a:t>
            </a:r>
            <a:endParaRPr lang="en-US" sz="2000" dirty="0">
              <a:ea typeface="Calibri"/>
              <a:cs typeface="Calibri"/>
            </a:endParaRPr>
          </a:p>
          <a:p>
            <a:pPr marL="285750" indent="-285750">
              <a:buFont typeface="Arial" panose="020B0604020202020204" pitchFamily="34" charset="0"/>
              <a:buChar char="•"/>
            </a:pPr>
            <a:r>
              <a:rPr lang="en-US" sz="2000" b="1" dirty="0"/>
              <a:t>Solution: </a:t>
            </a:r>
            <a:r>
              <a:rPr lang="en-US" sz="2000" dirty="0"/>
              <a:t>Open-source CNC farming robot – fully automated plant care</a:t>
            </a:r>
            <a:endParaRPr lang="en-US" sz="2000" dirty="0">
              <a:ea typeface="Calibri"/>
              <a:cs typeface="Calibri"/>
            </a:endParaRPr>
          </a:p>
          <a:p>
            <a:pPr marL="285750" indent="-285750">
              <a:buFont typeface="Arial" panose="020B0604020202020204" pitchFamily="34" charset="0"/>
              <a:buChar char="•"/>
            </a:pPr>
            <a:r>
              <a:rPr lang="en-US" sz="2000" b="1" dirty="0"/>
              <a:t>Functions: </a:t>
            </a:r>
            <a:r>
              <a:rPr lang="en-US" sz="2000" dirty="0"/>
              <a:t>Seeding, watering, weeding, soil moisture sensing</a:t>
            </a:r>
            <a:endParaRPr lang="en-US" sz="2000" dirty="0">
              <a:ea typeface="Calibri"/>
              <a:cs typeface="Calibri"/>
            </a:endParaRPr>
          </a:p>
          <a:p>
            <a:pPr marL="285750" indent="-285750">
              <a:buFont typeface="Arial" panose="020B0604020202020204" pitchFamily="34" charset="0"/>
              <a:buChar char="•"/>
            </a:pPr>
            <a:r>
              <a:rPr lang="en-US" sz="2000" b="1" dirty="0"/>
              <a:t>Benefits: </a:t>
            </a:r>
            <a:r>
              <a:rPr lang="en-US" sz="2000" dirty="0"/>
              <a:t>Fully autonomous growing, ideal for education and urban farming</a:t>
            </a:r>
            <a:endParaRPr lang="en-US" sz="2000" dirty="0">
              <a:ea typeface="Calibri"/>
              <a:cs typeface="Calibri"/>
            </a:endParaRPr>
          </a:p>
          <a:p>
            <a:pPr marL="285750" indent="-285750">
              <a:buFont typeface="Arial" panose="020B0604020202020204" pitchFamily="34" charset="0"/>
              <a:buChar char="•"/>
            </a:pPr>
            <a:r>
              <a:rPr lang="en-US" sz="2000" b="1" dirty="0"/>
              <a:t>Challenges: </a:t>
            </a:r>
            <a:r>
              <a:rPr lang="en-US" sz="2000" dirty="0"/>
              <a:t>Limited scalability, needs internet and technical skills</a:t>
            </a:r>
            <a:endParaRPr lang="cs-CZ" sz="2000" dirty="0"/>
          </a:p>
        </p:txBody>
      </p:sp>
    </p:spTree>
    <p:extLst>
      <p:ext uri="{BB962C8B-B14F-4D97-AF65-F5344CB8AC3E}">
        <p14:creationId xmlns:p14="http://schemas.microsoft.com/office/powerpoint/2010/main" val="71052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84E7-E9B3-B3DC-BA8A-1E2FA4B170B5}"/>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10F03570-7A5B-DBFC-50CC-27A6E1EED88D}"/>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24" t="10185" r="124" b="15595"/>
          <a:stretch>
            <a:fillRect/>
          </a:stretch>
        </p:blipFill>
        <p:spPr>
          <a:xfrm>
            <a:off x="238772" y="2626822"/>
            <a:ext cx="7708195" cy="3396829"/>
          </a:xfrm>
        </p:spPr>
      </p:pic>
      <p:sp>
        <p:nvSpPr>
          <p:cNvPr id="15" name="TextBox 14">
            <a:extLst>
              <a:ext uri="{FF2B5EF4-FFF2-40B4-BE49-F238E27FC236}">
                <a16:creationId xmlns:a16="http://schemas.microsoft.com/office/drawing/2014/main" id="{9E50B76E-21A3-7F48-8916-D1AC04CF3970}"/>
              </a:ext>
            </a:extLst>
          </p:cNvPr>
          <p:cNvSpPr txBox="1"/>
          <p:nvPr/>
        </p:nvSpPr>
        <p:spPr>
          <a:xfrm>
            <a:off x="703955" y="2328130"/>
            <a:ext cx="8990047"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FURTHER DEVELOPMENT, CRITICISM, TRENDS</a:t>
            </a:r>
          </a:p>
        </p:txBody>
      </p:sp>
      <p:sp>
        <p:nvSpPr>
          <p:cNvPr id="6" name="Rectangle 5">
            <a:extLst>
              <a:ext uri="{FF2B5EF4-FFF2-40B4-BE49-F238E27FC236}">
                <a16:creationId xmlns:a16="http://schemas.microsoft.com/office/drawing/2014/main" id="{00994F76-CD73-4E81-10C6-77EDD6606795}"/>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FD5AF3-354D-EBFE-A6FB-370A2FC7EC06}"/>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3B4CD01-88F7-674F-A5E0-F0ABAA7E38A0}"/>
              </a:ext>
            </a:extLst>
          </p:cNvPr>
          <p:cNvSpPr>
            <a:spLocks noGrp="1"/>
          </p:cNvSpPr>
          <p:nvPr>
            <p:ph type="body" sz="quarter" idx="17"/>
          </p:nvPr>
        </p:nvSpPr>
        <p:spPr>
          <a:xfrm>
            <a:off x="9241981" y="871477"/>
            <a:ext cx="2066906" cy="582221"/>
          </a:xfrm>
        </p:spPr>
        <p:txBody>
          <a:bodyPr/>
          <a:lstStyle/>
          <a:p>
            <a:r>
              <a:rPr lang="cs-CZ" dirty="0"/>
              <a:t>04</a:t>
            </a:r>
            <a:endParaRPr lang="en-US" dirty="0"/>
          </a:p>
        </p:txBody>
      </p:sp>
      <p:grpSp>
        <p:nvGrpSpPr>
          <p:cNvPr id="10" name="Group 9">
            <a:extLst>
              <a:ext uri="{FF2B5EF4-FFF2-40B4-BE49-F238E27FC236}">
                <a16:creationId xmlns:a16="http://schemas.microsoft.com/office/drawing/2014/main" id="{826202BE-38F5-5A70-005A-CCC8A288DDA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0ED18B5D-E89B-DC54-3FE5-827C1523956B}"/>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B64B728-3D6F-ADD1-B0E6-A812678E7ABC}"/>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5493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26271BA2-799A-6028-5978-8E5756447BC2}"/>
              </a:ext>
            </a:extLst>
          </p:cNvPr>
          <p:cNvSpPr>
            <a:spLocks noGrp="1"/>
          </p:cNvSpPr>
          <p:nvPr>
            <p:ph type="body" sz="quarter" idx="13"/>
          </p:nvPr>
        </p:nvSpPr>
        <p:spPr>
          <a:xfrm>
            <a:off x="1675006" y="665081"/>
            <a:ext cx="9649486" cy="697353"/>
          </a:xfrm>
        </p:spPr>
        <p:txBody>
          <a:bodyPr/>
          <a:lstStyle/>
          <a:p>
            <a:r>
              <a:rPr lang="cs-CZ" b="1" dirty="0" err="1"/>
              <a:t>Criticism</a:t>
            </a:r>
            <a:r>
              <a:rPr lang="cs-CZ" b="1" dirty="0"/>
              <a:t> </a:t>
            </a:r>
            <a:r>
              <a:rPr lang="cs-CZ" b="1" dirty="0" err="1"/>
              <a:t>of</a:t>
            </a:r>
            <a:r>
              <a:rPr lang="cs-CZ" b="1" dirty="0"/>
              <a:t> </a:t>
            </a:r>
            <a:r>
              <a:rPr lang="cs-CZ" b="1" dirty="0" err="1"/>
              <a:t>IoT</a:t>
            </a:r>
            <a:endParaRPr lang="cs-CZ" b="1" dirty="0"/>
          </a:p>
        </p:txBody>
      </p:sp>
      <p:sp>
        <p:nvSpPr>
          <p:cNvPr id="6" name="Zástupný text 5">
            <a:extLst>
              <a:ext uri="{FF2B5EF4-FFF2-40B4-BE49-F238E27FC236}">
                <a16:creationId xmlns:a16="http://schemas.microsoft.com/office/drawing/2014/main" id="{1A510ED6-5465-D7F5-248D-7156AE3C9BDC}"/>
              </a:ext>
            </a:extLst>
          </p:cNvPr>
          <p:cNvSpPr>
            <a:spLocks noGrp="1"/>
          </p:cNvSpPr>
          <p:nvPr>
            <p:ph type="body" sz="quarter" idx="14"/>
          </p:nvPr>
        </p:nvSpPr>
        <p:spPr>
          <a:xfrm>
            <a:off x="1675006" y="1552934"/>
            <a:ext cx="10323723" cy="3245241"/>
          </a:xfrm>
        </p:spPr>
        <p:txBody>
          <a:bodyPr lIns="91440" tIns="45720" rIns="91440" bIns="45720" anchor="t">
            <a:noAutofit/>
          </a:bodyPr>
          <a:lstStyle/>
          <a:p>
            <a:pPr algn="just"/>
            <a:r>
              <a:rPr lang="en-US" sz="2000" dirty="0"/>
              <a:t>While IoT offers many benefits in agriculture, it also faces several criticisms and challenges:</a:t>
            </a:r>
            <a:endParaRPr lang="cs-CZ" sz="2000" dirty="0"/>
          </a:p>
          <a:p>
            <a:pPr algn="just"/>
            <a:r>
              <a:rPr lang="en-US" sz="2000" b="1" dirty="0"/>
              <a:t>Data Overload</a:t>
            </a:r>
            <a:r>
              <a:rPr lang="en-US" sz="2000" dirty="0"/>
              <a:t>: Large volumes of data can be difficult to manage, analyze, and interpret effectively.</a:t>
            </a:r>
            <a:endParaRPr lang="en-US" sz="2000" dirty="0">
              <a:ea typeface="Calibri" panose="020F0502020204030204"/>
              <a:cs typeface="Calibri" panose="020F0502020204030204"/>
            </a:endParaRPr>
          </a:p>
          <a:p>
            <a:pPr algn="just"/>
            <a:r>
              <a:rPr lang="en-US" sz="2000" b="1" dirty="0"/>
              <a:t>Incompatibility</a:t>
            </a:r>
            <a:r>
              <a:rPr lang="en-US" sz="2000" dirty="0"/>
              <a:t>: Devices and platforms from different manufacturers may not work well together, limiting integration.</a:t>
            </a:r>
            <a:endParaRPr lang="en-US" sz="2000" dirty="0">
              <a:ea typeface="Calibri" panose="020F0502020204030204"/>
              <a:cs typeface="Calibri" panose="020F0502020204030204"/>
            </a:endParaRPr>
          </a:p>
          <a:p>
            <a:pPr algn="just"/>
            <a:r>
              <a:rPr lang="en-US" sz="2000" b="1" dirty="0"/>
              <a:t>Privacy Concerns</a:t>
            </a:r>
            <a:r>
              <a:rPr lang="en-US" sz="2000" dirty="0"/>
              <a:t>: Use of cameras, GPS, and tracking tools raises ethical and legal issues (e.g., GDPR).</a:t>
            </a:r>
            <a:endParaRPr lang="en-US" sz="2000" dirty="0">
              <a:ea typeface="Calibri" panose="020F0502020204030204"/>
              <a:cs typeface="Calibri" panose="020F0502020204030204"/>
            </a:endParaRPr>
          </a:p>
          <a:p>
            <a:pPr algn="just"/>
            <a:r>
              <a:rPr lang="en-US" sz="2000" b="1" dirty="0"/>
              <a:t>Security Risks</a:t>
            </a:r>
            <a:r>
              <a:rPr lang="en-US" sz="2000" dirty="0"/>
              <a:t>: Many IoT devices lack proper cybersecurity, making them vulnerable to hacking or data breaches.</a:t>
            </a:r>
            <a:endParaRPr lang="en-US" sz="2000" dirty="0">
              <a:ea typeface="Calibri" panose="020F0502020204030204"/>
              <a:cs typeface="Calibri" panose="020F0502020204030204"/>
            </a:endParaRPr>
          </a:p>
          <a:p>
            <a:pPr algn="just"/>
            <a:r>
              <a:rPr lang="en-US" sz="2000" b="1" dirty="0"/>
              <a:t>High Costs</a:t>
            </a:r>
            <a:r>
              <a:rPr lang="en-US" sz="2000" dirty="0"/>
              <a:t>: Initial investment in IoT infrastructure and training can be expensive for small farms.</a:t>
            </a:r>
            <a:endParaRPr lang="en-US" sz="2000" dirty="0">
              <a:ea typeface="Calibri" panose="020F0502020204030204"/>
              <a:cs typeface="Calibri" panose="020F0502020204030204"/>
            </a:endParaRPr>
          </a:p>
          <a:p>
            <a:pPr algn="just"/>
            <a:r>
              <a:rPr lang="en-US" sz="2000" b="1" dirty="0"/>
              <a:t>Dependence on Connectivity</a:t>
            </a:r>
            <a:r>
              <a:rPr lang="en-US" sz="2000" dirty="0"/>
              <a:t>: Reliable internet access is essential, which may be limited in rural areas.</a:t>
            </a:r>
            <a:endParaRPr lang="en-US" sz="2000" dirty="0">
              <a:ea typeface="Calibri" panose="020F0502020204030204"/>
              <a:cs typeface="Calibri" panose="020F0502020204030204"/>
            </a:endParaRPr>
          </a:p>
          <a:p>
            <a:pPr algn="just"/>
            <a:r>
              <a:rPr lang="en-US" sz="2000" b="1" dirty="0"/>
              <a:t>Job Displacement</a:t>
            </a:r>
            <a:r>
              <a:rPr lang="en-US" sz="2000" dirty="0"/>
              <a:t>: Automation may reduce the need for manual labor, raising concerns about employment.</a:t>
            </a:r>
            <a:endParaRPr lang="en-US" sz="2000" dirty="0">
              <a:ea typeface="Calibri" panose="020F0502020204030204"/>
              <a:cs typeface="Calibri" panose="020F0502020204030204"/>
            </a:endParaRPr>
          </a:p>
          <a:p>
            <a:pPr marL="342900"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68253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DB02BE8-487E-4913-A996-507ABE60554D}"/>
              </a:ext>
            </a:extLst>
          </p:cNvPr>
          <p:cNvSpPr>
            <a:spLocks noGrp="1"/>
          </p:cNvSpPr>
          <p:nvPr>
            <p:ph type="body" sz="quarter" idx="13"/>
          </p:nvPr>
        </p:nvSpPr>
        <p:spPr>
          <a:xfrm>
            <a:off x="1675006" y="807956"/>
            <a:ext cx="9649486" cy="697353"/>
          </a:xfrm>
        </p:spPr>
        <p:txBody>
          <a:bodyPr/>
          <a:lstStyle/>
          <a:p>
            <a:r>
              <a:rPr lang="cs-CZ" b="1" dirty="0"/>
              <a:t>IoT Trends</a:t>
            </a:r>
          </a:p>
        </p:txBody>
      </p:sp>
      <p:sp>
        <p:nvSpPr>
          <p:cNvPr id="3" name="Zástupný text 2">
            <a:extLst>
              <a:ext uri="{FF2B5EF4-FFF2-40B4-BE49-F238E27FC236}">
                <a16:creationId xmlns:a16="http://schemas.microsoft.com/office/drawing/2014/main" id="{99BFA144-0F41-AA66-504C-A35C1F4DA442}"/>
              </a:ext>
            </a:extLst>
          </p:cNvPr>
          <p:cNvSpPr>
            <a:spLocks noGrp="1"/>
          </p:cNvSpPr>
          <p:nvPr>
            <p:ph type="body" sz="quarter" idx="14"/>
          </p:nvPr>
        </p:nvSpPr>
        <p:spPr>
          <a:xfrm>
            <a:off x="1675006" y="1886341"/>
            <a:ext cx="9637190" cy="3245241"/>
          </a:xfrm>
        </p:spPr>
        <p:txBody>
          <a:bodyPr/>
          <a:lstStyle/>
          <a:p>
            <a:pPr marL="342900" indent="-342900">
              <a:buFont typeface="Arial" panose="020B0604020202020204" pitchFamily="34" charset="0"/>
              <a:buChar char="•"/>
            </a:pPr>
            <a:r>
              <a:rPr lang="cs-CZ" err="1"/>
              <a:t>Trends</a:t>
            </a:r>
            <a:r>
              <a:rPr lang="cs-CZ"/>
              <a:t> in </a:t>
            </a:r>
            <a:r>
              <a:rPr lang="cs-CZ" err="1"/>
              <a:t>IoT</a:t>
            </a:r>
            <a:r>
              <a:rPr lang="cs-CZ"/>
              <a:t> use </a:t>
            </a:r>
            <a:r>
              <a:rPr lang="cs-CZ" err="1"/>
              <a:t>of</a:t>
            </a:r>
            <a:r>
              <a:rPr lang="cs-CZ"/>
              <a:t> AI/ML</a:t>
            </a:r>
          </a:p>
          <a:p>
            <a:pPr marL="342900" indent="-342900">
              <a:buFont typeface="Arial" panose="020B0604020202020204" pitchFamily="34" charset="0"/>
              <a:buChar char="•"/>
            </a:pPr>
            <a:r>
              <a:rPr lang="cs-CZ"/>
              <a:t>Development </a:t>
            </a:r>
            <a:r>
              <a:rPr lang="cs-CZ" err="1"/>
              <a:t>of</a:t>
            </a:r>
            <a:r>
              <a:rPr lang="cs-CZ"/>
              <a:t> </a:t>
            </a:r>
            <a:r>
              <a:rPr lang="cs-CZ" err="1"/>
              <a:t>wireless</a:t>
            </a:r>
            <a:r>
              <a:rPr lang="cs-CZ"/>
              <a:t> </a:t>
            </a:r>
            <a:r>
              <a:rPr lang="cs-CZ" err="1"/>
              <a:t>technologies</a:t>
            </a:r>
            <a:r>
              <a:rPr lang="cs-CZ"/>
              <a:t> (5G, NB)</a:t>
            </a:r>
          </a:p>
          <a:p>
            <a:pPr marL="342900" indent="-342900">
              <a:buFont typeface="Arial" panose="020B0604020202020204" pitchFamily="34" charset="0"/>
              <a:buChar char="•"/>
            </a:pPr>
            <a:r>
              <a:rPr lang="cs-CZ" err="1"/>
              <a:t>Power</a:t>
            </a:r>
            <a:r>
              <a:rPr lang="cs-CZ"/>
              <a:t> </a:t>
            </a:r>
            <a:r>
              <a:rPr lang="cs-CZ" err="1"/>
              <a:t>supply</a:t>
            </a:r>
            <a:r>
              <a:rPr lang="cs-CZ"/>
              <a:t> development</a:t>
            </a:r>
          </a:p>
          <a:p>
            <a:pPr marL="800100" lvl="1" indent="-342900" algn="l">
              <a:buFont typeface="Arial" panose="020B0604020202020204" pitchFamily="34" charset="0"/>
              <a:buChar char="•"/>
            </a:pPr>
            <a:r>
              <a:rPr lang="cs-CZ" err="1"/>
              <a:t>battery</a:t>
            </a:r>
            <a:endParaRPr lang="cs-CZ"/>
          </a:p>
          <a:p>
            <a:pPr marL="800100" lvl="1" indent="-342900" algn="l">
              <a:buFont typeface="Arial" panose="020B0604020202020204" pitchFamily="34" charset="0"/>
              <a:buChar char="•"/>
            </a:pPr>
            <a:r>
              <a:rPr lang="cs-CZ" err="1"/>
              <a:t>alternative</a:t>
            </a:r>
            <a:endParaRPr lang="cs-CZ"/>
          </a:p>
          <a:p>
            <a:pPr marL="342900" indent="-342900">
              <a:buFont typeface="Arial" panose="020B0604020202020204" pitchFamily="34" charset="0"/>
              <a:buChar char="•"/>
            </a:pPr>
            <a:r>
              <a:rPr lang="cs-CZ" err="1"/>
              <a:t>Healthcare</a:t>
            </a:r>
            <a:endParaRPr lang="cs-CZ"/>
          </a:p>
          <a:p>
            <a:pPr marL="342900" indent="-342900">
              <a:buFont typeface="Arial" panose="020B0604020202020204" pitchFamily="34" charset="0"/>
              <a:buChar char="•"/>
            </a:pPr>
            <a:r>
              <a:rPr lang="cs-CZ" err="1"/>
              <a:t>Agriculture</a:t>
            </a:r>
            <a:r>
              <a:rPr lang="cs-CZ"/>
              <a:t>, biology</a:t>
            </a:r>
          </a:p>
          <a:p>
            <a:pPr marL="342900" indent="-342900">
              <a:buFont typeface="Arial" panose="020B0604020202020204" pitchFamily="34" charset="0"/>
              <a:buChar char="•"/>
            </a:pPr>
            <a:r>
              <a:rPr lang="cs-CZ" err="1"/>
              <a:t>Safety</a:t>
            </a:r>
            <a:endParaRPr lang="cs-CZ"/>
          </a:p>
          <a:p>
            <a:pPr marL="342900" indent="-342900">
              <a:buFont typeface="Arial" panose="020B0604020202020204" pitchFamily="34" charset="0"/>
              <a:buChar char="•"/>
            </a:pPr>
            <a:r>
              <a:rPr lang="cs-CZ"/>
              <a:t>Transport/</a:t>
            </a:r>
            <a:r>
              <a:rPr lang="cs-CZ" err="1"/>
              <a:t>Cities</a:t>
            </a:r>
            <a:endParaRPr lang="cs-CZ"/>
          </a:p>
          <a:p>
            <a:pPr marL="342900" indent="-342900">
              <a:buFont typeface="Arial" panose="020B0604020202020204" pitchFamily="34" charset="0"/>
              <a:buChar char="•"/>
            </a:pPr>
            <a:r>
              <a:rPr lang="cs-CZ" err="1"/>
              <a:t>Energy</a:t>
            </a:r>
            <a:r>
              <a:rPr lang="cs-CZ"/>
              <a:t> </a:t>
            </a:r>
            <a:r>
              <a:rPr lang="cs-CZ" err="1"/>
              <a:t>saving</a:t>
            </a:r>
            <a:endParaRPr lang="cs-CZ"/>
          </a:p>
          <a:p>
            <a:pPr marL="342900" indent="-342900">
              <a:buFont typeface="Arial" panose="020B0604020202020204" pitchFamily="34" charset="0"/>
              <a:buChar char="•"/>
            </a:pPr>
            <a:endParaRPr lang="cs-CZ"/>
          </a:p>
        </p:txBody>
      </p:sp>
    </p:spTree>
    <p:extLst>
      <p:ext uri="{BB962C8B-B14F-4D97-AF65-F5344CB8AC3E}">
        <p14:creationId xmlns:p14="http://schemas.microsoft.com/office/powerpoint/2010/main" val="401994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05</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6018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864955" y="2062466"/>
            <a:ext cx="700387" cy="566443"/>
          </a:xfrm>
          <a:prstGeom prst="rect">
            <a:avLst/>
          </a:prstGeom>
        </p:spPr>
        <p:txBody>
          <a:bodyPr/>
          <a:lstStyle/>
          <a:p>
            <a:r>
              <a:rPr lang="en-US"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700251" y="2062467"/>
            <a:ext cx="4541325" cy="566444"/>
          </a:xfrm>
          <a:prstGeom prst="rect">
            <a:avLst/>
          </a:prstGeom>
        </p:spPr>
        <p:txBody>
          <a:bodyPr/>
          <a:lstStyle/>
          <a:p>
            <a:r>
              <a:rPr lang="cs-CZ" dirty="0" err="1"/>
              <a:t>IoT</a:t>
            </a:r>
            <a:r>
              <a:rPr lang="cs-CZ" dirty="0"/>
              <a:t> in </a:t>
            </a:r>
            <a:r>
              <a:rPr lang="cs-CZ" dirty="0" err="1"/>
              <a:t>agriculture</a:t>
            </a:r>
            <a:endParaRPr lang="en-US"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864955" y="2640328"/>
            <a:ext cx="700387" cy="566443"/>
          </a:xfrm>
          <a:prstGeom prst="rect">
            <a:avLst/>
          </a:prstGeom>
        </p:spPr>
        <p:txBody>
          <a:bodyPr/>
          <a:lstStyle/>
          <a:p>
            <a:r>
              <a:rPr lang="en-US"/>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700251" y="2640329"/>
            <a:ext cx="4541325" cy="566444"/>
          </a:xfrm>
          <a:prstGeom prst="rect">
            <a:avLst/>
          </a:prstGeom>
        </p:spPr>
        <p:txBody>
          <a:bodyPr/>
          <a:lstStyle/>
          <a:p>
            <a:r>
              <a:rPr lang="cs-CZ" dirty="0" err="1"/>
              <a:t>Precision</a:t>
            </a:r>
            <a:r>
              <a:rPr lang="cs-CZ" dirty="0"/>
              <a:t> </a:t>
            </a:r>
            <a:r>
              <a:rPr lang="cs-CZ" dirty="0" err="1"/>
              <a:t>agriculture</a:t>
            </a:r>
            <a:endParaRPr lang="en-US"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864955" y="3219397"/>
            <a:ext cx="700387" cy="566443"/>
          </a:xfrm>
          <a:prstGeom prst="rect">
            <a:avLst/>
          </a:prstGeom>
        </p:spPr>
        <p:txBody>
          <a:bodyPr/>
          <a:lstStyle/>
          <a:p>
            <a:r>
              <a:rPr lang="en-US"/>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700251" y="3219398"/>
            <a:ext cx="4541325" cy="566444"/>
          </a:xfrm>
          <a:prstGeom prst="rect">
            <a:avLst/>
          </a:prstGeom>
        </p:spPr>
        <p:txBody>
          <a:bodyPr/>
          <a:lstStyle/>
          <a:p>
            <a:r>
              <a:rPr lang="cs-CZ" err="1"/>
              <a:t>IoT</a:t>
            </a:r>
            <a:r>
              <a:rPr lang="cs-CZ"/>
              <a:t> in use – Case Study</a:t>
            </a:r>
            <a:endParaRPr lang="en-US"/>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864955" y="3801723"/>
            <a:ext cx="700387" cy="566443"/>
          </a:xfrm>
          <a:prstGeom prst="rect">
            <a:avLst/>
          </a:prstGeom>
        </p:spPr>
        <p:txBody>
          <a:bodyPr/>
          <a:lstStyle/>
          <a:p>
            <a:r>
              <a:rPr lang="en-US"/>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700251" y="3801724"/>
            <a:ext cx="4541325" cy="566444"/>
          </a:xfrm>
          <a:prstGeom prst="rect">
            <a:avLst/>
          </a:prstGeom>
        </p:spPr>
        <p:txBody>
          <a:bodyPr/>
          <a:lstStyle/>
          <a:p>
            <a:r>
              <a:rPr lang="cs-CZ" err="1"/>
              <a:t>Further</a:t>
            </a:r>
            <a:r>
              <a:rPr lang="cs-CZ"/>
              <a:t> development, </a:t>
            </a:r>
            <a:r>
              <a:rPr lang="cs-CZ" err="1"/>
              <a:t>criticism</a:t>
            </a:r>
            <a:r>
              <a:rPr lang="cs-CZ"/>
              <a:t>, trend</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30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554168" y="2580509"/>
            <a:ext cx="5617029" cy="1748012"/>
            <a:chOff x="2156224" y="3114739"/>
            <a:chExt cx="8867227" cy="1748012"/>
          </a:xfrm>
        </p:grpSpPr>
        <p:cxnSp>
          <p:nvCxnSpPr>
            <p:cNvPr id="29" name="Straight Connector 28">
              <a:extLst>
                <a:ext uri="{FF2B5EF4-FFF2-40B4-BE49-F238E27FC236}">
                  <a16:creationId xmlns:a16="http://schemas.microsoft.com/office/drawing/2014/main" id="{1CAF9BDE-12B2-80E2-8558-226E9AD0E1AE}"/>
                </a:ext>
              </a:extLst>
            </p:cNvPr>
            <p:cNvCxnSpPr>
              <a:cxnSpLocks/>
            </p:cNvCxnSpPr>
            <p:nvPr userDrawn="1"/>
          </p:nvCxnSpPr>
          <p:spPr>
            <a:xfrm flipV="1">
              <a:off x="2156224" y="3114739"/>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
        <p:nvSpPr>
          <p:cNvPr id="2" name="Text Placeholder 19">
            <a:extLst>
              <a:ext uri="{FF2B5EF4-FFF2-40B4-BE49-F238E27FC236}">
                <a16:creationId xmlns:a16="http://schemas.microsoft.com/office/drawing/2014/main" id="{588DB844-BA2F-DB2D-B91A-36C8AA7D5A4B}"/>
              </a:ext>
            </a:extLst>
          </p:cNvPr>
          <p:cNvSpPr txBox="1">
            <a:spLocks/>
          </p:cNvSpPr>
          <p:nvPr/>
        </p:nvSpPr>
        <p:spPr>
          <a:xfrm>
            <a:off x="5864955" y="4365001"/>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a:buNone/>
              <a:defRPr sz="3200" b="1" kern="1200" baseline="0">
                <a:solidFill>
                  <a:srgbClr val="00777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a:t>05</a:t>
            </a:r>
            <a:endParaRPr lang="en-US"/>
          </a:p>
        </p:txBody>
      </p:sp>
      <p:sp>
        <p:nvSpPr>
          <p:cNvPr id="3" name="Text Placeholder 20">
            <a:extLst>
              <a:ext uri="{FF2B5EF4-FFF2-40B4-BE49-F238E27FC236}">
                <a16:creationId xmlns:a16="http://schemas.microsoft.com/office/drawing/2014/main" id="{936AECED-1BAE-1394-6E68-163F23850EB6}"/>
              </a:ext>
            </a:extLst>
          </p:cNvPr>
          <p:cNvSpPr txBox="1">
            <a:spLocks/>
          </p:cNvSpPr>
          <p:nvPr/>
        </p:nvSpPr>
        <p:spPr>
          <a:xfrm>
            <a:off x="6700251" y="4365002"/>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Lets Practice</a:t>
            </a:r>
            <a:endParaRPr lang="cs-CZ" dirty="0"/>
          </a:p>
        </p:txBody>
      </p:sp>
    </p:spTree>
    <p:extLst>
      <p:ext uri="{BB962C8B-B14F-4D97-AF65-F5344CB8AC3E}">
        <p14:creationId xmlns:p14="http://schemas.microsoft.com/office/powerpoint/2010/main" val="166778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6745-EC2F-EF0F-2BEE-8F7E857F86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F2CCA4-2A2D-A867-94FD-3ED4D8643049}"/>
              </a:ext>
            </a:extLst>
          </p:cNvPr>
          <p:cNvSpPr>
            <a:spLocks noGrp="1"/>
          </p:cNvSpPr>
          <p:nvPr>
            <p:ph type="body" sz="quarter" idx="16"/>
          </p:nvPr>
        </p:nvSpPr>
        <p:spPr>
          <a:xfrm>
            <a:off x="568777" y="675210"/>
            <a:ext cx="10052954" cy="803654"/>
          </a:xfrm>
          <a:prstGeom prst="rect">
            <a:avLst/>
          </a:prstGeom>
        </p:spPr>
        <p:txBody>
          <a:bodyPr/>
          <a:lstStyle/>
          <a:p>
            <a:r>
              <a:rPr lang="en-GB" b="1"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rPr>
              <a:t>Learner Exercise:</a:t>
            </a:r>
            <a:endParaRPr lang="sk-SK"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9F8A1B4-8BC5-02F9-4C58-08B8AFD03087}"/>
              </a:ext>
            </a:extLst>
          </p:cNvPr>
          <p:cNvSpPr>
            <a:spLocks noGrp="1"/>
          </p:cNvSpPr>
          <p:nvPr>
            <p:ph type="body" sz="quarter" idx="19"/>
          </p:nvPr>
        </p:nvSpPr>
        <p:spPr>
          <a:xfrm>
            <a:off x="568777" y="1624109"/>
            <a:ext cx="10670723" cy="4558681"/>
          </a:xfrm>
          <a:prstGeom prst="rect">
            <a:avLst/>
          </a:prstGeom>
        </p:spPr>
        <p:txBody>
          <a:bodyPr lIns="91440" tIns="45720" rIns="91440" bIns="45720" anchor="t"/>
          <a:lstStyle/>
          <a:p>
            <a:pPr>
              <a:lnSpc>
                <a:spcPct val="100000"/>
              </a:lnSpc>
              <a:spcBef>
                <a:spcPts val="600"/>
              </a:spcBef>
              <a:buNone/>
            </a:pPr>
            <a:r>
              <a:rPr lang="en-US" b="1" dirty="0"/>
              <a:t>Practical Activity:</a:t>
            </a:r>
            <a:r>
              <a:rPr lang="en-US" dirty="0"/>
              <a:t> </a:t>
            </a:r>
            <a:r>
              <a:rPr lang="en-US" i="1" dirty="0"/>
              <a:t>"Find a Smart Solution"</a:t>
            </a:r>
            <a:endParaRPr lang="en-US" dirty="0"/>
          </a:p>
          <a:p>
            <a:pPr marL="0" indent="0" algn="just">
              <a:lnSpc>
                <a:spcPct val="100000"/>
              </a:lnSpc>
              <a:spcBef>
                <a:spcPts val="600"/>
              </a:spcBef>
            </a:pPr>
            <a:r>
              <a:rPr lang="en-US" dirty="0"/>
              <a:t>Research a real-world example of an IoT-based technology used in agriculture (e.g., soil moisture sensor, smart irrigation system, livestock tracking).</a:t>
            </a:r>
            <a:endParaRPr lang="cs-CZ" dirty="0">
              <a:ea typeface="Calibri" panose="020F0502020204030204"/>
              <a:cs typeface="Calibri" panose="020F0502020204030204"/>
            </a:endParaRPr>
          </a:p>
          <a:p>
            <a:pPr marL="0" indent="0" algn="just">
              <a:lnSpc>
                <a:spcPct val="100000"/>
              </a:lnSpc>
              <a:spcBef>
                <a:spcPts val="600"/>
              </a:spcBef>
            </a:pPr>
            <a:endParaRPr lang="en-US" b="1" dirty="0"/>
          </a:p>
          <a:p>
            <a:pPr marL="0" indent="0" algn="just">
              <a:lnSpc>
                <a:spcPct val="100000"/>
              </a:lnSpc>
              <a:spcBef>
                <a:spcPts val="600"/>
              </a:spcBef>
            </a:pPr>
            <a:r>
              <a:rPr lang="en-US" b="1" dirty="0"/>
              <a:t>Task:</a:t>
            </a:r>
            <a:r>
              <a:rPr lang="en-US" dirty="0"/>
              <a:t> Describe how the technology works, what benefits it brings, and what challenges may arise in its use.</a:t>
            </a:r>
            <a:r>
              <a:rPr lang="cs-CZ" dirty="0"/>
              <a:t> </a:t>
            </a:r>
            <a:r>
              <a:rPr lang="en-US" dirty="0"/>
              <a:t>Length: 100–150 words.</a:t>
            </a:r>
            <a:endParaRPr lang="cs-CZ" dirty="0">
              <a:ea typeface="Calibri" panose="020F0502020204030204"/>
              <a:cs typeface="Calibri" panose="020F0502020204030204"/>
            </a:endParaRPr>
          </a:p>
          <a:p>
            <a:pPr marL="0" indent="0">
              <a:lnSpc>
                <a:spcPct val="100000"/>
              </a:lnSpc>
              <a:spcBef>
                <a:spcPts val="600"/>
              </a:spcBef>
            </a:pPr>
            <a:endParaRPr lang="en-US" b="1" dirty="0"/>
          </a:p>
          <a:p>
            <a:pPr marL="0" indent="0">
              <a:lnSpc>
                <a:spcPct val="100000"/>
              </a:lnSpc>
              <a:spcBef>
                <a:spcPts val="600"/>
              </a:spcBef>
            </a:pPr>
            <a:r>
              <a:rPr lang="en-US" b="1" dirty="0"/>
              <a:t>Optional:</a:t>
            </a:r>
            <a:r>
              <a:rPr lang="en-US" dirty="0"/>
              <a:t> Attach a video or image demonstrating the syst</a:t>
            </a:r>
            <a:r>
              <a:rPr lang="cs-CZ" dirty="0"/>
              <a:t>e</a:t>
            </a:r>
            <a:r>
              <a:rPr lang="en-US" dirty="0"/>
              <a:t>m</a:t>
            </a:r>
            <a:r>
              <a:rPr lang="cs-CZ" dirty="0"/>
              <a:t>.</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429387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A8CB-8F40-80AE-1837-792DAABB7F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3A92592-EB4B-C05B-318B-5DD286B8A529}"/>
              </a:ext>
            </a:extLst>
          </p:cNvPr>
          <p:cNvSpPr>
            <a:spLocks noGrp="1"/>
          </p:cNvSpPr>
          <p:nvPr>
            <p:ph type="body" sz="quarter" idx="19"/>
          </p:nvPr>
        </p:nvSpPr>
        <p:spPr>
          <a:xfrm>
            <a:off x="568777" y="1624109"/>
            <a:ext cx="10575473" cy="4558681"/>
          </a:xfrm>
          <a:prstGeom prst="rect">
            <a:avLst/>
          </a:prstGeom>
        </p:spPr>
        <p:txBody>
          <a:bodyPr lIns="91440" tIns="45720" rIns="91440" bIns="45720" anchor="t"/>
          <a:lstStyle/>
          <a:p>
            <a:pPr>
              <a:lnSpc>
                <a:spcPct val="100000"/>
              </a:lnSpc>
              <a:spcBef>
                <a:spcPts val="600"/>
              </a:spcBef>
            </a:pPr>
            <a:r>
              <a:rPr lang="en-US" sz="2800" b="1" dirty="0"/>
              <a:t>Discussion Prompt:</a:t>
            </a:r>
            <a:endParaRPr lang="cs-CZ" sz="2800" dirty="0"/>
          </a:p>
          <a:p>
            <a:pPr>
              <a:lnSpc>
                <a:spcPct val="100000"/>
              </a:lnSpc>
              <a:spcBef>
                <a:spcPts val="600"/>
              </a:spcBef>
            </a:pPr>
            <a:r>
              <a:rPr lang="en-US" sz="2800" dirty="0"/>
              <a:t>Which areas of agriculture do you think should be digitalized next? What ethical, technical, or </a:t>
            </a:r>
            <a:r>
              <a:rPr lang="en-US" sz="2800" dirty="0" err="1"/>
              <a:t>organisational</a:t>
            </a:r>
            <a:r>
              <a:rPr lang="en-US" sz="2800" dirty="0"/>
              <a:t> barriers might prevent wider adoption of IoT on typical farms?</a:t>
            </a:r>
            <a:endParaRPr lang="cs-CZ" sz="2800" dirty="0">
              <a:ea typeface="Calibri"/>
              <a:cs typeface="Calibri"/>
            </a:endParaRPr>
          </a:p>
          <a:p>
            <a:pPr>
              <a:lnSpc>
                <a:spcPct val="100000"/>
              </a:lnSpc>
              <a:spcBef>
                <a:spcPts val="600"/>
              </a:spcBef>
            </a:pPr>
            <a:endParaRPr lang="en-US" sz="2800" dirty="0"/>
          </a:p>
          <a:p>
            <a:pPr>
              <a:lnSpc>
                <a:spcPct val="100000"/>
              </a:lnSpc>
              <a:spcBef>
                <a:spcPts val="600"/>
              </a:spcBef>
            </a:pPr>
            <a:r>
              <a:rPr lang="en-US" sz="2800" b="1" dirty="0"/>
              <a:t>Purpose:</a:t>
            </a:r>
            <a:r>
              <a:rPr lang="en-US" sz="2800" dirty="0"/>
              <a:t> </a:t>
            </a:r>
          </a:p>
          <a:p>
            <a:pPr>
              <a:lnSpc>
                <a:spcPct val="100000"/>
              </a:lnSpc>
              <a:spcBef>
                <a:spcPts val="600"/>
              </a:spcBef>
            </a:pPr>
            <a:r>
              <a:rPr lang="en-US" sz="2800" dirty="0"/>
              <a:t>Connect theory with practice, promote critical thinking, and assess the</a:t>
            </a:r>
          </a:p>
          <a:p>
            <a:pPr>
              <a:lnSpc>
                <a:spcPct val="100000"/>
              </a:lnSpc>
              <a:spcBef>
                <a:spcPts val="600"/>
              </a:spcBef>
              <a:buNone/>
            </a:pPr>
            <a:r>
              <a:rPr lang="en-US" sz="2800" dirty="0"/>
              <a:t>real-world impact of digitalization in agriculture.</a:t>
            </a:r>
            <a:endParaRPr lang="en-US" sz="2800" dirty="0">
              <a:ea typeface="Calibri"/>
              <a:cs typeface="Calibri"/>
            </a:endParaRPr>
          </a:p>
        </p:txBody>
      </p:sp>
      <p:sp>
        <p:nvSpPr>
          <p:cNvPr id="6" name="Text Placeholder 3">
            <a:extLst>
              <a:ext uri="{FF2B5EF4-FFF2-40B4-BE49-F238E27FC236}">
                <a16:creationId xmlns:a16="http://schemas.microsoft.com/office/drawing/2014/main" id="{89B9D4CA-12FF-96B8-8E63-A1FDB8A0C3D7}"/>
              </a:ext>
            </a:extLst>
          </p:cNvPr>
          <p:cNvSpPr txBox="1">
            <a:spLocks/>
          </p:cNvSpPr>
          <p:nvPr/>
        </p:nvSpPr>
        <p:spPr>
          <a:xfrm>
            <a:off x="568777" y="675210"/>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kern="100" dirty="0">
                <a:highlight>
                  <a:srgbClr val="EEA821"/>
                </a:highlight>
                <a:latin typeface="Aptos" panose="020B0004020202020204" pitchFamily="34" charset="0"/>
                <a:ea typeface="Aptos" panose="020B0004020202020204" pitchFamily="34" charset="0"/>
                <a:cs typeface="Times New Roman" panose="02020603050405020304" pitchFamily="18" charset="0"/>
              </a:rPr>
              <a:t>Group Exercise:</a:t>
            </a:r>
            <a:endParaRPr lang="sk-SK" kern="100" dirty="0">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6429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D8FE0A73-CFC8-07C1-6095-BF72EAED0E74}"/>
              </a:ext>
            </a:extLst>
          </p:cNvPr>
          <p:cNvSpPr>
            <a:spLocks noGrp="1"/>
          </p:cNvSpPr>
          <p:nvPr>
            <p:ph type="body" sz="quarter" idx="21"/>
          </p:nvPr>
        </p:nvSpPr>
        <p:spPr>
          <a:xfrm>
            <a:off x="6157355" y="2973616"/>
            <a:ext cx="5588543" cy="1694661"/>
          </a:xfrm>
        </p:spPr>
        <p:txBody>
          <a:bodyPr lIns="91440" tIns="45720" rIns="91440" bIns="45720" anchor="ctr">
            <a:normAutofit fontScale="92500" lnSpcReduction="10000"/>
          </a:bodyPr>
          <a:lstStyle/>
          <a:p>
            <a:endParaRPr lang="en-GB" sz="2400" dirty="0"/>
          </a:p>
          <a:p>
            <a:r>
              <a:rPr lang="en-GB" sz="2400"/>
              <a:t>You have finished </a:t>
            </a:r>
            <a:r>
              <a:rPr lang="en-GB" sz="2400" dirty="0"/>
              <a:t>the first module of </a:t>
            </a:r>
            <a:r>
              <a:rPr lang="en-GB" sz="2400" b="1" dirty="0"/>
              <a:t>Course 1</a:t>
            </a:r>
            <a:r>
              <a:rPr lang="en-GB" sz="2400" dirty="0"/>
              <a:t>! Keep going on this learning journey. </a:t>
            </a:r>
            <a:endParaRPr lang="en-US" sz="2400" dirty="0">
              <a:solidFill>
                <a:srgbClr val="000000"/>
              </a:solidFill>
              <a:ea typeface="Calibri"/>
              <a:cs typeface="Calibri"/>
            </a:endParaRPr>
          </a:p>
          <a:p>
            <a:r>
              <a:rPr lang="en-GB" sz="2400" dirty="0"/>
              <a:t>In the </a:t>
            </a:r>
            <a:r>
              <a:rPr lang="en-GB" sz="2400" b="1" dirty="0"/>
              <a:t>next module </a:t>
            </a:r>
            <a:r>
              <a:rPr lang="en-GB" sz="2400" dirty="0"/>
              <a:t>you will learn about </a:t>
            </a:r>
            <a:r>
              <a:rPr lang="en-GB" sz="2400" b="1" dirty="0"/>
              <a:t>IoT devices, sensors, actuators, converters. </a:t>
            </a:r>
            <a:endParaRPr lang="en-US" sz="2400" b="1" dirty="0">
              <a:solidFill>
                <a:srgbClr val="000000"/>
              </a:solidFill>
              <a:ea typeface="Calibri"/>
              <a:cs typeface="Calibri"/>
            </a:endParaRPr>
          </a:p>
          <a:p>
            <a:endParaRPr lang="cs-CZ" dirty="0">
              <a:ea typeface="Calibri"/>
              <a:cs typeface="Calibri"/>
            </a:endParaRPr>
          </a:p>
        </p:txBody>
      </p:sp>
      <p:sp>
        <p:nvSpPr>
          <p:cNvPr id="6" name="Zástupný text 5">
            <a:extLst>
              <a:ext uri="{FF2B5EF4-FFF2-40B4-BE49-F238E27FC236}">
                <a16:creationId xmlns:a16="http://schemas.microsoft.com/office/drawing/2014/main" id="{36184E10-5789-1CA3-7FC8-8861D3A0763E}"/>
              </a:ext>
            </a:extLst>
          </p:cNvPr>
          <p:cNvSpPr>
            <a:spLocks noGrp="1"/>
          </p:cNvSpPr>
          <p:nvPr>
            <p:ph type="body" sz="quarter" idx="22"/>
          </p:nvPr>
        </p:nvSpPr>
        <p:spPr>
          <a:xfrm>
            <a:off x="6096000" y="2257116"/>
            <a:ext cx="3195485" cy="837258"/>
          </a:xfrm>
        </p:spPr>
        <p:txBody>
          <a:bodyPr/>
          <a:lstStyle/>
          <a:p>
            <a:r>
              <a:rPr lang="cs-CZ" dirty="0"/>
              <a:t>Well done!</a:t>
            </a:r>
          </a:p>
        </p:txBody>
      </p:sp>
      <p:pic>
        <p:nvPicPr>
          <p:cNvPr id="8" name="Zástupný symbol obrázku 7" descr="Obsah obrázku obloha, venku, Zemědělské stroje, vozidlo&#10;&#10;Obsah vygenerovaný umělou inteligencí může být nesprávný.">
            <a:extLst>
              <a:ext uri="{FF2B5EF4-FFF2-40B4-BE49-F238E27FC236}">
                <a16:creationId xmlns:a16="http://schemas.microsoft.com/office/drawing/2014/main" id="{C215ED3A-2982-D0A1-ABF4-9734450AB3D9}"/>
              </a:ext>
            </a:extLst>
          </p:cNvPr>
          <p:cNvPicPr>
            <a:picLocks noGrp="1" noChangeAspect="1"/>
          </p:cNvPicPr>
          <p:nvPr>
            <p:ph type="pic" sz="quarter" idx="10"/>
          </p:nvPr>
        </p:nvPicPr>
        <p:blipFill>
          <a:blip r:embed="rId2"/>
          <a:srcRect l="22260" r="22260"/>
          <a:stretch>
            <a:fillRect/>
          </a:stretch>
        </p:blipFill>
        <p:spPr/>
      </p:pic>
      <p:sp>
        <p:nvSpPr>
          <p:cNvPr id="2" name="Text Placeholder 58">
            <a:extLst>
              <a:ext uri="{FF2B5EF4-FFF2-40B4-BE49-F238E27FC236}">
                <a16:creationId xmlns:a16="http://schemas.microsoft.com/office/drawing/2014/main" id="{871DDF9F-74D6-6FAB-DE64-915E994BE52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.eu</a:t>
            </a:r>
          </a:p>
        </p:txBody>
      </p:sp>
      <p:sp>
        <p:nvSpPr>
          <p:cNvPr id="25" name="Rectangle 24">
            <a:extLst>
              <a:ext uri="{FF2B5EF4-FFF2-40B4-BE49-F238E27FC236}">
                <a16:creationId xmlns:a16="http://schemas.microsoft.com/office/drawing/2014/main" id="{6577089E-AEE9-1CED-59C5-D7933D03B701}"/>
              </a:ext>
            </a:extLst>
          </p:cNvPr>
          <p:cNvSpPr/>
          <p:nvPr/>
        </p:nvSpPr>
        <p:spPr>
          <a:xfrm rot="5400000">
            <a:off x="2114876" y="2959912"/>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8587A99-02A6-409B-0750-35098F372528}"/>
              </a:ext>
            </a:extLst>
          </p:cNvPr>
          <p:cNvGrpSpPr/>
          <p:nvPr/>
        </p:nvGrpSpPr>
        <p:grpSpPr>
          <a:xfrm>
            <a:off x="626654" y="5794708"/>
            <a:ext cx="2817464" cy="475324"/>
            <a:chOff x="9893620" y="5409126"/>
            <a:chExt cx="1664680" cy="280842"/>
          </a:xfrm>
        </p:grpSpPr>
        <p:grpSp>
          <p:nvGrpSpPr>
            <p:cNvPr id="7" name="Graphic 3">
              <a:extLst>
                <a:ext uri="{FF2B5EF4-FFF2-40B4-BE49-F238E27FC236}">
                  <a16:creationId xmlns:a16="http://schemas.microsoft.com/office/drawing/2014/main" id="{D0B4A1BD-F26F-21A8-9001-3FEC481C63A8}"/>
                </a:ext>
              </a:extLst>
            </p:cNvPr>
            <p:cNvGrpSpPr/>
            <p:nvPr/>
          </p:nvGrpSpPr>
          <p:grpSpPr>
            <a:xfrm>
              <a:off x="10931758" y="5409126"/>
              <a:ext cx="280634" cy="280634"/>
              <a:chOff x="1950027" y="2499889"/>
              <a:chExt cx="850463" cy="850463"/>
            </a:xfrm>
          </p:grpSpPr>
          <p:sp>
            <p:nvSpPr>
              <p:cNvPr id="20" name="Freeform 52">
                <a:extLst>
                  <a:ext uri="{FF2B5EF4-FFF2-40B4-BE49-F238E27FC236}">
                    <a16:creationId xmlns:a16="http://schemas.microsoft.com/office/drawing/2014/main" id="{48B57F96-429B-2E39-D6BC-2C664008FDC6}"/>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36D492FA-E76C-FEAC-92D8-E088BF6E347A}"/>
                  </a:ext>
                </a:extLst>
              </p:cNvPr>
              <p:cNvGrpSpPr/>
              <p:nvPr/>
            </p:nvGrpSpPr>
            <p:grpSpPr>
              <a:xfrm>
                <a:off x="2107521" y="2657382"/>
                <a:ext cx="535476" cy="535477"/>
                <a:chOff x="2107521" y="2657382"/>
                <a:chExt cx="535476" cy="535477"/>
              </a:xfrm>
              <a:solidFill>
                <a:srgbClr val="FFFFFF"/>
              </a:solidFill>
            </p:grpSpPr>
            <p:sp>
              <p:nvSpPr>
                <p:cNvPr id="22" name="Freeform 54">
                  <a:extLst>
                    <a:ext uri="{FF2B5EF4-FFF2-40B4-BE49-F238E27FC236}">
                      <a16:creationId xmlns:a16="http://schemas.microsoft.com/office/drawing/2014/main" id="{86477E74-E557-C089-790D-9B6619208EE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55">
                  <a:extLst>
                    <a:ext uri="{FF2B5EF4-FFF2-40B4-BE49-F238E27FC236}">
                      <a16:creationId xmlns:a16="http://schemas.microsoft.com/office/drawing/2014/main" id="{0BB9CD0F-03F4-8E50-45C1-D4C958A344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56">
                  <a:extLst>
                    <a:ext uri="{FF2B5EF4-FFF2-40B4-BE49-F238E27FC236}">
                      <a16:creationId xmlns:a16="http://schemas.microsoft.com/office/drawing/2014/main" id="{5C40081C-E245-EF58-C6C0-369E7149268D}"/>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 name="Graphic 3">
              <a:extLst>
                <a:ext uri="{FF2B5EF4-FFF2-40B4-BE49-F238E27FC236}">
                  <a16:creationId xmlns:a16="http://schemas.microsoft.com/office/drawing/2014/main" id="{EAE13013-CD2A-2CEC-7F36-B132287BE06B}"/>
                </a:ext>
              </a:extLst>
            </p:cNvPr>
            <p:cNvGrpSpPr/>
            <p:nvPr/>
          </p:nvGrpSpPr>
          <p:grpSpPr>
            <a:xfrm>
              <a:off x="10239527" y="5409126"/>
              <a:ext cx="280634" cy="280634"/>
              <a:chOff x="-147782" y="2499889"/>
              <a:chExt cx="850463" cy="850463"/>
            </a:xfrm>
          </p:grpSpPr>
          <p:sp>
            <p:nvSpPr>
              <p:cNvPr id="18" name="Freeform 50">
                <a:extLst>
                  <a:ext uri="{FF2B5EF4-FFF2-40B4-BE49-F238E27FC236}">
                    <a16:creationId xmlns:a16="http://schemas.microsoft.com/office/drawing/2014/main" id="{0864717C-3D18-E088-6352-884C2C31114B}"/>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51">
                <a:extLst>
                  <a:ext uri="{FF2B5EF4-FFF2-40B4-BE49-F238E27FC236}">
                    <a16:creationId xmlns:a16="http://schemas.microsoft.com/office/drawing/2014/main" id="{3DEE9C21-F765-AD02-5887-E40CF462F0D3}"/>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aphic 3">
              <a:extLst>
                <a:ext uri="{FF2B5EF4-FFF2-40B4-BE49-F238E27FC236}">
                  <a16:creationId xmlns:a16="http://schemas.microsoft.com/office/drawing/2014/main" id="{414E142E-72E1-8B74-0511-AF6B1D92FFDA}"/>
                </a:ext>
              </a:extLst>
            </p:cNvPr>
            <p:cNvGrpSpPr/>
            <p:nvPr/>
          </p:nvGrpSpPr>
          <p:grpSpPr>
            <a:xfrm>
              <a:off x="11277666" y="5409126"/>
              <a:ext cx="280634" cy="280634"/>
              <a:chOff x="2998302" y="2499889"/>
              <a:chExt cx="850463" cy="850463"/>
            </a:xfrm>
          </p:grpSpPr>
          <p:sp>
            <p:nvSpPr>
              <p:cNvPr id="16" name="Freeform 48">
                <a:extLst>
                  <a:ext uri="{FF2B5EF4-FFF2-40B4-BE49-F238E27FC236}">
                    <a16:creationId xmlns:a16="http://schemas.microsoft.com/office/drawing/2014/main" id="{6E2C6EC8-FD28-00E0-DF9D-6698D7B2C792}"/>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49">
                <a:extLst>
                  <a:ext uri="{FF2B5EF4-FFF2-40B4-BE49-F238E27FC236}">
                    <a16:creationId xmlns:a16="http://schemas.microsoft.com/office/drawing/2014/main" id="{0C58E56A-8A61-B8F6-ABF4-B8CE1933795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3">
              <a:extLst>
                <a:ext uri="{FF2B5EF4-FFF2-40B4-BE49-F238E27FC236}">
                  <a16:creationId xmlns:a16="http://schemas.microsoft.com/office/drawing/2014/main" id="{EDD6933A-FD51-4E7C-CE0F-F9441E377B68}"/>
                </a:ext>
              </a:extLst>
            </p:cNvPr>
            <p:cNvGrpSpPr/>
            <p:nvPr/>
          </p:nvGrpSpPr>
          <p:grpSpPr>
            <a:xfrm>
              <a:off x="9893620" y="5409126"/>
              <a:ext cx="280634" cy="280842"/>
              <a:chOff x="-1196056" y="2499889"/>
              <a:chExt cx="850463" cy="851093"/>
            </a:xfrm>
          </p:grpSpPr>
          <p:sp>
            <p:nvSpPr>
              <p:cNvPr id="14" name="Freeform 46">
                <a:extLst>
                  <a:ext uri="{FF2B5EF4-FFF2-40B4-BE49-F238E27FC236}">
                    <a16:creationId xmlns:a16="http://schemas.microsoft.com/office/drawing/2014/main" id="{9B4A4D44-F2DB-B66A-713C-2A97E287BD34}"/>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47">
                <a:extLst>
                  <a:ext uri="{FF2B5EF4-FFF2-40B4-BE49-F238E27FC236}">
                    <a16:creationId xmlns:a16="http://schemas.microsoft.com/office/drawing/2014/main" id="{DD8DEBA1-49AB-523C-3042-9515D6F7F32D}"/>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Freeform 44">
              <a:extLst>
                <a:ext uri="{FF2B5EF4-FFF2-40B4-BE49-F238E27FC236}">
                  <a16:creationId xmlns:a16="http://schemas.microsoft.com/office/drawing/2014/main" id="{DB3CCA39-8A77-E174-950F-4F0A9759839A}"/>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13" name="Graphic 12" descr="World with solid fill">
              <a:extLst>
                <a:ext uri="{FF2B5EF4-FFF2-40B4-BE49-F238E27FC236}">
                  <a16:creationId xmlns:a16="http://schemas.microsoft.com/office/drawing/2014/main" id="{BAA5FC82-6DA1-1D11-8B42-2C5C1187C1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3" name="Text Placeholder 18">
            <a:extLst>
              <a:ext uri="{FF2B5EF4-FFF2-40B4-BE49-F238E27FC236}">
                <a16:creationId xmlns:a16="http://schemas.microsoft.com/office/drawing/2014/main" id="{51496B8D-B506-5320-0636-FF014A17AE7B}"/>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spTree>
    <p:extLst>
      <p:ext uri="{BB962C8B-B14F-4D97-AF65-F5344CB8AC3E}">
        <p14:creationId xmlns:p14="http://schemas.microsoft.com/office/powerpoint/2010/main" val="401482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a:srcRect l="10271" r="10271"/>
          <a:stretch>
            <a:fill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4092869" y="2303656"/>
            <a:ext cx="4393705" cy="646331"/>
          </a:xfrm>
          <a:prstGeom prst="rect">
            <a:avLst/>
          </a:prstGeom>
          <a:solidFill>
            <a:srgbClr val="EEA821"/>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IoT </a:t>
            </a:r>
            <a:r>
              <a:rPr lang="en-US" sz="3600" b="1" dirty="0">
                <a:solidFill>
                  <a:schemeClr val="bg1"/>
                </a:solidFill>
                <a:latin typeface="Calibri" panose="020F0502020204030204" pitchFamily="34" charset="0"/>
                <a:cs typeface="Calibri" panose="020F0502020204030204" pitchFamily="34" charset="0"/>
              </a:rPr>
              <a:t>IN AGRICULTURE</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CE8B8987-CF52-71B5-14BA-5D5A51DACFA5}"/>
              </a:ext>
            </a:extLst>
          </p:cNvPr>
          <p:cNvPicPr>
            <a:picLocks noGrp="1" noChangeAspect="1"/>
          </p:cNvPicPr>
          <p:nvPr>
            <p:ph type="pic" sz="quarter" idx="10"/>
          </p:nvPr>
        </p:nvPicPr>
        <p:blipFill>
          <a:blip r:embed="rId2"/>
          <a:srcRect l="29333" r="29333"/>
          <a:stretch/>
        </p:blipFill>
        <p:spPr/>
      </p:pic>
      <p:sp>
        <p:nvSpPr>
          <p:cNvPr id="11" name="Text Placeholder 10"/>
          <p:cNvSpPr>
            <a:spLocks noGrp="1"/>
          </p:cNvSpPr>
          <p:nvPr>
            <p:ph type="body" sz="quarter" idx="13"/>
          </p:nvPr>
        </p:nvSpPr>
        <p:spPr>
          <a:xfrm>
            <a:off x="673053" y="756552"/>
            <a:ext cx="6027709" cy="697353"/>
          </a:xfrm>
        </p:spPr>
        <p:txBody>
          <a:bodyPr>
            <a:noAutofit/>
          </a:bodyPr>
          <a:lstStyle/>
          <a:p>
            <a:r>
              <a:rPr lang="en-US" b="1">
                <a:solidFill>
                  <a:srgbClr val="007772"/>
                </a:solidFill>
              </a:rPr>
              <a:t>IoT in agriculture/ smart agriculture</a:t>
            </a:r>
            <a:endParaRPr lang="en-US"/>
          </a:p>
        </p:txBody>
      </p:sp>
      <p:sp>
        <p:nvSpPr>
          <p:cNvPr id="12" name="Text Placeholder 11"/>
          <p:cNvSpPr>
            <a:spLocks noGrp="1"/>
          </p:cNvSpPr>
          <p:nvPr>
            <p:ph type="body" sz="quarter" idx="14"/>
          </p:nvPr>
        </p:nvSpPr>
        <p:spPr>
          <a:xfrm>
            <a:off x="673256" y="2038978"/>
            <a:ext cx="6023877" cy="3686908"/>
          </a:xfrm>
        </p:spPr>
        <p:txBody>
          <a:bodyPr lIns="91440" tIns="45720" rIns="91440" bIns="45720" anchor="t">
            <a:noAutofit/>
          </a:bodyPr>
          <a:lstStyle/>
          <a:p>
            <a:pPr marL="285750" indent="-285750">
              <a:buFont typeface="Arial" panose="020B0604020202020204" pitchFamily="34" charset="0"/>
              <a:buChar char="•"/>
            </a:pPr>
            <a:r>
              <a:rPr lang="cs-CZ" sz="2200" b="1"/>
              <a:t>Management </a:t>
            </a:r>
            <a:r>
              <a:rPr lang="cs-CZ" sz="2200" b="1" err="1"/>
              <a:t>systems</a:t>
            </a:r>
            <a:r>
              <a:rPr lang="cs-CZ" sz="2200" b="1"/>
              <a:t> </a:t>
            </a:r>
            <a:r>
              <a:rPr lang="cs-CZ" sz="2200"/>
              <a:t>- LPIS </a:t>
            </a:r>
            <a:r>
              <a:rPr lang="cs-CZ" sz="2200" err="1"/>
              <a:t>administration</a:t>
            </a:r>
            <a:r>
              <a:rPr lang="cs-CZ" sz="2200"/>
              <a:t> </a:t>
            </a:r>
            <a:r>
              <a:rPr lang="cs-CZ" sz="2200" err="1"/>
              <a:t>automation</a:t>
            </a:r>
            <a:r>
              <a:rPr lang="cs-CZ" sz="2200"/>
              <a:t>, "</a:t>
            </a:r>
            <a:r>
              <a:rPr lang="cs-CZ" sz="2200" err="1"/>
              <a:t>employee</a:t>
            </a:r>
            <a:r>
              <a:rPr lang="cs-CZ" sz="2200"/>
              <a:t> </a:t>
            </a:r>
            <a:r>
              <a:rPr lang="cs-CZ" sz="2200" err="1"/>
              <a:t>tracking</a:t>
            </a:r>
            <a:r>
              <a:rPr lang="cs-CZ" sz="2200"/>
              <a:t>"</a:t>
            </a:r>
          </a:p>
          <a:p>
            <a:pPr marL="285750" indent="-285750">
              <a:buFont typeface="Arial" panose="020B0604020202020204" pitchFamily="34" charset="0"/>
              <a:buChar char="•"/>
            </a:pPr>
            <a:r>
              <a:rPr lang="cs-CZ" sz="2200" b="1" err="1"/>
              <a:t>Security</a:t>
            </a:r>
            <a:r>
              <a:rPr lang="cs-CZ" sz="2200"/>
              <a:t> - </a:t>
            </a:r>
            <a:r>
              <a:rPr lang="cs-CZ" sz="2200" err="1"/>
              <a:t>Buildings</a:t>
            </a:r>
            <a:r>
              <a:rPr lang="cs-CZ" sz="2200"/>
              <a:t>, </a:t>
            </a:r>
            <a:r>
              <a:rPr lang="cs-CZ" sz="2200" err="1"/>
              <a:t>hay</a:t>
            </a:r>
            <a:r>
              <a:rPr lang="cs-CZ" sz="2200"/>
              <a:t> </a:t>
            </a:r>
            <a:r>
              <a:rPr lang="cs-CZ" sz="2200" err="1"/>
              <a:t>straw</a:t>
            </a:r>
            <a:r>
              <a:rPr lang="cs-CZ" sz="2200"/>
              <a:t> </a:t>
            </a:r>
            <a:r>
              <a:rPr lang="cs-CZ" sz="2200" err="1"/>
              <a:t>fires</a:t>
            </a:r>
            <a:r>
              <a:rPr lang="cs-CZ" sz="2200"/>
              <a:t>, </a:t>
            </a:r>
            <a:r>
              <a:rPr lang="cs-CZ" sz="2200" err="1"/>
              <a:t>floods</a:t>
            </a:r>
            <a:r>
              <a:rPr lang="cs-CZ" sz="2200"/>
              <a:t>, </a:t>
            </a:r>
            <a:r>
              <a:rPr lang="cs-CZ" sz="2200" err="1"/>
              <a:t>animals</a:t>
            </a:r>
            <a:r>
              <a:rPr lang="cs-CZ" sz="2200"/>
              <a:t>...</a:t>
            </a:r>
            <a:endParaRPr lang="cs-CZ" sz="2200">
              <a:ea typeface="Calibri"/>
              <a:cs typeface="Calibri"/>
            </a:endParaRPr>
          </a:p>
          <a:p>
            <a:pPr marL="285750" indent="-285750">
              <a:buFont typeface="Arial" panose="020B0604020202020204" pitchFamily="34" charset="0"/>
              <a:buChar char="•"/>
            </a:pPr>
            <a:r>
              <a:rPr lang="cs-CZ" sz="2200" b="1" err="1"/>
              <a:t>Sensors</a:t>
            </a:r>
            <a:r>
              <a:rPr lang="cs-CZ" sz="2200"/>
              <a:t> - </a:t>
            </a:r>
            <a:r>
              <a:rPr lang="cs-CZ" sz="2200" err="1"/>
              <a:t>weather</a:t>
            </a:r>
            <a:r>
              <a:rPr lang="cs-CZ" sz="2200"/>
              <a:t> station</a:t>
            </a:r>
            <a:endParaRPr lang="cs-CZ" sz="2200">
              <a:ea typeface="Calibri"/>
              <a:cs typeface="Calibri"/>
            </a:endParaRPr>
          </a:p>
          <a:p>
            <a:pPr marL="285750" indent="-285750">
              <a:buFont typeface="Arial" panose="020B0604020202020204" pitchFamily="34" charset="0"/>
              <a:buChar char="•"/>
            </a:pPr>
            <a:r>
              <a:rPr lang="cs-CZ" sz="2200" b="1"/>
              <a:t>Robotisation</a:t>
            </a:r>
          </a:p>
          <a:p>
            <a:pPr marL="285750" indent="-285750">
              <a:buFont typeface="Arial" panose="020B0604020202020204" pitchFamily="34" charset="0"/>
              <a:buChar char="•"/>
            </a:pPr>
            <a:r>
              <a:rPr lang="cs-CZ" sz="2200" b="1" err="1"/>
              <a:t>Precision</a:t>
            </a:r>
            <a:r>
              <a:rPr lang="cs-CZ" sz="2200"/>
              <a:t> </a:t>
            </a:r>
            <a:r>
              <a:rPr lang="cs-CZ" sz="2200" b="1" err="1"/>
              <a:t>farming</a:t>
            </a:r>
            <a:r>
              <a:rPr lang="cs-CZ" sz="2200"/>
              <a:t> - Plant </a:t>
            </a:r>
            <a:r>
              <a:rPr lang="cs-CZ" sz="2200" err="1"/>
              <a:t>production</a:t>
            </a:r>
            <a:endParaRPr lang="cs-CZ" sz="2200"/>
          </a:p>
          <a:p>
            <a:pPr marL="742950" lvl="1" indent="-285750">
              <a:buFont typeface="Arial" panose="020B0604020202020204" pitchFamily="34" charset="0"/>
              <a:buChar char="•"/>
            </a:pPr>
            <a:r>
              <a:rPr lang="cs-CZ" sz="2200" err="1"/>
              <a:t>Fields</a:t>
            </a:r>
            <a:r>
              <a:rPr lang="cs-CZ" sz="2200"/>
              <a:t>, </a:t>
            </a:r>
            <a:r>
              <a:rPr lang="cs-CZ" sz="2200" err="1"/>
              <a:t>orchards</a:t>
            </a:r>
            <a:r>
              <a:rPr lang="cs-CZ" sz="2200"/>
              <a:t>, </a:t>
            </a:r>
            <a:r>
              <a:rPr lang="cs-CZ" sz="2200" err="1"/>
              <a:t>greenhouses</a:t>
            </a:r>
            <a:endParaRPr lang="cs-CZ" sz="2200"/>
          </a:p>
          <a:p>
            <a:pPr marL="285750" indent="-285750">
              <a:buFont typeface="Arial" panose="020B0604020202020204" pitchFamily="34" charset="0"/>
              <a:buChar char="•"/>
            </a:pPr>
            <a:r>
              <a:rPr lang="cs-CZ" sz="2200" b="1"/>
              <a:t>Animal </a:t>
            </a:r>
            <a:r>
              <a:rPr lang="cs-CZ" sz="2200" b="1" err="1"/>
              <a:t>production</a:t>
            </a:r>
            <a:endParaRPr lang="cs-CZ" sz="2200" b="1"/>
          </a:p>
          <a:p>
            <a:pPr marL="285750" indent="-285750">
              <a:buFont typeface="Arial" panose="020B0604020202020204" pitchFamily="34" charset="0"/>
              <a:buChar char="•"/>
            </a:pPr>
            <a:r>
              <a:rPr lang="cs-CZ" sz="2200" b="1" err="1"/>
              <a:t>Forestry</a:t>
            </a:r>
            <a:endParaRPr lang="cs-CZ" sz="2200" b="1"/>
          </a:p>
          <a:p>
            <a:pPr marL="285750" indent="-285750">
              <a:buFont typeface="Arial" panose="020B0604020202020204" pitchFamily="34" charset="0"/>
              <a:buChar char="•"/>
            </a:pPr>
            <a:r>
              <a:rPr lang="cs-CZ" sz="2200" b="1" err="1"/>
              <a:t>Water</a:t>
            </a:r>
            <a:r>
              <a:rPr lang="cs-CZ" sz="2200" b="1"/>
              <a:t> management</a:t>
            </a:r>
            <a:endParaRPr lang="cs-CZ" sz="2200" b="1">
              <a:ea typeface="Calibri"/>
              <a:cs typeface="Calibri"/>
            </a:endParaRP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60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B4696-A360-AE38-6B18-46500C353834}"/>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135C7CF8-9DE5-43F4-5B27-8F857D12628B}"/>
              </a:ext>
            </a:extLst>
          </p:cNvPr>
          <p:cNvSpPr>
            <a:spLocks noGrp="1"/>
          </p:cNvSpPr>
          <p:nvPr>
            <p:ph type="body" sz="quarter" idx="13"/>
          </p:nvPr>
        </p:nvSpPr>
        <p:spPr>
          <a:xfrm>
            <a:off x="1675006" y="675513"/>
            <a:ext cx="9649486" cy="697353"/>
          </a:xfrm>
        </p:spPr>
        <p:txBody>
          <a:bodyPr/>
          <a:lstStyle/>
          <a:p>
            <a:r>
              <a:rPr lang="cs-CZ" b="1" dirty="0"/>
              <a:t>IoT in </a:t>
            </a:r>
            <a:r>
              <a:rPr lang="en-IE" b="1" dirty="0"/>
              <a:t>A</a:t>
            </a:r>
            <a:r>
              <a:rPr lang="cs-CZ" b="1" dirty="0"/>
              <a:t>griculture/ </a:t>
            </a:r>
            <a:r>
              <a:rPr lang="en-US" b="1" dirty="0"/>
              <a:t>The Smart Future of Farming</a:t>
            </a:r>
          </a:p>
          <a:p>
            <a:endParaRPr lang="cs-CZ" b="1" dirty="0"/>
          </a:p>
        </p:txBody>
      </p:sp>
      <p:sp>
        <p:nvSpPr>
          <p:cNvPr id="6" name="TextovéPole 5">
            <a:extLst>
              <a:ext uri="{FF2B5EF4-FFF2-40B4-BE49-F238E27FC236}">
                <a16:creationId xmlns:a16="http://schemas.microsoft.com/office/drawing/2014/main" id="{4CBE4F8A-31A3-1999-AD06-A6BC452505F3}"/>
              </a:ext>
            </a:extLst>
          </p:cNvPr>
          <p:cNvSpPr txBox="1"/>
          <p:nvPr/>
        </p:nvSpPr>
        <p:spPr>
          <a:xfrm>
            <a:off x="5843748" y="6457832"/>
            <a:ext cx="6104466" cy="553998"/>
          </a:xfrm>
          <a:prstGeom prst="rect">
            <a:avLst/>
          </a:prstGeom>
          <a:noFill/>
        </p:spPr>
        <p:txBody>
          <a:bodyPr wrap="square" lIns="91440" tIns="45720" rIns="91440" bIns="45720" anchor="t">
            <a:spAutoFit/>
          </a:bodyPr>
          <a:lstStyle/>
          <a:p>
            <a:r>
              <a:rPr lang="en-GB" sz="1000" dirty="0">
                <a:solidFill>
                  <a:srgbClr val="4F5671"/>
                </a:solidFill>
                <a:latin typeface="Arial"/>
                <a:cs typeface="Arial"/>
              </a:rPr>
              <a:t>(Source: </a:t>
            </a:r>
            <a:r>
              <a:rPr lang="en-GB" sz="1000" dirty="0">
                <a:solidFill>
                  <a:srgbClr val="4F5671"/>
                </a:solidFill>
                <a:latin typeface="Calibri"/>
                <a:ea typeface="Calibri"/>
                <a:cs typeface="Calibri"/>
              </a:rPr>
              <a:t>Farooq, M.S.; Riaz, S.; Abid, A.; Umer, T.; Zikria, Y.B. Role of IoT Technology in Agriculture: A Systematic Literature Review. </a:t>
            </a:r>
            <a:r>
              <a:rPr lang="en-GB" sz="1000" i="1" dirty="0">
                <a:solidFill>
                  <a:srgbClr val="4F5671"/>
                </a:solidFill>
                <a:latin typeface="Calibri"/>
                <a:ea typeface="Calibri"/>
                <a:cs typeface="Calibri"/>
              </a:rPr>
              <a:t>Electronics</a:t>
            </a:r>
            <a:r>
              <a:rPr lang="en-GB" sz="1000" dirty="0">
                <a:solidFill>
                  <a:srgbClr val="4F5671"/>
                </a:solidFill>
                <a:latin typeface="Calibri"/>
                <a:ea typeface="Calibri"/>
                <a:cs typeface="Calibri"/>
              </a:rPr>
              <a:t> </a:t>
            </a:r>
            <a:r>
              <a:rPr lang="en-GB" sz="1000" b="1" dirty="0">
                <a:solidFill>
                  <a:srgbClr val="4F5671"/>
                </a:solidFill>
                <a:latin typeface="Calibri"/>
                <a:ea typeface="Calibri"/>
                <a:cs typeface="Calibri"/>
              </a:rPr>
              <a:t>2020</a:t>
            </a:r>
            <a:r>
              <a:rPr lang="en-GB" sz="1000" dirty="0">
                <a:solidFill>
                  <a:srgbClr val="4F5671"/>
                </a:solidFill>
                <a:latin typeface="Calibri"/>
                <a:ea typeface="Calibri"/>
                <a:cs typeface="Calibri"/>
              </a:rPr>
              <a:t>, </a:t>
            </a:r>
            <a:r>
              <a:rPr lang="en-GB" sz="1000" i="1" dirty="0">
                <a:solidFill>
                  <a:srgbClr val="4F5671"/>
                </a:solidFill>
                <a:latin typeface="Calibri"/>
                <a:ea typeface="Calibri"/>
                <a:cs typeface="Calibri"/>
              </a:rPr>
              <a:t>9</a:t>
            </a:r>
            <a:r>
              <a:rPr lang="en-GB" sz="1000" dirty="0">
                <a:solidFill>
                  <a:srgbClr val="4F5671"/>
                </a:solidFill>
                <a:latin typeface="Calibri"/>
                <a:ea typeface="Calibri"/>
                <a:cs typeface="Calibri"/>
              </a:rPr>
              <a:t>, 319. </a:t>
            </a:r>
            <a:r>
              <a:rPr lang="en-GB" sz="1000" i="0" u="none" strike="noStrike" dirty="0">
                <a:solidFill>
                  <a:srgbClr val="4F5671"/>
                </a:solidFill>
                <a:effectLst/>
                <a:latin typeface="Calibri"/>
                <a:ea typeface="Calibri"/>
                <a:cs typeface="Calibri"/>
                <a:hlinkClick r:id="rId2"/>
              </a:rPr>
              <a:t>https://doi.org/10.3390/electronics9020319</a:t>
            </a:r>
            <a:endParaRPr lang="en-GB" sz="1000" i="0" u="none" strike="noStrike" dirty="0">
              <a:solidFill>
                <a:srgbClr val="4F5671"/>
              </a:solidFill>
              <a:effectLst/>
              <a:latin typeface="Calibri"/>
              <a:ea typeface="Calibri"/>
              <a:cs typeface="Calibri"/>
            </a:endParaRPr>
          </a:p>
          <a:p>
            <a:endParaRPr lang="cs-CZ" sz="1000" dirty="0">
              <a:latin typeface="Calibri"/>
              <a:ea typeface="Calibri"/>
              <a:cs typeface="Calibri"/>
            </a:endParaRPr>
          </a:p>
        </p:txBody>
      </p:sp>
      <p:pic>
        <p:nvPicPr>
          <p:cNvPr id="2" name="Picture 7">
            <a:extLst>
              <a:ext uri="{FF2B5EF4-FFF2-40B4-BE49-F238E27FC236}">
                <a16:creationId xmlns:a16="http://schemas.microsoft.com/office/drawing/2014/main" id="{A3B59317-693E-F356-3F69-1C9421E255E3}"/>
              </a:ext>
            </a:extLst>
          </p:cNvPr>
          <p:cNvPicPr>
            <a:picLocks noChangeAspect="1"/>
          </p:cNvPicPr>
          <p:nvPr/>
        </p:nvPicPr>
        <p:blipFill>
          <a:blip r:embed="rId3"/>
          <a:stretch>
            <a:fillRect/>
          </a:stretch>
        </p:blipFill>
        <p:spPr>
          <a:xfrm>
            <a:off x="6784572" y="1890674"/>
            <a:ext cx="5163642" cy="4412567"/>
          </a:xfrm>
          <a:prstGeom prst="rect">
            <a:avLst/>
          </a:prstGeom>
        </p:spPr>
      </p:pic>
      <p:sp>
        <p:nvSpPr>
          <p:cNvPr id="5" name="TextovéPole 4">
            <a:extLst>
              <a:ext uri="{FF2B5EF4-FFF2-40B4-BE49-F238E27FC236}">
                <a16:creationId xmlns:a16="http://schemas.microsoft.com/office/drawing/2014/main" id="{8C5C9FCA-007C-8291-BCC3-D0671D0DA111}"/>
              </a:ext>
            </a:extLst>
          </p:cNvPr>
          <p:cNvSpPr txBox="1"/>
          <p:nvPr/>
        </p:nvSpPr>
        <p:spPr>
          <a:xfrm>
            <a:off x="1564533" y="1255940"/>
            <a:ext cx="6099048" cy="923330"/>
          </a:xfrm>
          <a:prstGeom prst="rect">
            <a:avLst/>
          </a:prstGeom>
          <a:noFill/>
        </p:spPr>
        <p:txBody>
          <a:bodyPr wrap="square" lIns="91440" tIns="45720" rIns="91440" bIns="45720" anchor="t">
            <a:spAutoFit/>
          </a:bodyPr>
          <a:lstStyle/>
          <a:p>
            <a:r>
              <a:rPr lang="en-US" b="1" i="0" dirty="0">
                <a:solidFill>
                  <a:srgbClr val="424242"/>
                </a:solidFill>
                <a:effectLst/>
                <a:latin typeface="Calibri"/>
                <a:ea typeface="Calibri"/>
                <a:cs typeface="Calibri"/>
              </a:rPr>
              <a:t>IoT Technology in Agriculture</a:t>
            </a:r>
            <a:r>
              <a:rPr lang="en-US" b="1" dirty="0">
                <a:solidFill>
                  <a:srgbClr val="424242"/>
                </a:solidFill>
                <a:latin typeface="Calibri"/>
                <a:ea typeface="Calibri"/>
                <a:cs typeface="Calibri"/>
              </a:rPr>
              <a:t> (see the graph)</a:t>
            </a:r>
            <a:endParaRPr lang="en-US" b="1" i="0">
              <a:solidFill>
                <a:srgbClr val="424242"/>
              </a:solidFill>
              <a:effectLst/>
              <a:latin typeface="Calibri"/>
              <a:ea typeface="Calibri"/>
              <a:cs typeface="Calibri"/>
            </a:endParaRPr>
          </a:p>
          <a:p>
            <a:pPr>
              <a:buNone/>
            </a:pPr>
            <a:r>
              <a:rPr lang="en-US" b="0" i="0" dirty="0">
                <a:solidFill>
                  <a:srgbClr val="424242"/>
                </a:solidFill>
                <a:effectLst/>
                <a:latin typeface="Calibri"/>
                <a:ea typeface="Calibri"/>
                <a:cs typeface="Calibri"/>
              </a:rPr>
              <a:t> provides a comprehensive overview of how IoT is transforming agriculture. Here are the key points:</a:t>
            </a:r>
            <a:endParaRPr lang="cs-CZ" dirty="0">
              <a:latin typeface="Calibri"/>
              <a:ea typeface="Calibri"/>
              <a:cs typeface="Calibri"/>
            </a:endParaRPr>
          </a:p>
        </p:txBody>
      </p:sp>
      <p:sp>
        <p:nvSpPr>
          <p:cNvPr id="8" name="TextovéPole 7">
            <a:extLst>
              <a:ext uri="{FF2B5EF4-FFF2-40B4-BE49-F238E27FC236}">
                <a16:creationId xmlns:a16="http://schemas.microsoft.com/office/drawing/2014/main" id="{6613132E-FAC2-59D7-655B-BC8F5BD49760}"/>
              </a:ext>
            </a:extLst>
          </p:cNvPr>
          <p:cNvSpPr txBox="1"/>
          <p:nvPr/>
        </p:nvSpPr>
        <p:spPr>
          <a:xfrm>
            <a:off x="215002" y="2333861"/>
            <a:ext cx="6569570" cy="3354765"/>
          </a:xfrm>
          <a:prstGeom prst="rect">
            <a:avLst/>
          </a:prstGeom>
          <a:noFill/>
        </p:spPr>
        <p:txBody>
          <a:bodyPr wrap="square" lIns="91440" tIns="45720" rIns="91440" bIns="45720" anchor="t">
            <a:spAutoFit/>
          </a:bodyPr>
          <a:lstStyle/>
          <a:p>
            <a:r>
              <a:rPr lang="en-US" dirty="0">
                <a:solidFill>
                  <a:srgbClr val="424242"/>
                </a:solidFill>
                <a:latin typeface="Calibri"/>
                <a:ea typeface="Calibri"/>
                <a:cs typeface="Calibri"/>
              </a:rPr>
              <a:t>The Internet of Things (IoT) is </a:t>
            </a:r>
            <a:r>
              <a:rPr lang="en-US" dirty="0" err="1">
                <a:solidFill>
                  <a:srgbClr val="424242"/>
                </a:solidFill>
                <a:latin typeface="Calibri"/>
                <a:ea typeface="Calibri"/>
                <a:cs typeface="Calibri"/>
              </a:rPr>
              <a:t>revolutionising</a:t>
            </a:r>
            <a:r>
              <a:rPr lang="en-US" dirty="0">
                <a:solidFill>
                  <a:srgbClr val="424242"/>
                </a:solidFill>
                <a:latin typeface="Calibri"/>
                <a:ea typeface="Calibri"/>
                <a:cs typeface="Calibri"/>
              </a:rPr>
              <a:t> agriculture: sensors monitor the soil, greenhouses are controlled automatically, and animals wear devices that monitor their health.</a:t>
            </a:r>
          </a:p>
          <a:p>
            <a:endParaRPr lang="en-US" sz="1100" dirty="0">
              <a:solidFill>
                <a:srgbClr val="424242"/>
              </a:solidFill>
              <a:latin typeface="Calibri"/>
              <a:ea typeface="Calibri"/>
              <a:cs typeface="Calibri"/>
            </a:endParaRPr>
          </a:p>
          <a:p>
            <a:r>
              <a:rPr lang="en-US" dirty="0">
                <a:solidFill>
                  <a:srgbClr val="424242"/>
                </a:solidFill>
                <a:latin typeface="Calibri"/>
                <a:ea typeface="Calibri"/>
                <a:cs typeface="Calibri"/>
              </a:rPr>
              <a:t>In the 67 analyzed studies (2006–2019), IoT is most often applied in:</a:t>
            </a:r>
          </a:p>
          <a:p>
            <a:endParaRPr lang="en-US" sz="1050" dirty="0">
              <a:solidFill>
                <a:srgbClr val="424242"/>
              </a:solidFill>
              <a:latin typeface="Calibri"/>
              <a:ea typeface="Calibri"/>
              <a:cs typeface="Calibri"/>
            </a:endParaRPr>
          </a:p>
          <a:p>
            <a:pPr marL="285750" indent="-285750">
              <a:buFont typeface="Arial" panose="020B0604020202020204" pitchFamily="34" charset="0"/>
              <a:buChar char="•"/>
            </a:pPr>
            <a:r>
              <a:rPr lang="en-US" b="1" dirty="0">
                <a:solidFill>
                  <a:srgbClr val="424242"/>
                </a:solidFill>
                <a:latin typeface="Calibri"/>
                <a:ea typeface="Calibri"/>
                <a:cs typeface="Calibri"/>
              </a:rPr>
              <a:t>Precision agriculture </a:t>
            </a:r>
            <a:r>
              <a:rPr lang="en-US" dirty="0">
                <a:solidFill>
                  <a:srgbClr val="424242"/>
                </a:solidFill>
                <a:latin typeface="Calibri"/>
                <a:ea typeface="Calibri"/>
                <a:cs typeface="Calibri"/>
              </a:rPr>
              <a:t>- e.g. targeted irrigation or fertilization</a:t>
            </a:r>
            <a:endParaRPr lang="en-US" sz="1050" dirty="0">
              <a:solidFill>
                <a:srgbClr val="424242"/>
              </a:solidFill>
              <a:latin typeface="Calibri"/>
              <a:ea typeface="Calibri"/>
              <a:cs typeface="Calibri"/>
            </a:endParaRPr>
          </a:p>
          <a:p>
            <a:pPr marL="285750" indent="-285750">
              <a:buFont typeface="Arial" panose="020B0604020202020204" pitchFamily="34" charset="0"/>
              <a:buChar char="•"/>
            </a:pPr>
            <a:r>
              <a:rPr lang="en-US" b="1" dirty="0">
                <a:solidFill>
                  <a:srgbClr val="424242"/>
                </a:solidFill>
                <a:latin typeface="Calibri"/>
                <a:ea typeface="Calibri"/>
                <a:cs typeface="Calibri"/>
              </a:rPr>
              <a:t>Animal monitoring </a:t>
            </a:r>
            <a:r>
              <a:rPr lang="en-US" dirty="0">
                <a:solidFill>
                  <a:srgbClr val="424242"/>
                </a:solidFill>
                <a:latin typeface="Calibri"/>
                <a:ea typeface="Calibri"/>
                <a:cs typeface="Calibri"/>
              </a:rPr>
              <a:t>- health, movement, localization</a:t>
            </a:r>
            <a:endParaRPr lang="en-US" sz="1050" dirty="0">
              <a:solidFill>
                <a:srgbClr val="424242"/>
              </a:solidFill>
              <a:latin typeface="Calibri"/>
              <a:ea typeface="Calibri"/>
              <a:cs typeface="Calibri"/>
            </a:endParaRPr>
          </a:p>
          <a:p>
            <a:pPr marL="285750" indent="-285750">
              <a:buFont typeface="Arial" panose="020B0604020202020204" pitchFamily="34" charset="0"/>
              <a:buChar char="•"/>
            </a:pPr>
            <a:r>
              <a:rPr lang="en-US" b="1" dirty="0">
                <a:solidFill>
                  <a:srgbClr val="424242"/>
                </a:solidFill>
                <a:latin typeface="Calibri"/>
                <a:ea typeface="Calibri"/>
                <a:cs typeface="Calibri"/>
              </a:rPr>
              <a:t>Greenhouse automation</a:t>
            </a:r>
            <a:r>
              <a:rPr lang="en-US" dirty="0">
                <a:solidFill>
                  <a:srgbClr val="424242"/>
                </a:solidFill>
                <a:latin typeface="Calibri"/>
                <a:ea typeface="Calibri"/>
                <a:cs typeface="Calibri"/>
              </a:rPr>
              <a:t> - climate control without human intervention</a:t>
            </a:r>
          </a:p>
          <a:p>
            <a:endParaRPr lang="en-US" sz="800" dirty="0">
              <a:solidFill>
                <a:srgbClr val="424242"/>
              </a:solidFill>
              <a:latin typeface="Calibri"/>
              <a:ea typeface="Calibri"/>
              <a:cs typeface="Calibri"/>
            </a:endParaRPr>
          </a:p>
          <a:p>
            <a:pPr>
              <a:spcBef>
                <a:spcPts val="300"/>
              </a:spcBef>
              <a:spcAft>
                <a:spcPts val="300"/>
              </a:spcAft>
            </a:pPr>
            <a:r>
              <a:rPr lang="en-US" dirty="0">
                <a:solidFill>
                  <a:srgbClr val="424242"/>
                </a:solidFill>
                <a:latin typeface="Calibri"/>
                <a:ea typeface="Calibri"/>
                <a:cs typeface="Calibri"/>
              </a:rPr>
              <a:t>IoT helps save water, increase yields, and make work easier - even remotely.</a:t>
            </a:r>
          </a:p>
        </p:txBody>
      </p:sp>
    </p:spTree>
    <p:extLst>
      <p:ext uri="{BB962C8B-B14F-4D97-AF65-F5344CB8AC3E}">
        <p14:creationId xmlns:p14="http://schemas.microsoft.com/office/powerpoint/2010/main" val="95043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9C0E-A347-F4F5-9618-68EBFDDE533C}"/>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7DB04249-9320-C4A9-8FBA-84405025F129}"/>
              </a:ext>
            </a:extLst>
          </p:cNvPr>
          <p:cNvPicPr>
            <a:picLocks noGrp="1" noChangeAspect="1"/>
          </p:cNvPicPr>
          <p:nvPr>
            <p:ph type="pic" sz="quarter" idx="10"/>
          </p:nvPr>
        </p:nvPicPr>
        <p:blipFill>
          <a:blip r:embed="rId3"/>
          <a:srcRect l="10271" r="10271"/>
          <a:stretch>
            <a:fillRect/>
          </a:stretch>
        </p:blipFill>
        <p:spPr/>
      </p:pic>
      <p:sp>
        <p:nvSpPr>
          <p:cNvPr id="15" name="TextBox 14">
            <a:extLst>
              <a:ext uri="{FF2B5EF4-FFF2-40B4-BE49-F238E27FC236}">
                <a16:creationId xmlns:a16="http://schemas.microsoft.com/office/drawing/2014/main" id="{FD2AD35D-E62F-3639-9CB0-9600F2FED997}"/>
              </a:ext>
            </a:extLst>
          </p:cNvPr>
          <p:cNvSpPr txBox="1"/>
          <p:nvPr/>
        </p:nvSpPr>
        <p:spPr>
          <a:xfrm>
            <a:off x="2345635" y="2198841"/>
            <a:ext cx="6026426" cy="646331"/>
          </a:xfrm>
          <a:prstGeom prst="rect">
            <a:avLst/>
          </a:prstGeom>
          <a:solidFill>
            <a:srgbClr val="EEA821"/>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PRECISION AGRICULTURE</a:t>
            </a:r>
          </a:p>
        </p:txBody>
      </p:sp>
      <p:sp>
        <p:nvSpPr>
          <p:cNvPr id="6" name="Rectangle 5">
            <a:extLst>
              <a:ext uri="{FF2B5EF4-FFF2-40B4-BE49-F238E27FC236}">
                <a16:creationId xmlns:a16="http://schemas.microsoft.com/office/drawing/2014/main" id="{C2C3C75B-4900-EEB1-A71C-A954E2505E78}"/>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76B142-FB49-C01F-731C-C588FB46962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97E4C8A-0D6D-019A-69CB-4C61BBA69337}"/>
              </a:ext>
            </a:extLst>
          </p:cNvPr>
          <p:cNvSpPr>
            <a:spLocks noGrp="1"/>
          </p:cNvSpPr>
          <p:nvPr>
            <p:ph type="body" sz="quarter" idx="17"/>
          </p:nvPr>
        </p:nvSpPr>
        <p:spPr>
          <a:xfrm>
            <a:off x="9241981" y="871477"/>
            <a:ext cx="2066906" cy="582221"/>
          </a:xfrm>
        </p:spPr>
        <p:txBody>
          <a:bodyPr/>
          <a:lstStyle/>
          <a:p>
            <a:r>
              <a:rPr lang="cs-CZ"/>
              <a:t>02</a:t>
            </a:r>
            <a:endParaRPr lang="en-US"/>
          </a:p>
        </p:txBody>
      </p:sp>
      <p:grpSp>
        <p:nvGrpSpPr>
          <p:cNvPr id="10" name="Group 9">
            <a:extLst>
              <a:ext uri="{FF2B5EF4-FFF2-40B4-BE49-F238E27FC236}">
                <a16:creationId xmlns:a16="http://schemas.microsoft.com/office/drawing/2014/main" id="{9785A4FE-4307-86BA-9354-A308B516F9B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219429A-2554-D081-5D36-BCFB1245A930}"/>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C4BB29B-F68B-D003-D875-41C9F012026F}"/>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137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0D3E-BCBB-94ED-B6BC-8C1F843AD889}"/>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EE14E975-723C-E9B1-90AC-3545DB154902}"/>
              </a:ext>
            </a:extLst>
          </p:cNvPr>
          <p:cNvSpPr>
            <a:spLocks noGrp="1"/>
          </p:cNvSpPr>
          <p:nvPr>
            <p:ph type="body" sz="quarter" idx="13"/>
          </p:nvPr>
        </p:nvSpPr>
        <p:spPr/>
        <p:txBody>
          <a:bodyPr/>
          <a:lstStyle/>
          <a:p>
            <a:r>
              <a:rPr lang="cs-CZ" b="1" dirty="0" err="1"/>
              <a:t>Precision</a:t>
            </a:r>
            <a:r>
              <a:rPr lang="cs-CZ" b="1" dirty="0"/>
              <a:t> </a:t>
            </a:r>
            <a:r>
              <a:rPr lang="cs-CZ" b="1" dirty="0" err="1"/>
              <a:t>agriculture</a:t>
            </a:r>
            <a:endParaRPr lang="cs-CZ" b="1" dirty="0"/>
          </a:p>
        </p:txBody>
      </p:sp>
      <p:sp>
        <p:nvSpPr>
          <p:cNvPr id="5" name="Zástupný text 4">
            <a:extLst>
              <a:ext uri="{FF2B5EF4-FFF2-40B4-BE49-F238E27FC236}">
                <a16:creationId xmlns:a16="http://schemas.microsoft.com/office/drawing/2014/main" id="{2B4C83F7-D97A-6158-EBE7-70445D305935}"/>
              </a:ext>
            </a:extLst>
          </p:cNvPr>
          <p:cNvSpPr>
            <a:spLocks noGrp="1"/>
          </p:cNvSpPr>
          <p:nvPr>
            <p:ph type="body" sz="quarter" idx="14"/>
          </p:nvPr>
        </p:nvSpPr>
        <p:spPr>
          <a:xfrm>
            <a:off x="1687301" y="1962443"/>
            <a:ext cx="9981237" cy="3245241"/>
          </a:xfrm>
        </p:spPr>
        <p:txBody>
          <a:bodyPr lIns="91440" tIns="45720" rIns="91440" bIns="45720" anchor="t">
            <a:noAutofit/>
          </a:bodyPr>
          <a:lstStyle/>
          <a:p>
            <a:pPr algn="just"/>
            <a:r>
              <a:rPr lang="en-US" dirty="0"/>
              <a:t>Precision agriculture began to take shape in the </a:t>
            </a:r>
            <a:r>
              <a:rPr lang="en-US" b="1" dirty="0"/>
              <a:t>1980s</a:t>
            </a:r>
            <a:r>
              <a:rPr lang="en-US" dirty="0"/>
              <a:t>. The main goal of early research in this field was to develop a </a:t>
            </a:r>
            <a:r>
              <a:rPr lang="en-US" b="1" dirty="0"/>
              <a:t>Decision Support System (DSS)</a:t>
            </a:r>
            <a:r>
              <a:rPr lang="en-US" dirty="0"/>
              <a:t> for comprehensive farm management. This system aimed to:</a:t>
            </a:r>
            <a:endParaRPr lang="cs-CZ" dirty="0"/>
          </a:p>
          <a:p>
            <a:pPr marL="342900" indent="-342900">
              <a:buFont typeface="Arial" panose="020B0604020202020204" pitchFamily="34" charset="0"/>
              <a:buChar char="•"/>
            </a:pPr>
            <a:r>
              <a:rPr lang="en-US" b="1" dirty="0"/>
              <a:t>Optimize the return on agricultural inputs</a:t>
            </a:r>
            <a:r>
              <a:rPr lang="en-US" dirty="0"/>
              <a:t> (e.g., seeds, fertilizers, water)</a:t>
            </a:r>
          </a:p>
          <a:p>
            <a:pPr marL="342900" indent="-342900">
              <a:buFont typeface="Arial" panose="020B0604020202020204" pitchFamily="34" charset="0"/>
              <a:buChar char="•"/>
            </a:pPr>
            <a:r>
              <a:rPr lang="en-US" b="1" dirty="0"/>
              <a:t>Conserve natural resources</a:t>
            </a:r>
            <a:r>
              <a:rPr lang="en-US" dirty="0"/>
              <a:t> by applying them only where and when needed</a:t>
            </a:r>
          </a:p>
          <a:p>
            <a:pPr marL="342900" indent="-342900">
              <a:buFont typeface="Arial" panose="020B0604020202020204" pitchFamily="34" charset="0"/>
              <a:buChar char="•"/>
            </a:pPr>
            <a:r>
              <a:rPr lang="en-US" b="1" dirty="0"/>
              <a:t>Improve efficiency and sustainability</a:t>
            </a:r>
            <a:r>
              <a:rPr lang="en-US" dirty="0"/>
              <a:t> through data-driven decisions</a:t>
            </a:r>
          </a:p>
          <a:p>
            <a:pPr algn="just"/>
            <a:r>
              <a:rPr lang="en-US" dirty="0"/>
              <a:t>This foundational idea laid the groundwork for today’s smart farming technologies, including IoT, GIS, and automation.</a:t>
            </a:r>
            <a:endParaRPr lang="en-US" dirty="0">
              <a:ea typeface="Calibri" panose="020F0502020204030204"/>
              <a:cs typeface="Calibri" panose="020F0502020204030204"/>
            </a:endParaRPr>
          </a:p>
          <a:p>
            <a:endParaRPr lang="cs-CZ" dirty="0"/>
          </a:p>
        </p:txBody>
      </p:sp>
    </p:spTree>
    <p:extLst>
      <p:ext uri="{BB962C8B-B14F-4D97-AF65-F5344CB8AC3E}">
        <p14:creationId xmlns:p14="http://schemas.microsoft.com/office/powerpoint/2010/main" val="67957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01C180D-10F6-563A-2037-9C2D040665EB}"/>
              </a:ext>
            </a:extLst>
          </p:cNvPr>
          <p:cNvSpPr>
            <a:spLocks noGrp="1"/>
          </p:cNvSpPr>
          <p:nvPr>
            <p:ph type="body" sz="quarter" idx="13"/>
          </p:nvPr>
        </p:nvSpPr>
        <p:spPr>
          <a:xfrm>
            <a:off x="1675006" y="602942"/>
            <a:ext cx="9649486" cy="697353"/>
          </a:xfrm>
        </p:spPr>
        <p:txBody>
          <a:bodyPr/>
          <a:lstStyle/>
          <a:p>
            <a:r>
              <a:rPr lang="cs-CZ" b="1" dirty="0"/>
              <a:t>Selected areas - plant production </a:t>
            </a:r>
          </a:p>
        </p:txBody>
      </p:sp>
      <p:sp>
        <p:nvSpPr>
          <p:cNvPr id="3" name="Zástupný text 2">
            <a:extLst>
              <a:ext uri="{FF2B5EF4-FFF2-40B4-BE49-F238E27FC236}">
                <a16:creationId xmlns:a16="http://schemas.microsoft.com/office/drawing/2014/main" id="{5535C183-D4F9-398D-E855-D7FBE5270A57}"/>
              </a:ext>
            </a:extLst>
          </p:cNvPr>
          <p:cNvSpPr>
            <a:spLocks noGrp="1"/>
          </p:cNvSpPr>
          <p:nvPr>
            <p:ph type="body" sz="quarter" idx="14"/>
          </p:nvPr>
        </p:nvSpPr>
        <p:spPr>
          <a:xfrm>
            <a:off x="1675207" y="1438818"/>
            <a:ext cx="10483856" cy="3317812"/>
          </a:xfrm>
        </p:spPr>
        <p:txBody>
          <a:bodyPr/>
          <a:lstStyle/>
          <a:p>
            <a:pPr marL="342900" indent="-342900">
              <a:buFont typeface="Arial" panose="020B0604020202020204" pitchFamily="34" charset="0"/>
              <a:buChar char="•"/>
            </a:pPr>
            <a:r>
              <a:rPr lang="cs-CZ" sz="2200" err="1"/>
              <a:t>Automatic</a:t>
            </a:r>
            <a:r>
              <a:rPr lang="cs-CZ" sz="2200"/>
              <a:t> </a:t>
            </a:r>
            <a:r>
              <a:rPr lang="cs-CZ" sz="2200" err="1"/>
              <a:t>control</a:t>
            </a:r>
            <a:r>
              <a:rPr lang="cs-CZ" sz="2200"/>
              <a:t> </a:t>
            </a:r>
            <a:r>
              <a:rPr lang="cs-CZ" sz="2200" err="1"/>
              <a:t>of</a:t>
            </a:r>
            <a:r>
              <a:rPr lang="cs-CZ" sz="2200"/>
              <a:t> </a:t>
            </a:r>
            <a:r>
              <a:rPr lang="cs-CZ" sz="2200" err="1"/>
              <a:t>precision</a:t>
            </a:r>
            <a:r>
              <a:rPr lang="cs-CZ" sz="2200"/>
              <a:t> </a:t>
            </a:r>
            <a:r>
              <a:rPr lang="cs-CZ" sz="2200" err="1"/>
              <a:t>sowing</a:t>
            </a:r>
            <a:r>
              <a:rPr lang="cs-CZ" sz="2200"/>
              <a:t> </a:t>
            </a:r>
            <a:r>
              <a:rPr lang="cs-CZ" sz="2200" err="1"/>
              <a:t>according</a:t>
            </a:r>
            <a:r>
              <a:rPr lang="cs-CZ" sz="2200"/>
              <a:t> to </a:t>
            </a:r>
            <a:r>
              <a:rPr lang="cs-CZ" sz="2200" err="1"/>
              <a:t>sowing</a:t>
            </a:r>
            <a:r>
              <a:rPr lang="cs-CZ" sz="2200"/>
              <a:t> map</a:t>
            </a:r>
          </a:p>
          <a:p>
            <a:pPr marL="342900" indent="-342900">
              <a:buFont typeface="Arial" panose="020B0604020202020204" pitchFamily="34" charset="0"/>
              <a:buChar char="•"/>
            </a:pPr>
            <a:r>
              <a:rPr lang="cs-CZ" sz="2200" err="1"/>
              <a:t>Automatic</a:t>
            </a:r>
            <a:r>
              <a:rPr lang="cs-CZ" sz="2200"/>
              <a:t> </a:t>
            </a:r>
            <a:r>
              <a:rPr lang="cs-CZ" sz="2200" err="1"/>
              <a:t>regulation</a:t>
            </a:r>
            <a:r>
              <a:rPr lang="cs-CZ" sz="2200"/>
              <a:t> </a:t>
            </a:r>
            <a:r>
              <a:rPr lang="cs-CZ" sz="2200" err="1"/>
              <a:t>of</a:t>
            </a:r>
            <a:r>
              <a:rPr lang="cs-CZ" sz="2200"/>
              <a:t> </a:t>
            </a:r>
            <a:r>
              <a:rPr lang="cs-CZ" sz="2200" err="1"/>
              <a:t>fertilization</a:t>
            </a:r>
            <a:r>
              <a:rPr lang="cs-CZ" sz="2200"/>
              <a:t> </a:t>
            </a:r>
            <a:r>
              <a:rPr lang="cs-CZ" sz="2200" err="1"/>
              <a:t>dosage</a:t>
            </a:r>
            <a:r>
              <a:rPr lang="cs-CZ" sz="2200"/>
              <a:t> </a:t>
            </a:r>
            <a:r>
              <a:rPr lang="cs-CZ" sz="2200" err="1"/>
              <a:t>based</a:t>
            </a:r>
            <a:r>
              <a:rPr lang="cs-CZ" sz="2200"/>
              <a:t> on </a:t>
            </a:r>
            <a:r>
              <a:rPr lang="cs-CZ" sz="2200" err="1"/>
              <a:t>fertilization</a:t>
            </a:r>
            <a:r>
              <a:rPr lang="cs-CZ" sz="2200"/>
              <a:t> map</a:t>
            </a:r>
          </a:p>
          <a:p>
            <a:pPr marL="342900" indent="-342900">
              <a:buFont typeface="Arial" panose="020B0604020202020204" pitchFamily="34" charset="0"/>
              <a:buChar char="•"/>
            </a:pPr>
            <a:r>
              <a:rPr lang="cs-CZ" sz="2200" err="1"/>
              <a:t>Automatic</a:t>
            </a:r>
            <a:r>
              <a:rPr lang="cs-CZ" sz="2200"/>
              <a:t> </a:t>
            </a:r>
            <a:r>
              <a:rPr lang="cs-CZ" sz="2200" err="1"/>
              <a:t>regulation</a:t>
            </a:r>
            <a:r>
              <a:rPr lang="cs-CZ" sz="2200"/>
              <a:t> </a:t>
            </a:r>
            <a:r>
              <a:rPr lang="cs-CZ" sz="2200" err="1"/>
              <a:t>of</a:t>
            </a:r>
            <a:r>
              <a:rPr lang="cs-CZ" sz="2200"/>
              <a:t> </a:t>
            </a:r>
            <a:r>
              <a:rPr lang="cs-CZ" sz="2200" err="1"/>
              <a:t>row</a:t>
            </a:r>
            <a:r>
              <a:rPr lang="cs-CZ" sz="2200"/>
              <a:t> </a:t>
            </a:r>
            <a:r>
              <a:rPr lang="cs-CZ" sz="2200" err="1"/>
              <a:t>seeding</a:t>
            </a:r>
            <a:r>
              <a:rPr lang="cs-CZ" sz="2200"/>
              <a:t> </a:t>
            </a:r>
            <a:r>
              <a:rPr lang="cs-CZ" sz="2200" err="1"/>
              <a:t>based</a:t>
            </a:r>
            <a:r>
              <a:rPr lang="cs-CZ" sz="2200"/>
              <a:t> on </a:t>
            </a:r>
            <a:r>
              <a:rPr lang="cs-CZ" sz="2200" err="1"/>
              <a:t>seeding</a:t>
            </a:r>
            <a:r>
              <a:rPr lang="cs-CZ" sz="2200"/>
              <a:t> map</a:t>
            </a:r>
          </a:p>
          <a:p>
            <a:pPr marL="342900" indent="-342900">
              <a:buFont typeface="Arial" panose="020B0604020202020204" pitchFamily="34" charset="0"/>
              <a:buChar char="•"/>
            </a:pPr>
            <a:r>
              <a:rPr lang="cs-CZ" sz="2200" err="1"/>
              <a:t>Automatic</a:t>
            </a:r>
            <a:r>
              <a:rPr lang="cs-CZ" sz="2200"/>
              <a:t> </a:t>
            </a:r>
            <a:r>
              <a:rPr lang="cs-CZ" sz="2200" err="1"/>
              <a:t>setting</a:t>
            </a:r>
            <a:r>
              <a:rPr lang="cs-CZ" sz="2200"/>
              <a:t> </a:t>
            </a:r>
            <a:r>
              <a:rPr lang="cs-CZ" sz="2200" err="1"/>
              <a:t>of</a:t>
            </a:r>
            <a:r>
              <a:rPr lang="cs-CZ" sz="2200"/>
              <a:t> </a:t>
            </a:r>
            <a:r>
              <a:rPr lang="cs-CZ" sz="2200" err="1"/>
              <a:t>fertilization</a:t>
            </a:r>
            <a:r>
              <a:rPr lang="cs-CZ" sz="2200"/>
              <a:t> </a:t>
            </a:r>
            <a:r>
              <a:rPr lang="cs-CZ" sz="2200" err="1"/>
              <a:t>dosage</a:t>
            </a:r>
            <a:r>
              <a:rPr lang="cs-CZ" sz="2200"/>
              <a:t> </a:t>
            </a:r>
            <a:r>
              <a:rPr lang="cs-CZ" sz="2200" err="1"/>
              <a:t>based</a:t>
            </a:r>
            <a:r>
              <a:rPr lang="cs-CZ" sz="2200"/>
              <a:t> on </a:t>
            </a:r>
            <a:r>
              <a:rPr lang="cs-CZ" sz="2200" err="1"/>
              <a:t>current</a:t>
            </a:r>
            <a:r>
              <a:rPr lang="cs-CZ" sz="2200"/>
              <a:t> </a:t>
            </a:r>
            <a:r>
              <a:rPr lang="cs-CZ" sz="2200" err="1"/>
              <a:t>state</a:t>
            </a:r>
            <a:r>
              <a:rPr lang="cs-CZ" sz="2200"/>
              <a:t> </a:t>
            </a:r>
            <a:r>
              <a:rPr lang="cs-CZ" sz="2200" err="1"/>
              <a:t>of</a:t>
            </a:r>
            <a:r>
              <a:rPr lang="cs-CZ" sz="2200"/>
              <a:t> </a:t>
            </a:r>
            <a:r>
              <a:rPr lang="cs-CZ" sz="2200" err="1"/>
              <a:t>vegetation</a:t>
            </a:r>
            <a:endParaRPr lang="cs-CZ" sz="2200"/>
          </a:p>
          <a:p>
            <a:pPr marL="342900" indent="-342900">
              <a:buFont typeface="Arial" panose="020B0604020202020204" pitchFamily="34" charset="0"/>
              <a:buChar char="•"/>
            </a:pPr>
            <a:r>
              <a:rPr lang="cs-CZ" sz="2200" err="1"/>
              <a:t>Autonomous</a:t>
            </a:r>
            <a:r>
              <a:rPr lang="cs-CZ" sz="2200"/>
              <a:t> </a:t>
            </a:r>
            <a:r>
              <a:rPr lang="cs-CZ" sz="2200" err="1"/>
              <a:t>guiding</a:t>
            </a:r>
            <a:r>
              <a:rPr lang="cs-CZ" sz="2200"/>
              <a:t> </a:t>
            </a:r>
            <a:r>
              <a:rPr lang="cs-CZ" sz="2200" err="1"/>
              <a:t>of</a:t>
            </a:r>
            <a:r>
              <a:rPr lang="cs-CZ" sz="2200"/>
              <a:t> </a:t>
            </a:r>
            <a:r>
              <a:rPr lang="cs-CZ" sz="2200" err="1"/>
              <a:t>agricultural</a:t>
            </a:r>
            <a:r>
              <a:rPr lang="cs-CZ" sz="2200"/>
              <a:t> </a:t>
            </a:r>
            <a:r>
              <a:rPr lang="cs-CZ" sz="2200" err="1"/>
              <a:t>machinery</a:t>
            </a:r>
            <a:endParaRPr lang="cs-CZ" sz="2200"/>
          </a:p>
          <a:p>
            <a:pPr marL="342900" indent="-342900">
              <a:buFont typeface="Arial" panose="020B0604020202020204" pitchFamily="34" charset="0"/>
              <a:buChar char="•"/>
            </a:pPr>
            <a:r>
              <a:rPr lang="cs-CZ" sz="2200" err="1"/>
              <a:t>Creating</a:t>
            </a:r>
            <a:r>
              <a:rPr lang="cs-CZ" sz="2200"/>
              <a:t> </a:t>
            </a:r>
            <a:r>
              <a:rPr lang="cs-CZ" sz="2200" err="1"/>
              <a:t>application</a:t>
            </a:r>
            <a:r>
              <a:rPr lang="cs-CZ" sz="2200"/>
              <a:t> </a:t>
            </a:r>
            <a:r>
              <a:rPr lang="cs-CZ" sz="2200" err="1"/>
              <a:t>maps</a:t>
            </a:r>
            <a:r>
              <a:rPr lang="cs-CZ" sz="2200"/>
              <a:t> </a:t>
            </a:r>
            <a:r>
              <a:rPr lang="cs-CZ" sz="2200" err="1"/>
              <a:t>for</a:t>
            </a:r>
            <a:r>
              <a:rPr lang="cs-CZ" sz="2200"/>
              <a:t> </a:t>
            </a:r>
            <a:r>
              <a:rPr lang="cs-CZ" sz="2200" err="1"/>
              <a:t>fertilization</a:t>
            </a:r>
            <a:endParaRPr lang="cs-CZ" sz="2200"/>
          </a:p>
          <a:p>
            <a:pPr marL="342900" indent="-342900">
              <a:buFont typeface="Arial" panose="020B0604020202020204" pitchFamily="34" charset="0"/>
              <a:buChar char="•"/>
            </a:pPr>
            <a:r>
              <a:rPr lang="cs-CZ" sz="2200" err="1"/>
              <a:t>Creation</a:t>
            </a:r>
            <a:r>
              <a:rPr lang="cs-CZ" sz="2200"/>
              <a:t> </a:t>
            </a:r>
            <a:r>
              <a:rPr lang="cs-CZ" sz="2200" err="1"/>
              <a:t>of</a:t>
            </a:r>
            <a:r>
              <a:rPr lang="cs-CZ" sz="2200"/>
              <a:t> </a:t>
            </a:r>
            <a:r>
              <a:rPr lang="cs-CZ" sz="2200" err="1"/>
              <a:t>maps</a:t>
            </a:r>
            <a:r>
              <a:rPr lang="cs-CZ" sz="2200"/>
              <a:t> </a:t>
            </a:r>
            <a:r>
              <a:rPr lang="cs-CZ" sz="2200" err="1"/>
              <a:t>of</a:t>
            </a:r>
            <a:r>
              <a:rPr lang="cs-CZ" sz="2200"/>
              <a:t> </a:t>
            </a:r>
            <a:r>
              <a:rPr lang="cs-CZ" sz="2200" err="1"/>
              <a:t>physical</a:t>
            </a:r>
            <a:r>
              <a:rPr lang="cs-CZ" sz="2200"/>
              <a:t> and </a:t>
            </a:r>
            <a:r>
              <a:rPr lang="cs-CZ" sz="2200" err="1"/>
              <a:t>chemical</a:t>
            </a:r>
            <a:r>
              <a:rPr lang="cs-CZ" sz="2200"/>
              <a:t> </a:t>
            </a:r>
            <a:r>
              <a:rPr lang="cs-CZ" sz="2200" err="1"/>
              <a:t>properties</a:t>
            </a:r>
            <a:r>
              <a:rPr lang="cs-CZ" sz="2200"/>
              <a:t> </a:t>
            </a:r>
            <a:r>
              <a:rPr lang="cs-CZ" sz="2200" err="1"/>
              <a:t>of</a:t>
            </a:r>
            <a:r>
              <a:rPr lang="cs-CZ" sz="2200"/>
              <a:t> </a:t>
            </a:r>
            <a:r>
              <a:rPr lang="cs-CZ" sz="2200" err="1"/>
              <a:t>soil</a:t>
            </a:r>
            <a:endParaRPr lang="cs-CZ" sz="2200"/>
          </a:p>
          <a:p>
            <a:pPr marL="342900" indent="-342900">
              <a:buFont typeface="Arial" panose="020B0604020202020204" pitchFamily="34" charset="0"/>
              <a:buChar char="•"/>
            </a:pPr>
            <a:r>
              <a:rPr lang="cs-CZ" sz="2200" err="1"/>
              <a:t>Guided</a:t>
            </a:r>
            <a:r>
              <a:rPr lang="cs-CZ" sz="2200"/>
              <a:t> drive </a:t>
            </a:r>
            <a:r>
              <a:rPr lang="cs-CZ" sz="2200" err="1"/>
              <a:t>of</a:t>
            </a:r>
            <a:r>
              <a:rPr lang="cs-CZ" sz="2200"/>
              <a:t> </a:t>
            </a:r>
            <a:r>
              <a:rPr lang="cs-CZ" sz="2200" err="1"/>
              <a:t>tractors</a:t>
            </a:r>
            <a:r>
              <a:rPr lang="cs-CZ" sz="2200"/>
              <a:t> and </a:t>
            </a:r>
            <a:r>
              <a:rPr lang="cs-CZ" sz="2200" err="1"/>
              <a:t>agricultural</a:t>
            </a:r>
            <a:r>
              <a:rPr lang="cs-CZ" sz="2200"/>
              <a:t> </a:t>
            </a:r>
            <a:r>
              <a:rPr lang="cs-CZ" sz="2200" err="1"/>
              <a:t>machinery</a:t>
            </a:r>
            <a:r>
              <a:rPr lang="cs-CZ" sz="2200"/>
              <a:t> on parcel</a:t>
            </a:r>
          </a:p>
          <a:p>
            <a:pPr marL="342900" indent="-342900">
              <a:buFont typeface="Arial" panose="020B0604020202020204" pitchFamily="34" charset="0"/>
              <a:buChar char="•"/>
            </a:pPr>
            <a:r>
              <a:rPr lang="cs-CZ" sz="2200" err="1"/>
              <a:t>Guided</a:t>
            </a:r>
            <a:r>
              <a:rPr lang="cs-CZ" sz="2200"/>
              <a:t> drive </a:t>
            </a:r>
            <a:r>
              <a:rPr lang="cs-CZ" sz="2200" err="1"/>
              <a:t>of</a:t>
            </a:r>
            <a:r>
              <a:rPr lang="cs-CZ" sz="2200"/>
              <a:t> </a:t>
            </a:r>
            <a:r>
              <a:rPr lang="cs-CZ" sz="2200" err="1"/>
              <a:t>tractors</a:t>
            </a:r>
            <a:r>
              <a:rPr lang="cs-CZ" sz="2200"/>
              <a:t> and </a:t>
            </a:r>
            <a:r>
              <a:rPr lang="cs-CZ" sz="2200" err="1"/>
              <a:t>agricultural</a:t>
            </a:r>
            <a:r>
              <a:rPr lang="cs-CZ" sz="2200"/>
              <a:t> </a:t>
            </a:r>
            <a:r>
              <a:rPr lang="cs-CZ" sz="2200" err="1"/>
              <a:t>machinery</a:t>
            </a:r>
            <a:r>
              <a:rPr lang="cs-CZ" sz="2200"/>
              <a:t> on parcel </a:t>
            </a:r>
            <a:r>
              <a:rPr lang="cs-CZ" sz="2200" err="1"/>
              <a:t>with</a:t>
            </a:r>
            <a:r>
              <a:rPr lang="cs-CZ" sz="2200"/>
              <a:t> 2 cm </a:t>
            </a:r>
            <a:r>
              <a:rPr lang="cs-CZ" sz="2200" err="1"/>
              <a:t>accuracy</a:t>
            </a:r>
            <a:endParaRPr lang="cs-CZ" sz="2200"/>
          </a:p>
          <a:p>
            <a:pPr marL="342900" indent="-342900">
              <a:buFont typeface="Arial" panose="020B0604020202020204" pitchFamily="34" charset="0"/>
              <a:buChar char="•"/>
            </a:pPr>
            <a:r>
              <a:rPr lang="cs-CZ" sz="2200" err="1"/>
              <a:t>Mapping</a:t>
            </a:r>
            <a:r>
              <a:rPr lang="cs-CZ" sz="2200"/>
              <a:t> </a:t>
            </a:r>
            <a:r>
              <a:rPr lang="cs-CZ" sz="2200" err="1"/>
              <a:t>harvest</a:t>
            </a:r>
            <a:r>
              <a:rPr lang="cs-CZ" sz="2200"/>
              <a:t> </a:t>
            </a:r>
            <a:r>
              <a:rPr lang="cs-CZ" sz="2200" err="1"/>
              <a:t>yields</a:t>
            </a:r>
            <a:r>
              <a:rPr lang="cs-CZ" sz="2200"/>
              <a:t> </a:t>
            </a:r>
            <a:r>
              <a:rPr lang="cs-CZ" sz="2200" err="1"/>
              <a:t>of</a:t>
            </a:r>
            <a:r>
              <a:rPr lang="cs-CZ" sz="2200"/>
              <a:t> </a:t>
            </a:r>
            <a:r>
              <a:rPr lang="cs-CZ" sz="2200" err="1"/>
              <a:t>root</a:t>
            </a:r>
            <a:r>
              <a:rPr lang="cs-CZ" sz="2200"/>
              <a:t> </a:t>
            </a:r>
            <a:r>
              <a:rPr lang="cs-CZ" sz="2200" err="1"/>
              <a:t>crops</a:t>
            </a:r>
            <a:endParaRPr lang="cs-CZ" sz="2200"/>
          </a:p>
          <a:p>
            <a:pPr marL="342900" indent="-342900">
              <a:buFont typeface="Arial" panose="020B0604020202020204" pitchFamily="34" charset="0"/>
              <a:buChar char="•"/>
            </a:pPr>
            <a:r>
              <a:rPr lang="cs-CZ" sz="2200" err="1"/>
              <a:t>Mapping</a:t>
            </a:r>
            <a:r>
              <a:rPr lang="cs-CZ" sz="2200"/>
              <a:t> </a:t>
            </a:r>
            <a:r>
              <a:rPr lang="cs-CZ" sz="2200" err="1"/>
              <a:t>the</a:t>
            </a:r>
            <a:r>
              <a:rPr lang="cs-CZ" sz="2200"/>
              <a:t> </a:t>
            </a:r>
            <a:r>
              <a:rPr lang="cs-CZ" sz="2200" err="1"/>
              <a:t>quality</a:t>
            </a:r>
            <a:r>
              <a:rPr lang="cs-CZ" sz="2200"/>
              <a:t> </a:t>
            </a:r>
            <a:r>
              <a:rPr lang="cs-CZ" sz="2200" err="1"/>
              <a:t>of</a:t>
            </a:r>
            <a:r>
              <a:rPr lang="cs-CZ" sz="2200"/>
              <a:t> </a:t>
            </a:r>
            <a:r>
              <a:rPr lang="cs-CZ" sz="2200" err="1"/>
              <a:t>harvested</a:t>
            </a:r>
            <a:r>
              <a:rPr lang="cs-CZ" sz="2200"/>
              <a:t> </a:t>
            </a:r>
            <a:r>
              <a:rPr lang="cs-CZ" sz="2200" err="1"/>
              <a:t>crops</a:t>
            </a:r>
            <a:r>
              <a:rPr lang="cs-CZ" sz="2200"/>
              <a:t> </a:t>
            </a:r>
            <a:r>
              <a:rPr lang="cs-CZ" sz="2200" err="1"/>
              <a:t>during</a:t>
            </a:r>
            <a:r>
              <a:rPr lang="cs-CZ" sz="2200"/>
              <a:t> </a:t>
            </a:r>
            <a:r>
              <a:rPr lang="cs-CZ" sz="2200" err="1"/>
              <a:t>harvesting</a:t>
            </a:r>
            <a:r>
              <a:rPr lang="cs-CZ" sz="2200"/>
              <a:t> </a:t>
            </a:r>
            <a:r>
              <a:rPr lang="cs-CZ" sz="2200" err="1"/>
              <a:t>of</a:t>
            </a:r>
            <a:r>
              <a:rPr lang="cs-CZ" sz="2200"/>
              <a:t> </a:t>
            </a:r>
            <a:r>
              <a:rPr lang="cs-CZ" sz="2200" err="1"/>
              <a:t>cereals</a:t>
            </a:r>
            <a:r>
              <a:rPr lang="cs-CZ" sz="2200"/>
              <a:t> and </a:t>
            </a:r>
            <a:r>
              <a:rPr lang="cs-CZ" sz="2200" err="1"/>
              <a:t>forage</a:t>
            </a:r>
            <a:r>
              <a:rPr lang="cs-CZ" sz="2200"/>
              <a:t> </a:t>
            </a:r>
            <a:r>
              <a:rPr lang="cs-CZ" sz="2200" err="1"/>
              <a:t>crops</a:t>
            </a:r>
            <a:endParaRPr lang="cs-CZ" sz="2200"/>
          </a:p>
          <a:p>
            <a:endParaRPr lang="cs-CZ" sz="2200"/>
          </a:p>
          <a:p>
            <a:pPr marL="342900" indent="-342900">
              <a:buFont typeface="Arial" panose="020B0604020202020204" pitchFamily="34" charset="0"/>
              <a:buChar char="•"/>
            </a:pPr>
            <a:endParaRPr lang="cs-CZ" sz="2200"/>
          </a:p>
        </p:txBody>
      </p:sp>
    </p:spTree>
    <p:extLst>
      <p:ext uri="{BB962C8B-B14F-4D97-AF65-F5344CB8AC3E}">
        <p14:creationId xmlns:p14="http://schemas.microsoft.com/office/powerpoint/2010/main" val="2221126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heme/theme1.xml><?xml version="1.0" encoding="utf-8"?>
<a:theme xmlns:a="http://schemas.openxmlformats.org/drawingml/2006/main" name="Motiv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Skills - landscape ppt with CC licence.pptx" id="{4D768B39-0296-443B-84FA-B5821D21D6C4}" vid="{48C4ECF8-0A10-4632-8B52-E2E587733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9245F-27FA-4E3D-978C-41EC2073B482}">
  <ds:schemaRefs>
    <ds:schemaRef ds:uri="http://purl.org/dc/terms/"/>
    <ds:schemaRef ds:uri="http://schemas.microsoft.com/office/2006/documentManagement/types"/>
    <ds:schemaRef ds:uri="http://purl.org/dc/elements/1.1/"/>
    <ds:schemaRef ds:uri="3374af87-adae-48da-b513-0d7080d8e0e2"/>
    <ds:schemaRef ds:uri="http://purl.org/dc/dcmitype/"/>
    <ds:schemaRef ds:uri="http://schemas.openxmlformats.org/package/2006/metadata/core-properties"/>
    <ds:schemaRef ds:uri="http://schemas.microsoft.com/office/2006/metadata/properties"/>
    <ds:schemaRef ds:uri="http://schemas.microsoft.com/office/infopath/2007/PartnerControls"/>
    <ds:schemaRef ds:uri="a651b1ec-d991-4d4b-b8eb-4dc0d5a73a78"/>
    <ds:schemaRef ds:uri="http://www.w3.org/XML/1998/namespace"/>
  </ds:schemaRefs>
</ds:datastoreItem>
</file>

<file path=customXml/itemProps2.xml><?xml version="1.0" encoding="utf-8"?>
<ds:datastoreItem xmlns:ds="http://schemas.openxmlformats.org/officeDocument/2006/customXml" ds:itemID="{B7BB491E-CB69-4C26-8137-9A832230E2D6}">
  <ds:schemaRefs>
    <ds:schemaRef ds:uri="http://schemas.microsoft.com/sharepoint/v3/contenttype/forms"/>
  </ds:schemaRefs>
</ds:datastoreItem>
</file>

<file path=customXml/itemProps3.xml><?xml version="1.0" encoding="utf-8"?>
<ds:datastoreItem xmlns:ds="http://schemas.openxmlformats.org/officeDocument/2006/customXml" ds:itemID="{CD1E3C5C-BD7D-4EC8-A344-35192A30C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Smart Skills - landscape ppt with CC licence</Template>
  <TotalTime>94</TotalTime>
  <Words>2379</Words>
  <Application>Microsoft Office PowerPoint</Application>
  <PresentationFormat>Widescreen</PresentationFormat>
  <Paragraphs>246</Paragraphs>
  <Slides>32</Slides>
  <Notes>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Aptos</vt:lpstr>
      <vt:lpstr>Arial</vt:lpstr>
      <vt:lpstr>Calibri</vt:lpstr>
      <vt:lpstr>Montserrat Light</vt:lpstr>
      <vt:lpstr>Times New Roman</vt:lpstr>
      <vt:lpstr>Wingdings</vt:lpstr>
      <vt:lpstr>Motiv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Prokopová Štěpánka</dc:creator>
  <cp:lastModifiedBy>Paula Whyte ( Momentum Consulting )</cp:lastModifiedBy>
  <cp:revision>158</cp:revision>
  <dcterms:created xsi:type="dcterms:W3CDTF">2025-04-05T08:28:56Z</dcterms:created>
  <dcterms:modified xsi:type="dcterms:W3CDTF">2025-07-17T16:14:15Z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